
<file path=[Content_Types].xml><?xml version="1.0" encoding="utf-8"?>
<Types xmlns="http://schemas.openxmlformats.org/package/2006/content-types">
  <Default Extension="emf" ContentType="image/x-emf"/>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3.xml" ContentType="application/vnd.openxmlformats-officedocument.themeOverride+xml"/>
  <Override PartName="/ppt/drawings/drawing1.xml" ContentType="application/vnd.openxmlformats-officedocument.drawingml.chartshapes+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4.xml" ContentType="application/vnd.openxmlformats-officedocument.themeOverr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5.xml" ContentType="application/vnd.openxmlformats-officedocument.themeOverr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6.xml" ContentType="application/vnd.openxmlformats-officedocument.themeOverride+xml"/>
  <Override PartName="/ppt/drawings/drawing2.xml" ContentType="application/vnd.openxmlformats-officedocument.drawingml.chartshapes+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7.xml" ContentType="application/vnd.openxmlformats-officedocument.themeOverr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8.xml" ContentType="application/vnd.openxmlformats-officedocument.themeOverride+xml"/>
  <Override PartName="/ppt/drawings/drawing3.xml" ContentType="application/vnd.openxmlformats-officedocument.drawingml.chartshapes+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9.xml" ContentType="application/vnd.openxmlformats-officedocument.themeOverr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10.xml" ContentType="application/vnd.openxmlformats-officedocument.themeOverr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drawings/drawing4.xml" ContentType="application/vnd.openxmlformats-officedocument.drawingml.chartshapes+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ppt/charts/chart23.xml" ContentType="application/vnd.openxmlformats-officedocument.drawingml.chart+xml"/>
  <Override PartName="/ppt/charts/style23.xml" ContentType="application/vnd.ms-office.chartstyle+xml"/>
  <Override PartName="/ppt/charts/colors23.xml" ContentType="application/vnd.ms-office.chartcolorstyle+xml"/>
  <Override PartName="/ppt/theme/themeOverride11.xml" ContentType="application/vnd.openxmlformats-officedocument.themeOverride+xml"/>
  <Override PartName="/ppt/charts/chart24.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25.xml" ContentType="application/vnd.openxmlformats-officedocument.drawingml.chart+xml"/>
  <Override PartName="/ppt/charts/style25.xml" ContentType="application/vnd.ms-office.chartstyle+xml"/>
  <Override PartName="/ppt/charts/colors25.xml" ContentType="application/vnd.ms-office.chartcolorstyle+xml"/>
  <Override PartName="/ppt/charts/chart26.xml" ContentType="application/vnd.openxmlformats-officedocument.drawingml.chart+xml"/>
  <Override PartName="/ppt/charts/style26.xml" ContentType="application/vnd.ms-office.chartstyle+xml"/>
  <Override PartName="/ppt/charts/colors26.xml" ContentType="application/vnd.ms-office.chartcolorstyle+xml"/>
  <Override PartName="/ppt/drawings/drawing5.xml" ContentType="application/vnd.openxmlformats-officedocument.drawingml.chartshapes+xml"/>
  <Override PartName="/ppt/charts/chart27.xml" ContentType="application/vnd.openxmlformats-officedocument.drawingml.chart+xml"/>
  <Override PartName="/ppt/charts/style27.xml" ContentType="application/vnd.ms-office.chartstyle+xml"/>
  <Override PartName="/ppt/charts/colors27.xml" ContentType="application/vnd.ms-office.chartcolorstyle+xml"/>
  <Override PartName="/ppt/theme/themeOverride12.xml" ContentType="application/vnd.openxmlformats-officedocument.themeOverride+xml"/>
  <Override PartName="/ppt/charts/chart28.xml" ContentType="application/vnd.openxmlformats-officedocument.drawingml.chart+xml"/>
  <Override PartName="/ppt/charts/style28.xml" ContentType="application/vnd.ms-office.chartstyle+xml"/>
  <Override PartName="/ppt/charts/colors28.xml" ContentType="application/vnd.ms-office.chartcolorstyle+xml"/>
  <Override PartName="/ppt/theme/themeOverride13.xml" ContentType="application/vnd.openxmlformats-officedocument.themeOverride+xml"/>
  <Override PartName="/ppt/charts/chart29.xml" ContentType="application/vnd.openxmlformats-officedocument.drawingml.chart+xml"/>
  <Override PartName="/ppt/charts/style29.xml" ContentType="application/vnd.ms-office.chartstyle+xml"/>
  <Override PartName="/ppt/charts/colors29.xml" ContentType="application/vnd.ms-office.chartcolorstyle+xml"/>
  <Override PartName="/ppt/theme/themeOverride14.xml" ContentType="application/vnd.openxmlformats-officedocument.themeOverride+xml"/>
  <Override PartName="/ppt/charts/chart30.xml" ContentType="application/vnd.openxmlformats-officedocument.drawingml.chart+xml"/>
  <Override PartName="/ppt/charts/style30.xml" ContentType="application/vnd.ms-office.chartstyle+xml"/>
  <Override PartName="/ppt/charts/colors30.xml" ContentType="application/vnd.ms-office.chartcolorstyle+xml"/>
  <Override PartName="/ppt/theme/themeOverride15.xml" ContentType="application/vnd.openxmlformats-officedocument.themeOverride+xml"/>
  <Override PartName="/ppt/charts/chart31.xml" ContentType="application/vnd.openxmlformats-officedocument.drawingml.chart+xml"/>
  <Override PartName="/ppt/charts/style31.xml" ContentType="application/vnd.ms-office.chartstyle+xml"/>
  <Override PartName="/ppt/charts/colors31.xml" ContentType="application/vnd.ms-office.chartcolorstyle+xml"/>
  <Override PartName="/ppt/theme/themeOverride16.xml" ContentType="application/vnd.openxmlformats-officedocument.themeOverride+xml"/>
  <Override PartName="/ppt/charts/chart32.xml" ContentType="application/vnd.openxmlformats-officedocument.drawingml.chart+xml"/>
  <Override PartName="/ppt/charts/style32.xml" ContentType="application/vnd.ms-office.chartstyle+xml"/>
  <Override PartName="/ppt/charts/colors32.xml" ContentType="application/vnd.ms-office.chartcolorstyle+xml"/>
  <Override PartName="/ppt/theme/themeOverride17.xml" ContentType="application/vnd.openxmlformats-officedocument.themeOverride+xml"/>
  <Override PartName="/ppt/charts/chart33.xml" ContentType="application/vnd.openxmlformats-officedocument.drawingml.chart+xml"/>
  <Override PartName="/ppt/charts/style33.xml" ContentType="application/vnd.ms-office.chartstyle+xml"/>
  <Override PartName="/ppt/charts/colors33.xml" ContentType="application/vnd.ms-office.chartcolorstyle+xml"/>
  <Override PartName="/ppt/theme/themeOverride18.xml" ContentType="application/vnd.openxmlformats-officedocument.themeOverride+xml"/>
  <Override PartName="/ppt/charts/chart34.xml" ContentType="application/vnd.openxmlformats-officedocument.drawingml.chart+xml"/>
  <Override PartName="/ppt/charts/style34.xml" ContentType="application/vnd.ms-office.chartstyle+xml"/>
  <Override PartName="/ppt/charts/colors34.xml" ContentType="application/vnd.ms-office.chartcolorstyle+xml"/>
  <Override PartName="/ppt/theme/themeOverride19.xml" ContentType="application/vnd.openxmlformats-officedocument.themeOverride+xml"/>
  <Override PartName="/ppt/drawings/drawing6.xml" ContentType="application/vnd.openxmlformats-officedocument.drawingml.chartshapes+xml"/>
  <Override PartName="/ppt/charts/chart35.xml" ContentType="application/vnd.openxmlformats-officedocument.drawingml.chart+xml"/>
  <Override PartName="/ppt/charts/style35.xml" ContentType="application/vnd.ms-office.chartstyle+xml"/>
  <Override PartName="/ppt/charts/colors35.xml" ContentType="application/vnd.ms-office.chartcolorstyle+xml"/>
  <Override PartName="/ppt/theme/themeOverride20.xml" ContentType="application/vnd.openxmlformats-officedocument.themeOverride+xml"/>
  <Override PartName="/ppt/charts/chart36.xml" ContentType="application/vnd.openxmlformats-officedocument.drawingml.chart+xml"/>
  <Override PartName="/ppt/charts/style36.xml" ContentType="application/vnd.ms-office.chartstyle+xml"/>
  <Override PartName="/ppt/charts/colors36.xml" ContentType="application/vnd.ms-office.chartcolorstyle+xml"/>
  <Override PartName="/ppt/theme/themeOverride21.xml" ContentType="application/vnd.openxmlformats-officedocument.themeOverride+xml"/>
  <Override PartName="/ppt/charts/chart37.xml" ContentType="application/vnd.openxmlformats-officedocument.drawingml.chart+xml"/>
  <Override PartName="/ppt/charts/style37.xml" ContentType="application/vnd.ms-office.chartstyle+xml"/>
  <Override PartName="/ppt/charts/colors37.xml" ContentType="application/vnd.ms-office.chartcolorstyle+xml"/>
  <Override PartName="/ppt/theme/themeOverride22.xml" ContentType="application/vnd.openxmlformats-officedocument.themeOverride+xml"/>
  <Override PartName="/ppt/drawings/drawing7.xml" ContentType="application/vnd.openxmlformats-officedocument.drawingml.chartshapes+xml"/>
  <Override PartName="/ppt/charts/chart38.xml" ContentType="application/vnd.openxmlformats-officedocument.drawingml.chart+xml"/>
  <Override PartName="/ppt/charts/style38.xml" ContentType="application/vnd.ms-office.chartstyle+xml"/>
  <Override PartName="/ppt/charts/colors38.xml" ContentType="application/vnd.ms-office.chartcolorstyle+xml"/>
  <Override PartName="/ppt/theme/themeOverride23.xml" ContentType="application/vnd.openxmlformats-officedocument.themeOverride+xml"/>
  <Override PartName="/ppt/drawings/drawing8.xml" ContentType="application/vnd.openxmlformats-officedocument.drawingml.chartshapes+xml"/>
  <Override PartName="/ppt/charts/chart39.xml" ContentType="application/vnd.openxmlformats-officedocument.drawingml.chart+xml"/>
  <Override PartName="/ppt/charts/style39.xml" ContentType="application/vnd.ms-office.chartstyle+xml"/>
  <Override PartName="/ppt/charts/colors39.xml" ContentType="application/vnd.ms-office.chartcolorstyle+xml"/>
  <Override PartName="/ppt/theme/themeOverride24.xml" ContentType="application/vnd.openxmlformats-officedocument.themeOverride+xml"/>
  <Override PartName="/ppt/drawings/drawing9.xml" ContentType="application/vnd.openxmlformats-officedocument.drawingml.chartshapes+xml"/>
  <Override PartName="/ppt/charts/chart40.xml" ContentType="application/vnd.openxmlformats-officedocument.drawingml.chart+xml"/>
  <Override PartName="/ppt/charts/style40.xml" ContentType="application/vnd.ms-office.chartstyle+xml"/>
  <Override PartName="/ppt/charts/colors40.xml" ContentType="application/vnd.ms-office.chartcolorstyle+xml"/>
  <Override PartName="/ppt/theme/themeOverride25.xml" ContentType="application/vnd.openxmlformats-officedocument.themeOverride+xml"/>
  <Override PartName="/ppt/drawings/drawing10.xml" ContentType="application/vnd.openxmlformats-officedocument.drawingml.chartshapes+xml"/>
  <Override PartName="/ppt/charts/chart41.xml" ContentType="application/vnd.openxmlformats-officedocument.drawingml.chart+xml"/>
  <Override PartName="/ppt/charts/style41.xml" ContentType="application/vnd.ms-office.chartstyle+xml"/>
  <Override PartName="/ppt/charts/colors41.xml" ContentType="application/vnd.ms-office.chartcolorstyle+xml"/>
  <Override PartName="/ppt/theme/themeOverride26.xml" ContentType="application/vnd.openxmlformats-officedocument.themeOverride+xml"/>
  <Override PartName="/ppt/drawings/drawing11.xml" ContentType="application/vnd.openxmlformats-officedocument.drawingml.chartshapes+xml"/>
  <Override PartName="/ppt/charts/chart42.xml" ContentType="application/vnd.openxmlformats-officedocument.drawingml.chart+xml"/>
  <Override PartName="/ppt/charts/style42.xml" ContentType="application/vnd.ms-office.chartstyle+xml"/>
  <Override PartName="/ppt/charts/colors42.xml" ContentType="application/vnd.ms-office.chartcolorstyle+xml"/>
  <Override PartName="/ppt/theme/themeOverride27.xml" ContentType="application/vnd.openxmlformats-officedocument.themeOverride+xml"/>
  <Override PartName="/ppt/charts/chart43.xml" ContentType="application/vnd.openxmlformats-officedocument.drawingml.chart+xml"/>
  <Override PartName="/ppt/charts/style43.xml" ContentType="application/vnd.ms-office.chartstyle+xml"/>
  <Override PartName="/ppt/charts/colors43.xml" ContentType="application/vnd.ms-office.chartcolorstyle+xml"/>
  <Override PartName="/ppt/theme/themeOverride28.xml" ContentType="application/vnd.openxmlformats-officedocument.themeOverride+xml"/>
  <Override PartName="/ppt/charts/chart44.xml" ContentType="application/vnd.openxmlformats-officedocument.drawingml.chart+xml"/>
  <Override PartName="/ppt/charts/style44.xml" ContentType="application/vnd.ms-office.chartstyle+xml"/>
  <Override PartName="/ppt/charts/colors44.xml" ContentType="application/vnd.ms-office.chartcolorstyle+xml"/>
  <Override PartName="/ppt/theme/themeOverride29.xml" ContentType="application/vnd.openxmlformats-officedocument.themeOverride+xml"/>
  <Override PartName="/ppt/charts/chart45.xml" ContentType="application/vnd.openxmlformats-officedocument.drawingml.chart+xml"/>
  <Override PartName="/ppt/charts/style45.xml" ContentType="application/vnd.ms-office.chartstyle+xml"/>
  <Override PartName="/ppt/charts/colors45.xml" ContentType="application/vnd.ms-office.chartcolorstyle+xml"/>
  <Override PartName="/ppt/theme/themeOverride30.xml" ContentType="application/vnd.openxmlformats-officedocument.themeOverr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 id="2147483660" r:id="rId2"/>
  </p:sldMasterIdLst>
  <p:sldIdLst>
    <p:sldId id="2646" r:id="rId3"/>
    <p:sldId id="2025" r:id="rId4"/>
    <p:sldId id="2028" r:id="rId5"/>
    <p:sldId id="2030" r:id="rId6"/>
    <p:sldId id="2031" r:id="rId7"/>
    <p:sldId id="2645" r:id="rId8"/>
    <p:sldId id="256" r:id="rId9"/>
    <p:sldId id="2565" r:id="rId10"/>
    <p:sldId id="2563" r:id="rId11"/>
    <p:sldId id="2564" r:id="rId12"/>
    <p:sldId id="265" r:id="rId13"/>
    <p:sldId id="2562" r:id="rId14"/>
    <p:sldId id="2566" r:id="rId15"/>
    <p:sldId id="1867" r:id="rId16"/>
    <p:sldId id="1870" r:id="rId17"/>
    <p:sldId id="1872" r:id="rId18"/>
    <p:sldId id="2036" r:id="rId19"/>
    <p:sldId id="2568" r:id="rId20"/>
    <p:sldId id="2569" r:id="rId21"/>
    <p:sldId id="2571" r:id="rId22"/>
    <p:sldId id="2570" r:id="rId23"/>
    <p:sldId id="2640" r:id="rId24"/>
    <p:sldId id="2572" r:id="rId25"/>
    <p:sldId id="1871" r:id="rId26"/>
    <p:sldId id="1880" r:id="rId27"/>
    <p:sldId id="1881" r:id="rId28"/>
    <p:sldId id="1873" r:id="rId29"/>
    <p:sldId id="1876" r:id="rId30"/>
    <p:sldId id="1878" r:id="rId31"/>
    <p:sldId id="1879" r:id="rId32"/>
    <p:sldId id="2641" r:id="rId33"/>
    <p:sldId id="2037" r:id="rId34"/>
    <p:sldId id="2585" r:id="rId35"/>
    <p:sldId id="2617" r:id="rId36"/>
    <p:sldId id="2616" r:id="rId37"/>
    <p:sldId id="2619" r:id="rId38"/>
    <p:sldId id="2620" r:id="rId39"/>
    <p:sldId id="2621" r:id="rId40"/>
    <p:sldId id="2622" r:id="rId41"/>
    <p:sldId id="2634" r:id="rId42"/>
    <p:sldId id="2635" r:id="rId43"/>
    <p:sldId id="2636" r:id="rId44"/>
    <p:sldId id="2637" r:id="rId45"/>
    <p:sldId id="2638" r:id="rId46"/>
    <p:sldId id="2639" r:id="rId47"/>
    <p:sldId id="2576" r:id="rId48"/>
    <p:sldId id="1875" r:id="rId49"/>
    <p:sldId id="1884" r:id="rId50"/>
    <p:sldId id="1885" r:id="rId51"/>
    <p:sldId id="1886" r:id="rId52"/>
    <p:sldId id="1887" r:id="rId53"/>
    <p:sldId id="1888" r:id="rId54"/>
    <p:sldId id="1889" r:id="rId55"/>
    <p:sldId id="1890" r:id="rId56"/>
    <p:sldId id="1891" r:id="rId57"/>
    <p:sldId id="1892" r:id="rId58"/>
    <p:sldId id="1893" r:id="rId59"/>
    <p:sldId id="1894" r:id="rId60"/>
    <p:sldId id="1895" r:id="rId61"/>
    <p:sldId id="1896" r:id="rId62"/>
    <p:sldId id="1897" r:id="rId63"/>
    <p:sldId id="1898" r:id="rId64"/>
    <p:sldId id="1899" r:id="rId65"/>
    <p:sldId id="1900" r:id="rId66"/>
    <p:sldId id="1901" r:id="rId67"/>
    <p:sldId id="1902" r:id="rId68"/>
    <p:sldId id="1903" r:id="rId69"/>
    <p:sldId id="1904" r:id="rId70"/>
    <p:sldId id="1905" r:id="rId71"/>
    <p:sldId id="1906" r:id="rId72"/>
    <p:sldId id="1907" r:id="rId73"/>
    <p:sldId id="1908" r:id="rId74"/>
    <p:sldId id="1910" r:id="rId75"/>
    <p:sldId id="1909" r:id="rId76"/>
    <p:sldId id="1911" r:id="rId77"/>
    <p:sldId id="1912" r:id="rId78"/>
    <p:sldId id="1913" r:id="rId79"/>
    <p:sldId id="1915" r:id="rId80"/>
    <p:sldId id="1874" r:id="rId81"/>
    <p:sldId id="2038" r:id="rId82"/>
    <p:sldId id="2604" r:id="rId83"/>
    <p:sldId id="2605" r:id="rId84"/>
    <p:sldId id="2606" r:id="rId85"/>
    <p:sldId id="2607" r:id="rId86"/>
    <p:sldId id="2608" r:id="rId87"/>
    <p:sldId id="2612" r:id="rId88"/>
    <p:sldId id="2613" r:id="rId89"/>
    <p:sldId id="2614" r:id="rId90"/>
    <p:sldId id="2577" r:id="rId91"/>
    <p:sldId id="1920" r:id="rId92"/>
    <p:sldId id="1923" r:id="rId93"/>
    <p:sldId id="1924" r:id="rId94"/>
    <p:sldId id="1925" r:id="rId95"/>
    <p:sldId id="1926" r:id="rId96"/>
    <p:sldId id="1927" r:id="rId97"/>
    <p:sldId id="1928" r:id="rId98"/>
    <p:sldId id="1930" r:id="rId99"/>
    <p:sldId id="1932" r:id="rId100"/>
    <p:sldId id="1934" r:id="rId101"/>
    <p:sldId id="1935" r:id="rId102"/>
    <p:sldId id="1936" r:id="rId103"/>
    <p:sldId id="1937" r:id="rId104"/>
    <p:sldId id="1921" r:id="rId105"/>
    <p:sldId id="1940" r:id="rId106"/>
    <p:sldId id="1942" r:id="rId107"/>
    <p:sldId id="1944" r:id="rId108"/>
    <p:sldId id="2039" r:id="rId109"/>
    <p:sldId id="2602" r:id="rId110"/>
    <p:sldId id="2603" r:id="rId111"/>
    <p:sldId id="2578" r:id="rId112"/>
    <p:sldId id="2586" r:id="rId113"/>
    <p:sldId id="2587" r:id="rId114"/>
    <p:sldId id="2040" r:id="rId115"/>
    <p:sldId id="2600" r:id="rId116"/>
    <p:sldId id="2601" r:id="rId117"/>
    <p:sldId id="2579" r:id="rId118"/>
    <p:sldId id="1958" r:id="rId119"/>
    <p:sldId id="1960" r:id="rId120"/>
    <p:sldId id="2041" r:id="rId121"/>
    <p:sldId id="2598" r:id="rId122"/>
    <p:sldId id="2599" r:id="rId123"/>
    <p:sldId id="2580" r:id="rId124"/>
    <p:sldId id="1961" r:id="rId125"/>
    <p:sldId id="1962" r:id="rId126"/>
    <p:sldId id="2588" r:id="rId127"/>
    <p:sldId id="2042" r:id="rId128"/>
    <p:sldId id="2596" r:id="rId129"/>
    <p:sldId id="2597" r:id="rId130"/>
    <p:sldId id="2581" r:id="rId131"/>
    <p:sldId id="2574" r:id="rId132"/>
    <p:sldId id="2575" r:id="rId133"/>
    <p:sldId id="2043" r:id="rId134"/>
    <p:sldId id="2595" r:id="rId135"/>
    <p:sldId id="2582" r:id="rId136"/>
    <p:sldId id="1966" r:id="rId137"/>
    <p:sldId id="1978" r:id="rId138"/>
    <p:sldId id="2044" r:id="rId139"/>
    <p:sldId id="2593" r:id="rId140"/>
    <p:sldId id="2594" r:id="rId141"/>
    <p:sldId id="2583" r:id="rId142"/>
    <p:sldId id="1967" r:id="rId143"/>
    <p:sldId id="1980" r:id="rId144"/>
    <p:sldId id="1968" r:id="rId145"/>
    <p:sldId id="1982" r:id="rId146"/>
    <p:sldId id="2045" r:id="rId147"/>
    <p:sldId id="2589" r:id="rId148"/>
    <p:sldId id="2590" r:id="rId149"/>
    <p:sldId id="2591" r:id="rId150"/>
    <p:sldId id="2592" r:id="rId151"/>
    <p:sldId id="2584" r:id="rId152"/>
    <p:sldId id="1969" r:id="rId153"/>
    <p:sldId id="1972" r:id="rId154"/>
    <p:sldId id="1985" r:id="rId155"/>
    <p:sldId id="1971" r:id="rId156"/>
    <p:sldId id="1973" r:id="rId157"/>
    <p:sldId id="1988" r:id="rId158"/>
    <p:sldId id="411" r:id="rId159"/>
  </p:sldIdLst>
  <p:sldSz cx="18288000" cy="10287000"/>
  <p:notesSz cx="6888163" cy="10018713"/>
  <p:embeddedFontLst>
    <p:embeddedFont>
      <p:font typeface="Abadi" panose="020B0604020104020204" pitchFamily="34" charset="0"/>
      <p:regular r:id="rId160"/>
    </p:embeddedFont>
    <p:embeddedFont>
      <p:font typeface="DM Sans" pitchFamily="2" charset="0"/>
      <p:regular r:id="rId161"/>
      <p:bold r:id="rId162"/>
      <p:italic r:id="rId163"/>
      <p:boldItalic r:id="rId164"/>
    </p:embeddedFont>
    <p:embeddedFont>
      <p:font typeface="DM Sans Italics" panose="020B0604020202020204" charset="0"/>
      <p:regular r:id="rId165"/>
    </p:embeddedFont>
    <p:embeddedFont>
      <p:font typeface="Eastman Condensed Bold" panose="020B0604020202020204" charset="0"/>
      <p:regular r:id="rId166"/>
    </p:embeddedFont>
    <p:embeddedFont>
      <p:font typeface="Eastman Condensed Bold Italics" panose="020B0604020202020204" charset="0"/>
      <p:regular r:id="rId167"/>
    </p:embeddedFont>
    <p:embeddedFont>
      <p:font typeface="Fira Sans Light" panose="020B0403050000020004" pitchFamily="34" charset="0"/>
      <p:regular r:id="rId168"/>
      <p:italic r:id="rId169"/>
    </p:embeddedFont>
    <p:embeddedFont>
      <p:font typeface="Fira Sans Semi-Bold" panose="020B0604020202020204" charset="0"/>
      <p:regular r:id="rId170"/>
    </p:embeddedFont>
    <p:embeddedFont>
      <p:font typeface="Oswald Bold" panose="020B0604020202020204" charset="0"/>
      <p:regular r:id="rId171"/>
    </p:embeddedFont>
    <p:embeddedFont>
      <p:font typeface="Quicksand Medium" panose="020B0604020202020204" charset="0"/>
      <p:regular r:id="rId172"/>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A0B21428-0BB8-49D6-8807-B7413A28CBC0}" v="1" dt="2024-04-15T15:07:30.063"/>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359" autoAdjust="0"/>
    <p:restoredTop sz="94416" autoAdjust="0"/>
  </p:normalViewPr>
  <p:slideViewPr>
    <p:cSldViewPr>
      <p:cViewPr varScale="1">
        <p:scale>
          <a:sx n="64" d="100"/>
          <a:sy n="64" d="100"/>
        </p:scale>
        <p:origin x="174" y="96"/>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slide" Target="slides/slide136.xml"/><Relationship Id="rId159" Type="http://schemas.openxmlformats.org/officeDocument/2006/relationships/slide" Target="slides/slide157.xml"/><Relationship Id="rId170" Type="http://schemas.openxmlformats.org/officeDocument/2006/relationships/font" Target="fonts/font11.fntdata"/><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53" Type="http://schemas.openxmlformats.org/officeDocument/2006/relationships/slide" Target="slides/slide51.xml"/><Relationship Id="rId74" Type="http://schemas.openxmlformats.org/officeDocument/2006/relationships/slide" Target="slides/slide72.xml"/><Relationship Id="rId128" Type="http://schemas.openxmlformats.org/officeDocument/2006/relationships/slide" Target="slides/slide126.xml"/><Relationship Id="rId149" Type="http://schemas.openxmlformats.org/officeDocument/2006/relationships/slide" Target="slides/slide147.xml"/><Relationship Id="rId5" Type="http://schemas.openxmlformats.org/officeDocument/2006/relationships/slide" Target="slides/slide3.xml"/><Relationship Id="rId95" Type="http://schemas.openxmlformats.org/officeDocument/2006/relationships/slide" Target="slides/slide93.xml"/><Relationship Id="rId160" Type="http://schemas.openxmlformats.org/officeDocument/2006/relationships/font" Target="fonts/font1.fntdata"/><Relationship Id="rId22" Type="http://schemas.openxmlformats.org/officeDocument/2006/relationships/slide" Target="slides/slide20.xml"/><Relationship Id="rId43" Type="http://schemas.openxmlformats.org/officeDocument/2006/relationships/slide" Target="slides/slide41.xml"/><Relationship Id="rId64" Type="http://schemas.openxmlformats.org/officeDocument/2006/relationships/slide" Target="slides/slide62.xml"/><Relationship Id="rId118" Type="http://schemas.openxmlformats.org/officeDocument/2006/relationships/slide" Target="slides/slide116.xml"/><Relationship Id="rId139" Type="http://schemas.openxmlformats.org/officeDocument/2006/relationships/slide" Target="slides/slide137.xml"/><Relationship Id="rId85" Type="http://schemas.openxmlformats.org/officeDocument/2006/relationships/slide" Target="slides/slide83.xml"/><Relationship Id="rId150" Type="http://schemas.openxmlformats.org/officeDocument/2006/relationships/slide" Target="slides/slide148.xml"/><Relationship Id="rId171" Type="http://schemas.openxmlformats.org/officeDocument/2006/relationships/font" Target="fonts/font12.fntdata"/><Relationship Id="rId12" Type="http://schemas.openxmlformats.org/officeDocument/2006/relationships/slide" Target="slides/slide10.xml"/><Relationship Id="rId33" Type="http://schemas.openxmlformats.org/officeDocument/2006/relationships/slide" Target="slides/slide31.xml"/><Relationship Id="rId108" Type="http://schemas.openxmlformats.org/officeDocument/2006/relationships/slide" Target="slides/slide106.xml"/><Relationship Id="rId129" Type="http://schemas.openxmlformats.org/officeDocument/2006/relationships/slide" Target="slides/slide127.xml"/><Relationship Id="rId54" Type="http://schemas.openxmlformats.org/officeDocument/2006/relationships/slide" Target="slides/slide52.xml"/><Relationship Id="rId75" Type="http://schemas.openxmlformats.org/officeDocument/2006/relationships/slide" Target="slides/slide73.xml"/><Relationship Id="rId96" Type="http://schemas.openxmlformats.org/officeDocument/2006/relationships/slide" Target="slides/slide94.xml"/><Relationship Id="rId140" Type="http://schemas.openxmlformats.org/officeDocument/2006/relationships/slide" Target="slides/slide138.xml"/><Relationship Id="rId161" Type="http://schemas.openxmlformats.org/officeDocument/2006/relationships/font" Target="fonts/font2.fntdata"/><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119" Type="http://schemas.openxmlformats.org/officeDocument/2006/relationships/slide" Target="slides/slide117.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0" Type="http://schemas.openxmlformats.org/officeDocument/2006/relationships/slide" Target="slides/slide128.xml"/><Relationship Id="rId135" Type="http://schemas.openxmlformats.org/officeDocument/2006/relationships/slide" Target="slides/slide133.xml"/><Relationship Id="rId151" Type="http://schemas.openxmlformats.org/officeDocument/2006/relationships/slide" Target="slides/slide149.xml"/><Relationship Id="rId156" Type="http://schemas.openxmlformats.org/officeDocument/2006/relationships/slide" Target="slides/slide154.xml"/><Relationship Id="rId177" Type="http://schemas.microsoft.com/office/2016/11/relationships/changesInfo" Target="changesInfos/changesInfo1.xml"/><Relationship Id="rId172" Type="http://schemas.openxmlformats.org/officeDocument/2006/relationships/font" Target="fonts/font13.fntdata"/><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167" Type="http://schemas.openxmlformats.org/officeDocument/2006/relationships/font" Target="fonts/font8.fntdata"/><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162" Type="http://schemas.openxmlformats.org/officeDocument/2006/relationships/font" Target="fonts/font3.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slide" Target="slides/slide155.xml"/><Relationship Id="rId178" Type="http://schemas.microsoft.com/office/2015/10/relationships/revisionInfo" Target="revisionInfo.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73" Type="http://schemas.openxmlformats.org/officeDocument/2006/relationships/presProps" Target="presProps.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font" Target="fonts/font9.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font" Target="fonts/font4.fntdata"/><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viewProps" Target="viewProps.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48" Type="http://schemas.openxmlformats.org/officeDocument/2006/relationships/slide" Target="slides/slide146.xml"/><Relationship Id="rId164" Type="http://schemas.openxmlformats.org/officeDocument/2006/relationships/font" Target="fonts/font5.fntdata"/><Relationship Id="rId169" Type="http://schemas.openxmlformats.org/officeDocument/2006/relationships/font" Target="fonts/font10.fntdata"/><Relationship Id="rId4" Type="http://schemas.openxmlformats.org/officeDocument/2006/relationships/slide" Target="slides/slide2.xml"/><Relationship Id="rId9" Type="http://schemas.openxmlformats.org/officeDocument/2006/relationships/slide" Target="slides/slide7.xml"/><Relationship Id="rId26" Type="http://schemas.openxmlformats.org/officeDocument/2006/relationships/slide" Target="slides/slide24.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75" Type="http://schemas.openxmlformats.org/officeDocument/2006/relationships/theme" Target="theme/theme1.xml"/><Relationship Id="rId16" Type="http://schemas.openxmlformats.org/officeDocument/2006/relationships/slide" Target="slides/slide14.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90" Type="http://schemas.openxmlformats.org/officeDocument/2006/relationships/slide" Target="slides/slide88.xml"/><Relationship Id="rId165" Type="http://schemas.openxmlformats.org/officeDocument/2006/relationships/font" Target="fonts/font6.fntdata"/><Relationship Id="rId27" Type="http://schemas.openxmlformats.org/officeDocument/2006/relationships/slide" Target="slides/slide25.xml"/><Relationship Id="rId48" Type="http://schemas.openxmlformats.org/officeDocument/2006/relationships/slide" Target="slides/slide46.xml"/><Relationship Id="rId69" Type="http://schemas.openxmlformats.org/officeDocument/2006/relationships/slide" Target="slides/slide67.xml"/><Relationship Id="rId113" Type="http://schemas.openxmlformats.org/officeDocument/2006/relationships/slide" Target="slides/slide111.xml"/><Relationship Id="rId134" Type="http://schemas.openxmlformats.org/officeDocument/2006/relationships/slide" Target="slides/slide132.xml"/><Relationship Id="rId80" Type="http://schemas.openxmlformats.org/officeDocument/2006/relationships/slide" Target="slides/slide78.xml"/><Relationship Id="rId155" Type="http://schemas.openxmlformats.org/officeDocument/2006/relationships/slide" Target="slides/slide153.xml"/><Relationship Id="rId176" Type="http://schemas.openxmlformats.org/officeDocument/2006/relationships/tableStyles" Target="tableStyles.xml"/><Relationship Id="rId17" Type="http://schemas.openxmlformats.org/officeDocument/2006/relationships/slide" Target="slides/slide15.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24" Type="http://schemas.openxmlformats.org/officeDocument/2006/relationships/slide" Target="slides/slide122.xml"/><Relationship Id="rId70" Type="http://schemas.openxmlformats.org/officeDocument/2006/relationships/slide" Target="slides/slide68.xml"/><Relationship Id="rId91" Type="http://schemas.openxmlformats.org/officeDocument/2006/relationships/slide" Target="slides/slide89.xml"/><Relationship Id="rId145" Type="http://schemas.openxmlformats.org/officeDocument/2006/relationships/slide" Target="slides/slide143.xml"/><Relationship Id="rId166" Type="http://schemas.openxmlformats.org/officeDocument/2006/relationships/font" Target="fonts/font7.fntdata"/><Relationship Id="rId1" Type="http://schemas.openxmlformats.org/officeDocument/2006/relationships/slideMaster" Target="slideMasters/slideMaster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erica imbrogiano pereira" userId="bb38465625110710" providerId="LiveId" clId="{A0B21428-0BB8-49D6-8807-B7413A28CBC0}"/>
    <pc:docChg chg="custSel modSld">
      <pc:chgData name="erica imbrogiano pereira" userId="bb38465625110710" providerId="LiveId" clId="{A0B21428-0BB8-49D6-8807-B7413A28CBC0}" dt="2024-04-15T15:07:38.622" v="8" actId="1076"/>
      <pc:docMkLst>
        <pc:docMk/>
      </pc:docMkLst>
      <pc:sldChg chg="addSp delSp modSp mod">
        <pc:chgData name="erica imbrogiano pereira" userId="bb38465625110710" providerId="LiveId" clId="{A0B21428-0BB8-49D6-8807-B7413A28CBC0}" dt="2024-04-15T15:07:38.622" v="8" actId="1076"/>
        <pc:sldMkLst>
          <pc:docMk/>
          <pc:sldMk cId="1804592965" sldId="2031"/>
        </pc:sldMkLst>
        <pc:spChg chg="del">
          <ac:chgData name="erica imbrogiano pereira" userId="bb38465625110710" providerId="LiveId" clId="{A0B21428-0BB8-49D6-8807-B7413A28CBC0}" dt="2024-04-15T15:07:28.029" v="4" actId="478"/>
          <ac:spMkLst>
            <pc:docMk/>
            <pc:sldMk cId="1804592965" sldId="2031"/>
            <ac:spMk id="26" creationId="{F57A90C2-71B0-E462-15CA-749A479513B2}"/>
          </ac:spMkLst>
        </pc:spChg>
        <pc:spChg chg="mod">
          <ac:chgData name="erica imbrogiano pereira" userId="bb38465625110710" providerId="LiveId" clId="{A0B21428-0BB8-49D6-8807-B7413A28CBC0}" dt="2024-04-15T15:04:06.982" v="3" actId="20577"/>
          <ac:spMkLst>
            <pc:docMk/>
            <pc:sldMk cId="1804592965" sldId="2031"/>
            <ac:spMk id="28" creationId="{E12BE226-4DDC-13D8-0C15-BA415CE8BC9F}"/>
          </ac:spMkLst>
        </pc:spChg>
        <pc:picChg chg="add mod">
          <ac:chgData name="erica imbrogiano pereira" userId="bb38465625110710" providerId="LiveId" clId="{A0B21428-0BB8-49D6-8807-B7413A28CBC0}" dt="2024-04-15T15:07:38.622" v="8" actId="1076"/>
          <ac:picMkLst>
            <pc:docMk/>
            <pc:sldMk cId="1804592965" sldId="2031"/>
            <ac:picMk id="2" creationId="{B5BAD5C8-38B1-5337-34A6-F910546438B8}"/>
          </ac:picMkLst>
        </pc:pic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 Id="rId4" Type="http://schemas.openxmlformats.org/officeDocument/2006/relationships/chartUserShapes" Target="../drawings/drawing4.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20.xml"/><Relationship Id="rId1" Type="http://schemas.microsoft.com/office/2011/relationships/chartStyle" Target="style20.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21.xml"/><Relationship Id="rId1" Type="http://schemas.microsoft.com/office/2011/relationships/chartStyle" Target="style21.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22.xml"/><Relationship Id="rId1" Type="http://schemas.microsoft.com/office/2011/relationships/chartStyle" Target="style22.xml"/></Relationships>
</file>

<file path=ppt/charts/_rels/chart23.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23.xml"/><Relationship Id="rId1" Type="http://schemas.microsoft.com/office/2011/relationships/chartStyle" Target="style23.xml"/><Relationship Id="rId4"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24.xml"/><Relationship Id="rId1" Type="http://schemas.microsoft.com/office/2011/relationships/chartStyle" Target="style24.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5.xml"/><Relationship Id="rId1" Type="http://schemas.microsoft.com/office/2011/relationships/chartStyle" Target="style25.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26.xml"/><Relationship Id="rId1" Type="http://schemas.microsoft.com/office/2011/relationships/chartStyle" Target="style26.xml"/><Relationship Id="rId4" Type="http://schemas.openxmlformats.org/officeDocument/2006/relationships/chartUserShapes" Target="../drawings/drawing5.xml"/></Relationships>
</file>

<file path=ppt/charts/_rels/chart27.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27.xml"/><Relationship Id="rId1" Type="http://schemas.microsoft.com/office/2011/relationships/chartStyle" Target="style27.xml"/><Relationship Id="rId4"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3" Type="http://schemas.openxmlformats.org/officeDocument/2006/relationships/themeOverride" Target="../theme/themeOverride13.xml"/><Relationship Id="rId2" Type="http://schemas.microsoft.com/office/2011/relationships/chartColorStyle" Target="colors28.xml"/><Relationship Id="rId1" Type="http://schemas.microsoft.com/office/2011/relationships/chartStyle" Target="style28.xml"/><Relationship Id="rId4"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3" Type="http://schemas.openxmlformats.org/officeDocument/2006/relationships/themeOverride" Target="../theme/themeOverride14.xml"/><Relationship Id="rId2" Type="http://schemas.microsoft.com/office/2011/relationships/chartColorStyle" Target="colors29.xml"/><Relationship Id="rId1" Type="http://schemas.microsoft.com/office/2011/relationships/chartStyle" Target="style29.xml"/><Relationship Id="rId4"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3.xml"/><Relationship Id="rId1" Type="http://schemas.microsoft.com/office/2011/relationships/chartStyle" Target="style3.xml"/><Relationship Id="rId5" Type="http://schemas.openxmlformats.org/officeDocument/2006/relationships/chartUserShapes" Target="../drawings/drawing1.xml"/><Relationship Id="rId4"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3" Type="http://schemas.openxmlformats.org/officeDocument/2006/relationships/themeOverride" Target="../theme/themeOverride15.xml"/><Relationship Id="rId2" Type="http://schemas.microsoft.com/office/2011/relationships/chartColorStyle" Target="colors30.xml"/><Relationship Id="rId1" Type="http://schemas.microsoft.com/office/2011/relationships/chartStyle" Target="style30.xml"/><Relationship Id="rId4"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3" Type="http://schemas.openxmlformats.org/officeDocument/2006/relationships/themeOverride" Target="../theme/themeOverride16.xml"/><Relationship Id="rId2" Type="http://schemas.microsoft.com/office/2011/relationships/chartColorStyle" Target="colors31.xml"/><Relationship Id="rId1" Type="http://schemas.microsoft.com/office/2011/relationships/chartStyle" Target="style31.xml"/><Relationship Id="rId4"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3" Type="http://schemas.openxmlformats.org/officeDocument/2006/relationships/themeOverride" Target="../theme/themeOverride17.xml"/><Relationship Id="rId2" Type="http://schemas.microsoft.com/office/2011/relationships/chartColorStyle" Target="colors32.xml"/><Relationship Id="rId1" Type="http://schemas.microsoft.com/office/2011/relationships/chartStyle" Target="style32.xml"/><Relationship Id="rId4"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3" Type="http://schemas.openxmlformats.org/officeDocument/2006/relationships/themeOverride" Target="../theme/themeOverride18.xml"/><Relationship Id="rId2" Type="http://schemas.microsoft.com/office/2011/relationships/chartColorStyle" Target="colors33.xml"/><Relationship Id="rId1" Type="http://schemas.microsoft.com/office/2011/relationships/chartStyle" Target="style33.xml"/><Relationship Id="rId4"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3" Type="http://schemas.openxmlformats.org/officeDocument/2006/relationships/themeOverride" Target="../theme/themeOverride19.xml"/><Relationship Id="rId2" Type="http://schemas.microsoft.com/office/2011/relationships/chartColorStyle" Target="colors34.xml"/><Relationship Id="rId1" Type="http://schemas.microsoft.com/office/2011/relationships/chartStyle" Target="style34.xml"/><Relationship Id="rId5" Type="http://schemas.openxmlformats.org/officeDocument/2006/relationships/chartUserShapes" Target="../drawings/drawing6.xml"/><Relationship Id="rId4"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3" Type="http://schemas.openxmlformats.org/officeDocument/2006/relationships/themeOverride" Target="../theme/themeOverride20.xml"/><Relationship Id="rId2" Type="http://schemas.microsoft.com/office/2011/relationships/chartColorStyle" Target="colors35.xml"/><Relationship Id="rId1" Type="http://schemas.microsoft.com/office/2011/relationships/chartStyle" Target="style35.xml"/><Relationship Id="rId4"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3" Type="http://schemas.openxmlformats.org/officeDocument/2006/relationships/themeOverride" Target="../theme/themeOverride21.xml"/><Relationship Id="rId2" Type="http://schemas.microsoft.com/office/2011/relationships/chartColorStyle" Target="colors36.xml"/><Relationship Id="rId1" Type="http://schemas.microsoft.com/office/2011/relationships/chartStyle" Target="style36.xml"/><Relationship Id="rId4"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3" Type="http://schemas.openxmlformats.org/officeDocument/2006/relationships/themeOverride" Target="../theme/themeOverride22.xml"/><Relationship Id="rId2" Type="http://schemas.microsoft.com/office/2011/relationships/chartColorStyle" Target="colors37.xml"/><Relationship Id="rId1" Type="http://schemas.microsoft.com/office/2011/relationships/chartStyle" Target="style37.xml"/><Relationship Id="rId5" Type="http://schemas.openxmlformats.org/officeDocument/2006/relationships/chartUserShapes" Target="../drawings/drawing7.xml"/><Relationship Id="rId4"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3" Type="http://schemas.openxmlformats.org/officeDocument/2006/relationships/themeOverride" Target="../theme/themeOverride23.xml"/><Relationship Id="rId2" Type="http://schemas.microsoft.com/office/2011/relationships/chartColorStyle" Target="colors38.xml"/><Relationship Id="rId1" Type="http://schemas.microsoft.com/office/2011/relationships/chartStyle" Target="style38.xml"/><Relationship Id="rId5" Type="http://schemas.openxmlformats.org/officeDocument/2006/relationships/chartUserShapes" Target="../drawings/drawing8.xml"/><Relationship Id="rId4"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3" Type="http://schemas.openxmlformats.org/officeDocument/2006/relationships/themeOverride" Target="../theme/themeOverride24.xml"/><Relationship Id="rId2" Type="http://schemas.microsoft.com/office/2011/relationships/chartColorStyle" Target="colors39.xml"/><Relationship Id="rId1" Type="http://schemas.microsoft.com/office/2011/relationships/chartStyle" Target="style39.xml"/><Relationship Id="rId5" Type="http://schemas.openxmlformats.org/officeDocument/2006/relationships/chartUserShapes" Target="../drawings/drawing9.xml"/><Relationship Id="rId4"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3" Type="http://schemas.openxmlformats.org/officeDocument/2006/relationships/themeOverride" Target="../theme/themeOverride25.xml"/><Relationship Id="rId2" Type="http://schemas.microsoft.com/office/2011/relationships/chartColorStyle" Target="colors40.xml"/><Relationship Id="rId1" Type="http://schemas.microsoft.com/office/2011/relationships/chartStyle" Target="style40.xml"/><Relationship Id="rId5" Type="http://schemas.openxmlformats.org/officeDocument/2006/relationships/chartUserShapes" Target="../drawings/drawing10.xml"/><Relationship Id="rId4" Type="http://schemas.openxmlformats.org/officeDocument/2006/relationships/package" Target="../embeddings/Microsoft_Excel_Worksheet39.xlsx"/></Relationships>
</file>

<file path=ppt/charts/_rels/chart41.xml.rels><?xml version="1.0" encoding="UTF-8" standalone="yes"?>
<Relationships xmlns="http://schemas.openxmlformats.org/package/2006/relationships"><Relationship Id="rId3" Type="http://schemas.openxmlformats.org/officeDocument/2006/relationships/themeOverride" Target="../theme/themeOverride26.xml"/><Relationship Id="rId2" Type="http://schemas.microsoft.com/office/2011/relationships/chartColorStyle" Target="colors41.xml"/><Relationship Id="rId1" Type="http://schemas.microsoft.com/office/2011/relationships/chartStyle" Target="style41.xml"/><Relationship Id="rId5" Type="http://schemas.openxmlformats.org/officeDocument/2006/relationships/chartUserShapes" Target="../drawings/drawing11.xml"/><Relationship Id="rId4" Type="http://schemas.openxmlformats.org/officeDocument/2006/relationships/package" Target="../embeddings/Microsoft_Excel_Worksheet40.xlsx"/></Relationships>
</file>

<file path=ppt/charts/_rels/chart42.xml.rels><?xml version="1.0" encoding="UTF-8" standalone="yes"?>
<Relationships xmlns="http://schemas.openxmlformats.org/package/2006/relationships"><Relationship Id="rId3" Type="http://schemas.openxmlformats.org/officeDocument/2006/relationships/themeOverride" Target="../theme/themeOverride27.xml"/><Relationship Id="rId2" Type="http://schemas.microsoft.com/office/2011/relationships/chartColorStyle" Target="colors42.xml"/><Relationship Id="rId1" Type="http://schemas.microsoft.com/office/2011/relationships/chartStyle" Target="style42.xml"/><Relationship Id="rId4" Type="http://schemas.openxmlformats.org/officeDocument/2006/relationships/package" Target="../embeddings/Microsoft_Excel_Worksheet41.xlsx"/></Relationships>
</file>

<file path=ppt/charts/_rels/chart43.xml.rels><?xml version="1.0" encoding="UTF-8" standalone="yes"?>
<Relationships xmlns="http://schemas.openxmlformats.org/package/2006/relationships"><Relationship Id="rId3" Type="http://schemas.openxmlformats.org/officeDocument/2006/relationships/themeOverride" Target="../theme/themeOverride28.xml"/><Relationship Id="rId2" Type="http://schemas.microsoft.com/office/2011/relationships/chartColorStyle" Target="colors43.xml"/><Relationship Id="rId1" Type="http://schemas.microsoft.com/office/2011/relationships/chartStyle" Target="style43.xml"/><Relationship Id="rId4" Type="http://schemas.openxmlformats.org/officeDocument/2006/relationships/package" Target="../embeddings/Microsoft_Excel_Worksheet42.xlsx"/></Relationships>
</file>

<file path=ppt/charts/_rels/chart44.xml.rels><?xml version="1.0" encoding="UTF-8" standalone="yes"?>
<Relationships xmlns="http://schemas.openxmlformats.org/package/2006/relationships"><Relationship Id="rId3" Type="http://schemas.openxmlformats.org/officeDocument/2006/relationships/themeOverride" Target="../theme/themeOverride29.xml"/><Relationship Id="rId2" Type="http://schemas.microsoft.com/office/2011/relationships/chartColorStyle" Target="colors44.xml"/><Relationship Id="rId1" Type="http://schemas.microsoft.com/office/2011/relationships/chartStyle" Target="style44.xml"/><Relationship Id="rId4" Type="http://schemas.openxmlformats.org/officeDocument/2006/relationships/package" Target="../embeddings/Microsoft_Excel_Worksheet43.xlsx"/></Relationships>
</file>

<file path=ppt/charts/_rels/chart45.xml.rels><?xml version="1.0" encoding="UTF-8" standalone="yes"?>
<Relationships xmlns="http://schemas.openxmlformats.org/package/2006/relationships"><Relationship Id="rId3" Type="http://schemas.openxmlformats.org/officeDocument/2006/relationships/themeOverride" Target="../theme/themeOverride30.xml"/><Relationship Id="rId2" Type="http://schemas.microsoft.com/office/2011/relationships/chartColorStyle" Target="colors45.xml"/><Relationship Id="rId1" Type="http://schemas.microsoft.com/office/2011/relationships/chartStyle" Target="style45.xml"/><Relationship Id="rId4" Type="http://schemas.openxmlformats.org/officeDocument/2006/relationships/package" Target="../embeddings/Microsoft_Excel_Worksheet44.xlsx"/></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6.xml"/><Relationship Id="rId1" Type="http://schemas.microsoft.com/office/2011/relationships/chartStyle" Target="style6.xml"/><Relationship Id="rId5" Type="http://schemas.openxmlformats.org/officeDocument/2006/relationships/chartUserShapes" Target="../drawings/drawing2.xml"/><Relationship Id="rId4"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8.xml"/><Relationship Id="rId1" Type="http://schemas.microsoft.com/office/2011/relationships/chartStyle" Target="style8.xml"/><Relationship Id="rId5" Type="http://schemas.openxmlformats.org/officeDocument/2006/relationships/chartUserShapes" Target="../drawings/drawing3.xml"/><Relationship Id="rId4"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723659453580628"/>
          <c:y val="0.13503223797400857"/>
          <c:w val="0.82115698228869394"/>
          <c:h val="0.78438603265752749"/>
        </c:manualLayout>
      </c:layout>
      <c:barChart>
        <c:barDir val="col"/>
        <c:grouping val="clustered"/>
        <c:varyColors val="0"/>
        <c:ser>
          <c:idx val="0"/>
          <c:order val="0"/>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Hoja1!$C$3:$C$4</c:f>
              <c:strCache>
                <c:ptCount val="2"/>
                <c:pt idx="0">
                  <c:v>FEMEMINO </c:v>
                </c:pt>
                <c:pt idx="1">
                  <c:v>MASCULINO</c:v>
                </c:pt>
              </c:strCache>
            </c:strRef>
          </c:cat>
          <c:val>
            <c:numRef>
              <c:f>Hoja1!$D$3:$D$4</c:f>
              <c:numCache>
                <c:formatCode>General</c:formatCode>
                <c:ptCount val="2"/>
                <c:pt idx="0">
                  <c:v>75</c:v>
                </c:pt>
                <c:pt idx="1">
                  <c:v>125</c:v>
                </c:pt>
              </c:numCache>
            </c:numRef>
          </c:val>
          <c:extLst>
            <c:ext xmlns:c15="http://schemas.microsoft.com/office/drawing/2012/chart" uri="{02D57815-91ED-43cb-92C2-25804820EDAC}">
              <c15:filteredSeriesTitle>
                <c15:tx>
                  <c:strRef>
                    <c:extLst>
                      <c:ext uri="{02D57815-91ED-43cb-92C2-25804820EDAC}">
                        <c15:formulaRef>
                          <c15:sqref>Hoja1!#REF!</c15:sqref>
                        </c15:formulaRef>
                      </c:ext>
                    </c:extLst>
                    <c:strCache>
                      <c:ptCount val="1"/>
                      <c:pt idx="0">
                        <c:v>#REF!</c:v>
                      </c:pt>
                    </c:strCache>
                  </c:strRef>
                </c15:tx>
              </c15:filteredSeriesTitle>
            </c:ext>
            <c:ext xmlns:c16="http://schemas.microsoft.com/office/drawing/2014/chart" uri="{C3380CC4-5D6E-409C-BE32-E72D297353CC}">
              <c16:uniqueId val="{00000000-015B-4F64-A514-3BE0987D19CA}"/>
            </c:ext>
          </c:extLst>
        </c:ser>
        <c:dLbls>
          <c:showLegendKey val="0"/>
          <c:showVal val="0"/>
          <c:showCatName val="0"/>
          <c:showSerName val="0"/>
          <c:showPercent val="0"/>
          <c:showBubbleSize val="0"/>
        </c:dLbls>
        <c:gapWidth val="219"/>
        <c:axId val="182677744"/>
        <c:axId val="182678160"/>
      </c:barChart>
      <c:catAx>
        <c:axId val="1826777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8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valAx>
        <c:axId val="18267816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rgbClr val="4F81BD"/>
      </a:solidFill>
    </a:ln>
    <a:effectLst/>
  </c:spPr>
  <c:txPr>
    <a:bodyPr/>
    <a:lstStyle/>
    <a:p>
      <a:pPr>
        <a:defRPr/>
      </a:pPr>
      <a:endParaRPr lang="es-PY"/>
    </a:p>
  </c:txPr>
  <c:externalData r:id="rId4">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723659453580628"/>
          <c:y val="4.4365564304461945E-2"/>
          <c:w val="0.82533599456234685"/>
          <c:h val="0.87505270341207364"/>
        </c:manualLayout>
      </c:layout>
      <c:barChart>
        <c:barDir val="col"/>
        <c:grouping val="stacked"/>
        <c:varyColors val="0"/>
        <c:ser>
          <c:idx val="0"/>
          <c:order val="0"/>
          <c:tx>
            <c:strRef>
              <c:f>Hoja1!$D$3</c:f>
              <c:strCache>
                <c:ptCount val="1"/>
              </c:strCache>
            </c:strRef>
          </c:tx>
          <c:spPr>
            <a:solidFill>
              <a:srgbClr val="FF0000"/>
            </a:solidFill>
            <a:ln>
              <a:solidFill>
                <a:sysClr val="windowText" lastClr="000000"/>
              </a:solidFill>
            </a:ln>
            <a:effectLst/>
          </c:spPr>
          <c:invertIfNegative val="0"/>
          <c:dPt>
            <c:idx val="1"/>
            <c:invertIfNegative val="0"/>
            <c:bubble3D val="0"/>
            <c:spPr>
              <a:solidFill>
                <a:srgbClr val="00B050"/>
              </a:solidFill>
              <a:ln>
                <a:solidFill>
                  <a:sysClr val="windowText" lastClr="000000"/>
                </a:solidFill>
              </a:ln>
              <a:effectLst/>
            </c:spPr>
            <c:extLst>
              <c:ext xmlns:c16="http://schemas.microsoft.com/office/drawing/2014/chart" uri="{C3380CC4-5D6E-409C-BE32-E72D297353CC}">
                <c16:uniqueId val="{00000001-D95A-49FA-B8D5-66CDFFA9C11C}"/>
              </c:ext>
            </c:extLst>
          </c:dPt>
          <c:dPt>
            <c:idx val="2"/>
            <c:invertIfNegative val="0"/>
            <c:bubble3D val="0"/>
            <c:spPr>
              <a:solidFill>
                <a:srgbClr val="FF0000"/>
              </a:solidFill>
              <a:ln>
                <a:solidFill>
                  <a:sysClr val="windowText" lastClr="000000"/>
                </a:solidFill>
              </a:ln>
              <a:effectLst/>
            </c:spPr>
            <c:extLst>
              <c:ext xmlns:c16="http://schemas.microsoft.com/office/drawing/2014/chart" uri="{C3380CC4-5D6E-409C-BE32-E72D297353CC}">
                <c16:uniqueId val="{00000003-D95A-49FA-B8D5-66CDFFA9C11C}"/>
              </c:ext>
            </c:extLst>
          </c:dPt>
          <c:dLbls>
            <c:dLbl>
              <c:idx val="0"/>
              <c:layout>
                <c:manualLayout>
                  <c:x val="0"/>
                  <c:y val="-0.4417475728155340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95A-49FA-B8D5-66CDFFA9C11C}"/>
                </c:ext>
              </c:extLst>
            </c:dLbl>
            <c:dLbl>
              <c:idx val="1"/>
              <c:layout>
                <c:manualLayout>
                  <c:x val="-2.240696302551165E-3"/>
                  <c:y val="-0.31553398058252435"/>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95A-49FA-B8D5-66CDFFA9C11C}"/>
                </c:ext>
              </c:extLst>
            </c:dLbl>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Hoja1!$C$4:$C$5</c:f>
              <c:strCache>
                <c:ptCount val="2"/>
                <c:pt idx="0">
                  <c:v>SI </c:v>
                </c:pt>
                <c:pt idx="1">
                  <c:v>NO </c:v>
                </c:pt>
              </c:strCache>
            </c:strRef>
          </c:cat>
          <c:val>
            <c:numRef>
              <c:f>Hoja1!$D$4:$D$5</c:f>
              <c:numCache>
                <c:formatCode>General</c:formatCode>
                <c:ptCount val="2"/>
                <c:pt idx="0">
                  <c:v>58</c:v>
                </c:pt>
                <c:pt idx="1">
                  <c:v>42</c:v>
                </c:pt>
              </c:numCache>
            </c:numRef>
          </c:val>
          <c:extLst>
            <c:ext xmlns:c16="http://schemas.microsoft.com/office/drawing/2014/chart" uri="{C3380CC4-5D6E-409C-BE32-E72D297353CC}">
              <c16:uniqueId val="{00000004-D95A-49FA-B8D5-66CDFFA9C11C}"/>
            </c:ext>
          </c:extLst>
        </c:ser>
        <c:dLbls>
          <c:showLegendKey val="0"/>
          <c:showVal val="0"/>
          <c:showCatName val="0"/>
          <c:showSerName val="0"/>
          <c:showPercent val="0"/>
          <c:showBubbleSize val="0"/>
        </c:dLbls>
        <c:gapWidth val="219"/>
        <c:overlap val="100"/>
        <c:axId val="182677744"/>
        <c:axId val="182678160"/>
      </c:barChart>
      <c:catAx>
        <c:axId val="1826777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valAx>
        <c:axId val="18267816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Y"/>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Hoja1!$H$8</c:f>
              <c:strCache>
                <c:ptCount val="1"/>
                <c:pt idx="0">
                  <c:v>SI</c:v>
                </c:pt>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4000" b="1" i="0" u="none" strike="noStrike" kern="1200" baseline="0">
                    <a:solidFill>
                      <a:schemeClr val="bg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Hoja1!$G$9:$G$10</c:f>
              <c:strCache>
                <c:ptCount val="2"/>
                <c:pt idx="0">
                  <c:v>MASCULINO</c:v>
                </c:pt>
                <c:pt idx="1">
                  <c:v>FEMENINO </c:v>
                </c:pt>
              </c:strCache>
            </c:strRef>
          </c:cat>
          <c:val>
            <c:numRef>
              <c:f>Hoja1!$H$9:$H$10</c:f>
              <c:numCache>
                <c:formatCode>General</c:formatCode>
                <c:ptCount val="2"/>
                <c:pt idx="0">
                  <c:v>51.2</c:v>
                </c:pt>
                <c:pt idx="1">
                  <c:v>69.3</c:v>
                </c:pt>
              </c:numCache>
            </c:numRef>
          </c:val>
          <c:extLst>
            <c:ext xmlns:c16="http://schemas.microsoft.com/office/drawing/2014/chart" uri="{C3380CC4-5D6E-409C-BE32-E72D297353CC}">
              <c16:uniqueId val="{00000000-71FE-47CF-9E79-18394E1A2F2B}"/>
            </c:ext>
          </c:extLst>
        </c:ser>
        <c:ser>
          <c:idx val="1"/>
          <c:order val="1"/>
          <c:tx>
            <c:strRef>
              <c:f>Hoja1!$I$8</c:f>
              <c:strCache>
                <c:ptCount val="1"/>
                <c:pt idx="0">
                  <c:v>NO</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3200" b="1" i="0" u="none" strike="noStrike" kern="1200" baseline="0">
                    <a:solidFill>
                      <a:schemeClr val="bg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Hoja1!$G$9:$G$10</c:f>
              <c:strCache>
                <c:ptCount val="2"/>
                <c:pt idx="0">
                  <c:v>MASCULINO</c:v>
                </c:pt>
                <c:pt idx="1">
                  <c:v>FEMENINO </c:v>
                </c:pt>
              </c:strCache>
            </c:strRef>
          </c:cat>
          <c:val>
            <c:numRef>
              <c:f>Hoja1!$I$9:$I$10</c:f>
              <c:numCache>
                <c:formatCode>General</c:formatCode>
                <c:ptCount val="2"/>
                <c:pt idx="0">
                  <c:v>48.8</c:v>
                </c:pt>
                <c:pt idx="1">
                  <c:v>30.7</c:v>
                </c:pt>
              </c:numCache>
            </c:numRef>
          </c:val>
          <c:extLst>
            <c:ext xmlns:c16="http://schemas.microsoft.com/office/drawing/2014/chart" uri="{C3380CC4-5D6E-409C-BE32-E72D297353CC}">
              <c16:uniqueId val="{00000001-71FE-47CF-9E79-18394E1A2F2B}"/>
            </c:ext>
          </c:extLst>
        </c:ser>
        <c:dLbls>
          <c:showLegendKey val="0"/>
          <c:showVal val="0"/>
          <c:showCatName val="0"/>
          <c:showSerName val="0"/>
          <c:showPercent val="0"/>
          <c:showBubbleSize val="0"/>
        </c:dLbls>
        <c:gapWidth val="150"/>
        <c:overlap val="100"/>
        <c:axId val="1100062271"/>
        <c:axId val="1100068991"/>
      </c:barChart>
      <c:catAx>
        <c:axId val="1100062271"/>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1" i="0" u="none" strike="noStrike" kern="1200" baseline="0">
                <a:solidFill>
                  <a:schemeClr val="tx1"/>
                </a:solidFill>
                <a:latin typeface="Quicksand Medium" panose="020B0604020202020204" charset="0"/>
                <a:ea typeface="+mn-ea"/>
                <a:cs typeface="+mn-cs"/>
              </a:defRPr>
            </a:pPr>
            <a:endParaRPr lang="es-PY"/>
          </a:p>
        </c:txPr>
        <c:crossAx val="1100068991"/>
        <c:crosses val="autoZero"/>
        <c:auto val="1"/>
        <c:lblAlgn val="ctr"/>
        <c:lblOffset val="100"/>
        <c:noMultiLvlLbl val="0"/>
      </c:catAx>
      <c:valAx>
        <c:axId val="1100068991"/>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10006227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3200" b="1" i="0" u="none" strike="noStrike" kern="1200" baseline="0">
              <a:solidFill>
                <a:schemeClr val="tx1"/>
              </a:solidFill>
              <a:latin typeface="+mn-lt"/>
              <a:ea typeface="+mn-ea"/>
              <a:cs typeface="+mn-cs"/>
            </a:defRPr>
          </a:pPr>
          <a:endParaRPr lang="es-PY"/>
        </a:p>
      </c:txPr>
    </c:legend>
    <c:plotVisOnly val="1"/>
    <c:dispBlanksAs val="gap"/>
    <c:showDLblsOverMax val="0"/>
  </c:chart>
  <c:spPr>
    <a:noFill/>
    <a:ln>
      <a:noFill/>
    </a:ln>
    <a:effectLst/>
  </c:spPr>
  <c:txPr>
    <a:bodyPr/>
    <a:lstStyle/>
    <a:p>
      <a:pPr>
        <a:defRPr/>
      </a:pPr>
      <a:endParaRPr lang="es-PY"/>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Hoja1!$H$8</c:f>
              <c:strCache>
                <c:ptCount val="1"/>
                <c:pt idx="0">
                  <c:v>SI</c:v>
                </c:pt>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bg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Hoja1!$G$9:$G$15</c:f>
              <c:strCache>
                <c:ptCount val="7"/>
                <c:pt idx="0">
                  <c:v>TOTAL </c:v>
                </c:pt>
                <c:pt idx="1">
                  <c:v>ZONA 1 ASUNCION </c:v>
                </c:pt>
                <c:pt idx="2">
                  <c:v>ZONA 2 CENTRO</c:v>
                </c:pt>
                <c:pt idx="3">
                  <c:v>ZONA 3 NORTE </c:v>
                </c:pt>
                <c:pt idx="4">
                  <c:v>ZONA 4 SUR </c:v>
                </c:pt>
                <c:pt idx="5">
                  <c:v>ZONA 5 ESTE  </c:v>
                </c:pt>
                <c:pt idx="6">
                  <c:v>ZONA 6 CENTRO ESTE </c:v>
                </c:pt>
              </c:strCache>
            </c:strRef>
          </c:cat>
          <c:val>
            <c:numRef>
              <c:f>Hoja1!$H$9:$H$15</c:f>
              <c:numCache>
                <c:formatCode>General</c:formatCode>
                <c:ptCount val="7"/>
                <c:pt idx="0">
                  <c:v>58</c:v>
                </c:pt>
                <c:pt idx="1">
                  <c:v>54.5</c:v>
                </c:pt>
                <c:pt idx="2">
                  <c:v>64</c:v>
                </c:pt>
                <c:pt idx="3">
                  <c:v>65.5</c:v>
                </c:pt>
                <c:pt idx="4">
                  <c:v>40.700000000000003</c:v>
                </c:pt>
                <c:pt idx="5">
                  <c:v>80</c:v>
                </c:pt>
                <c:pt idx="6">
                  <c:v>54.5</c:v>
                </c:pt>
              </c:numCache>
            </c:numRef>
          </c:val>
          <c:extLst>
            <c:ext xmlns:c16="http://schemas.microsoft.com/office/drawing/2014/chart" uri="{C3380CC4-5D6E-409C-BE32-E72D297353CC}">
              <c16:uniqueId val="{00000000-71FE-47CF-9E79-18394E1A2F2B}"/>
            </c:ext>
          </c:extLst>
        </c:ser>
        <c:ser>
          <c:idx val="1"/>
          <c:order val="1"/>
          <c:tx>
            <c:strRef>
              <c:f>Hoja1!$I$8</c:f>
              <c:strCache>
                <c:ptCount val="1"/>
                <c:pt idx="0">
                  <c:v>NO </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Hoja1!$G$9:$G$15</c:f>
              <c:strCache>
                <c:ptCount val="7"/>
                <c:pt idx="0">
                  <c:v>TOTAL </c:v>
                </c:pt>
                <c:pt idx="1">
                  <c:v>ZONA 1 ASUNCION </c:v>
                </c:pt>
                <c:pt idx="2">
                  <c:v>ZONA 2 CENTRO</c:v>
                </c:pt>
                <c:pt idx="3">
                  <c:v>ZONA 3 NORTE </c:v>
                </c:pt>
                <c:pt idx="4">
                  <c:v>ZONA 4 SUR </c:v>
                </c:pt>
                <c:pt idx="5">
                  <c:v>ZONA 5 ESTE  </c:v>
                </c:pt>
                <c:pt idx="6">
                  <c:v>ZONA 6 CENTRO ESTE </c:v>
                </c:pt>
              </c:strCache>
            </c:strRef>
          </c:cat>
          <c:val>
            <c:numRef>
              <c:f>Hoja1!$I$9:$I$15</c:f>
              <c:numCache>
                <c:formatCode>General</c:formatCode>
                <c:ptCount val="7"/>
                <c:pt idx="0">
                  <c:v>42</c:v>
                </c:pt>
                <c:pt idx="1">
                  <c:v>45.5</c:v>
                </c:pt>
                <c:pt idx="2">
                  <c:v>36</c:v>
                </c:pt>
                <c:pt idx="3">
                  <c:v>34.5</c:v>
                </c:pt>
                <c:pt idx="4">
                  <c:v>59.3</c:v>
                </c:pt>
                <c:pt idx="5">
                  <c:v>20</c:v>
                </c:pt>
                <c:pt idx="6">
                  <c:v>45.5</c:v>
                </c:pt>
              </c:numCache>
            </c:numRef>
          </c:val>
          <c:extLst>
            <c:ext xmlns:c16="http://schemas.microsoft.com/office/drawing/2014/chart" uri="{C3380CC4-5D6E-409C-BE32-E72D297353CC}">
              <c16:uniqueId val="{00000001-71FE-47CF-9E79-18394E1A2F2B}"/>
            </c:ext>
          </c:extLst>
        </c:ser>
        <c:dLbls>
          <c:showLegendKey val="0"/>
          <c:showVal val="0"/>
          <c:showCatName val="0"/>
          <c:showSerName val="0"/>
          <c:showPercent val="0"/>
          <c:showBubbleSize val="0"/>
        </c:dLbls>
        <c:gapWidth val="150"/>
        <c:overlap val="100"/>
        <c:axId val="1100062271"/>
        <c:axId val="1100068991"/>
      </c:barChart>
      <c:catAx>
        <c:axId val="1100062271"/>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1" i="0" u="none" strike="noStrike" kern="1200" baseline="0">
                <a:solidFill>
                  <a:schemeClr val="tx1"/>
                </a:solidFill>
                <a:latin typeface="Quicksand Medium" panose="020B0604020202020204" charset="0"/>
                <a:ea typeface="+mn-ea"/>
                <a:cs typeface="+mn-cs"/>
              </a:defRPr>
            </a:pPr>
            <a:endParaRPr lang="es-PY"/>
          </a:p>
        </c:txPr>
        <c:crossAx val="1100068991"/>
        <c:crosses val="autoZero"/>
        <c:auto val="1"/>
        <c:lblAlgn val="ctr"/>
        <c:lblOffset val="100"/>
        <c:noMultiLvlLbl val="0"/>
      </c:catAx>
      <c:valAx>
        <c:axId val="1100068991"/>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10006227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3200" b="1" i="0" u="none" strike="noStrike" kern="1200" baseline="0">
              <a:solidFill>
                <a:schemeClr val="tx1"/>
              </a:solidFill>
              <a:latin typeface="+mn-lt"/>
              <a:ea typeface="+mn-ea"/>
              <a:cs typeface="+mn-cs"/>
            </a:defRPr>
          </a:pPr>
          <a:endParaRPr lang="es-PY"/>
        </a:p>
      </c:txPr>
    </c:legend>
    <c:plotVisOnly val="1"/>
    <c:dispBlanksAs val="gap"/>
    <c:showDLblsOverMax val="0"/>
  </c:chart>
  <c:spPr>
    <a:noFill/>
    <a:ln>
      <a:noFill/>
    </a:ln>
    <a:effectLst/>
  </c:spPr>
  <c:txPr>
    <a:bodyPr/>
    <a:lstStyle/>
    <a:p>
      <a:pPr>
        <a:defRPr/>
      </a:pPr>
      <a:endParaRPr lang="es-PY"/>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Hoja1!$H$8</c:f>
              <c:strCache>
                <c:ptCount val="1"/>
                <c:pt idx="0">
                  <c:v>SI </c:v>
                </c:pt>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bg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Hoja1!$G$9:$G$13</c:f>
              <c:strCache>
                <c:ptCount val="5"/>
                <c:pt idx="0">
                  <c:v>18 A 24</c:v>
                </c:pt>
                <c:pt idx="1">
                  <c:v>25 A 35</c:v>
                </c:pt>
                <c:pt idx="2">
                  <c:v>36 A 45 </c:v>
                </c:pt>
                <c:pt idx="3">
                  <c:v>46 A 60 </c:v>
                </c:pt>
                <c:pt idx="4">
                  <c:v>60 Y MAS </c:v>
                </c:pt>
              </c:strCache>
            </c:strRef>
          </c:cat>
          <c:val>
            <c:numRef>
              <c:f>Hoja1!$H$9:$H$13</c:f>
              <c:numCache>
                <c:formatCode>General</c:formatCode>
                <c:ptCount val="5"/>
                <c:pt idx="0">
                  <c:v>57.1</c:v>
                </c:pt>
                <c:pt idx="1">
                  <c:v>60.5</c:v>
                </c:pt>
                <c:pt idx="2">
                  <c:v>58.7</c:v>
                </c:pt>
                <c:pt idx="3">
                  <c:v>56.7</c:v>
                </c:pt>
                <c:pt idx="4">
                  <c:v>55</c:v>
                </c:pt>
              </c:numCache>
            </c:numRef>
          </c:val>
          <c:extLst>
            <c:ext xmlns:c16="http://schemas.microsoft.com/office/drawing/2014/chart" uri="{C3380CC4-5D6E-409C-BE32-E72D297353CC}">
              <c16:uniqueId val="{00000000-71FE-47CF-9E79-18394E1A2F2B}"/>
            </c:ext>
          </c:extLst>
        </c:ser>
        <c:ser>
          <c:idx val="1"/>
          <c:order val="1"/>
          <c:tx>
            <c:strRef>
              <c:f>Hoja1!$I$8</c:f>
              <c:strCache>
                <c:ptCount val="1"/>
                <c:pt idx="0">
                  <c:v>NO </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Hoja1!$G$9:$G$13</c:f>
              <c:strCache>
                <c:ptCount val="5"/>
                <c:pt idx="0">
                  <c:v>18 A 24</c:v>
                </c:pt>
                <c:pt idx="1">
                  <c:v>25 A 35</c:v>
                </c:pt>
                <c:pt idx="2">
                  <c:v>36 A 45 </c:v>
                </c:pt>
                <c:pt idx="3">
                  <c:v>46 A 60 </c:v>
                </c:pt>
                <c:pt idx="4">
                  <c:v>60 Y MAS </c:v>
                </c:pt>
              </c:strCache>
            </c:strRef>
          </c:cat>
          <c:val>
            <c:numRef>
              <c:f>Hoja1!$I$9:$I$13</c:f>
              <c:numCache>
                <c:formatCode>General</c:formatCode>
                <c:ptCount val="5"/>
                <c:pt idx="0">
                  <c:v>42.9</c:v>
                </c:pt>
                <c:pt idx="1">
                  <c:v>39.5</c:v>
                </c:pt>
                <c:pt idx="2">
                  <c:v>41.3</c:v>
                </c:pt>
                <c:pt idx="3">
                  <c:v>43.3</c:v>
                </c:pt>
                <c:pt idx="4">
                  <c:v>45</c:v>
                </c:pt>
              </c:numCache>
            </c:numRef>
          </c:val>
          <c:extLst>
            <c:ext xmlns:c16="http://schemas.microsoft.com/office/drawing/2014/chart" uri="{C3380CC4-5D6E-409C-BE32-E72D297353CC}">
              <c16:uniqueId val="{00000001-71FE-47CF-9E79-18394E1A2F2B}"/>
            </c:ext>
          </c:extLst>
        </c:ser>
        <c:dLbls>
          <c:showLegendKey val="0"/>
          <c:showVal val="0"/>
          <c:showCatName val="0"/>
          <c:showSerName val="0"/>
          <c:showPercent val="0"/>
          <c:showBubbleSize val="0"/>
        </c:dLbls>
        <c:gapWidth val="150"/>
        <c:overlap val="100"/>
        <c:axId val="1100062271"/>
        <c:axId val="1100068991"/>
      </c:barChart>
      <c:catAx>
        <c:axId val="1100062271"/>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1" i="0" u="none" strike="noStrike" kern="1200" baseline="0">
                <a:solidFill>
                  <a:schemeClr val="tx1"/>
                </a:solidFill>
                <a:latin typeface="Quicksand Medium" panose="020B0604020202020204" charset="0"/>
                <a:ea typeface="+mn-ea"/>
                <a:cs typeface="+mn-cs"/>
              </a:defRPr>
            </a:pPr>
            <a:endParaRPr lang="es-PY"/>
          </a:p>
        </c:txPr>
        <c:crossAx val="1100068991"/>
        <c:crosses val="autoZero"/>
        <c:auto val="1"/>
        <c:lblAlgn val="ctr"/>
        <c:lblOffset val="100"/>
        <c:noMultiLvlLbl val="0"/>
      </c:catAx>
      <c:valAx>
        <c:axId val="1100068991"/>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10006227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3200" b="1" i="0" u="none" strike="noStrike" kern="1200" baseline="0">
              <a:solidFill>
                <a:schemeClr val="tx1"/>
              </a:solidFill>
              <a:latin typeface="+mn-lt"/>
              <a:ea typeface="+mn-ea"/>
              <a:cs typeface="+mn-cs"/>
            </a:defRPr>
          </a:pPr>
          <a:endParaRPr lang="es-PY"/>
        </a:p>
      </c:txPr>
    </c:legend>
    <c:plotVisOnly val="1"/>
    <c:dispBlanksAs val="gap"/>
    <c:showDLblsOverMax val="0"/>
  </c:chart>
  <c:spPr>
    <a:noFill/>
    <a:ln>
      <a:noFill/>
    </a:ln>
    <a:effectLst/>
  </c:spPr>
  <c:txPr>
    <a:bodyPr/>
    <a:lstStyle/>
    <a:p>
      <a:pPr>
        <a:defRPr/>
      </a:pPr>
      <a:endParaRPr lang="es-PY"/>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Hoja1!$H$8</c:f>
              <c:strCache>
                <c:ptCount val="1"/>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Hoja1!$G$9:$G$23</c:f>
              <c:strCache>
                <c:ptCount val="15"/>
                <c:pt idx="0">
                  <c:v>AMENAZA</c:v>
                </c:pt>
                <c:pt idx="1">
                  <c:v>AGRESIÓN Y/O ATAQUE</c:v>
                </c:pt>
                <c:pt idx="2">
                  <c:v>VIOLENCIA DIGITAL</c:v>
                </c:pt>
                <c:pt idx="3">
                  <c:v>SECUESTRO</c:v>
                </c:pt>
                <c:pt idx="4">
                  <c:v>ACOSO LABORAL</c:v>
                </c:pt>
                <c:pt idx="5">
                  <c:v>INTENTO DE HOMICIDIO</c:v>
                </c:pt>
                <c:pt idx="6">
                  <c:v>CENSURA</c:v>
                </c:pt>
                <c:pt idx="7">
                  <c:v>INTENTO DE SECUESTRO</c:v>
                </c:pt>
                <c:pt idx="8">
                  <c:v>DESAPARICIÓN FORZADA</c:v>
                </c:pt>
                <c:pt idx="9">
                  <c:v>DETENCIÓN ARBITRARIA</c:v>
                </c:pt>
                <c:pt idx="10">
                  <c:v>HOSTIGAMIENTO JUDICIAL</c:v>
                </c:pt>
                <c:pt idx="11">
                  <c:v>ACOSO SEXUAL</c:v>
                </c:pt>
                <c:pt idx="12">
                  <c:v>ESPIONAJE</c:v>
                </c:pt>
                <c:pt idx="13">
                  <c:v>TORTURA</c:v>
                </c:pt>
                <c:pt idx="14">
                  <c:v>ATENTADO</c:v>
                </c:pt>
              </c:strCache>
            </c:strRef>
          </c:cat>
          <c:val>
            <c:numRef>
              <c:f>Hoja1!$H$9:$H$23</c:f>
              <c:numCache>
                <c:formatCode>General</c:formatCode>
                <c:ptCount val="15"/>
                <c:pt idx="0">
                  <c:v>57.8</c:v>
                </c:pt>
                <c:pt idx="1">
                  <c:v>46.6</c:v>
                </c:pt>
                <c:pt idx="2">
                  <c:v>37.9</c:v>
                </c:pt>
                <c:pt idx="3">
                  <c:v>33.6</c:v>
                </c:pt>
                <c:pt idx="4">
                  <c:v>31</c:v>
                </c:pt>
                <c:pt idx="5">
                  <c:v>30.2</c:v>
                </c:pt>
                <c:pt idx="6">
                  <c:v>29.3</c:v>
                </c:pt>
                <c:pt idx="7">
                  <c:v>28.4</c:v>
                </c:pt>
                <c:pt idx="8">
                  <c:v>23.3</c:v>
                </c:pt>
                <c:pt idx="9">
                  <c:v>17.2</c:v>
                </c:pt>
                <c:pt idx="10">
                  <c:v>14.7</c:v>
                </c:pt>
                <c:pt idx="11">
                  <c:v>13.8</c:v>
                </c:pt>
                <c:pt idx="12">
                  <c:v>5.2</c:v>
                </c:pt>
                <c:pt idx="13">
                  <c:v>0.9</c:v>
                </c:pt>
                <c:pt idx="14">
                  <c:v>0</c:v>
                </c:pt>
              </c:numCache>
            </c:numRef>
          </c:val>
          <c:extLst>
            <c:ext xmlns:c16="http://schemas.microsoft.com/office/drawing/2014/chart" uri="{C3380CC4-5D6E-409C-BE32-E72D297353CC}">
              <c16:uniqueId val="{00000000-71FE-47CF-9E79-18394E1A2F2B}"/>
            </c:ext>
          </c:extLst>
        </c:ser>
        <c:dLbls>
          <c:showLegendKey val="0"/>
          <c:showVal val="0"/>
          <c:showCatName val="0"/>
          <c:showSerName val="0"/>
          <c:showPercent val="0"/>
          <c:showBubbleSize val="0"/>
        </c:dLbls>
        <c:gapWidth val="150"/>
        <c:axId val="1100062271"/>
        <c:axId val="1100068991"/>
      </c:barChart>
      <c:catAx>
        <c:axId val="1100062271"/>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1" i="0" u="none" strike="noStrike" kern="1200" baseline="0">
                <a:solidFill>
                  <a:schemeClr val="tx1"/>
                </a:solidFill>
                <a:latin typeface="Quicksand Medium" panose="020B0604020202020204" charset="0"/>
                <a:ea typeface="+mn-ea"/>
                <a:cs typeface="+mn-cs"/>
              </a:defRPr>
            </a:pPr>
            <a:endParaRPr lang="es-PY"/>
          </a:p>
        </c:txPr>
        <c:crossAx val="1100068991"/>
        <c:crosses val="autoZero"/>
        <c:auto val="1"/>
        <c:lblAlgn val="ctr"/>
        <c:lblOffset val="100"/>
        <c:noMultiLvlLbl val="0"/>
      </c:catAx>
      <c:valAx>
        <c:axId val="1100068991"/>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100062271"/>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PY"/>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984525673409458"/>
          <c:y val="0"/>
          <c:w val="0.68107706545866997"/>
          <c:h val="0.90631087780694075"/>
        </c:manualLayout>
      </c:layout>
      <c:barChart>
        <c:barDir val="bar"/>
        <c:grouping val="stacked"/>
        <c:varyColors val="0"/>
        <c:ser>
          <c:idx val="0"/>
          <c:order val="0"/>
          <c:tx>
            <c:strRef>
              <c:f>Hoja1!$H$8</c:f>
              <c:strCache>
                <c:ptCount val="1"/>
                <c:pt idx="0">
                  <c:v>Ninguna </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Hoja1!$G$9:$G$19</c:f>
              <c:strCache>
                <c:ptCount val="11"/>
                <c:pt idx="0">
                  <c:v>Politicos </c:v>
                </c:pt>
                <c:pt idx="1">
                  <c:v>Autoridades Nacionales </c:v>
                </c:pt>
                <c:pt idx="2">
                  <c:v>Autoridades Municipales/ Departamentales </c:v>
                </c:pt>
                <c:pt idx="3">
                  <c:v>Los Funcionarios Publicos </c:v>
                </c:pt>
                <c:pt idx="4">
                  <c:v>Los Dirigentes Campesinos o Gremiales </c:v>
                </c:pt>
                <c:pt idx="5">
                  <c:v>Dirigentes y/o Hinchas Deportivos </c:v>
                </c:pt>
                <c:pt idx="6">
                  <c:v>Jueces </c:v>
                </c:pt>
                <c:pt idx="7">
                  <c:v>Fiscales </c:v>
                </c:pt>
                <c:pt idx="8">
                  <c:v>Policias </c:v>
                </c:pt>
                <c:pt idx="9">
                  <c:v>Militares </c:v>
                </c:pt>
                <c:pt idx="10">
                  <c:v>Crimen Organizado </c:v>
                </c:pt>
              </c:strCache>
            </c:strRef>
          </c:cat>
          <c:val>
            <c:numRef>
              <c:f>Hoja1!$H$9:$H$19</c:f>
              <c:numCache>
                <c:formatCode>General</c:formatCode>
                <c:ptCount val="11"/>
                <c:pt idx="0">
                  <c:v>8</c:v>
                </c:pt>
                <c:pt idx="1">
                  <c:v>5.5</c:v>
                </c:pt>
                <c:pt idx="2">
                  <c:v>5.5</c:v>
                </c:pt>
                <c:pt idx="3">
                  <c:v>9</c:v>
                </c:pt>
                <c:pt idx="4">
                  <c:v>21.5</c:v>
                </c:pt>
                <c:pt idx="5">
                  <c:v>13.5</c:v>
                </c:pt>
                <c:pt idx="6">
                  <c:v>15</c:v>
                </c:pt>
                <c:pt idx="7">
                  <c:v>34.5</c:v>
                </c:pt>
                <c:pt idx="8">
                  <c:v>13</c:v>
                </c:pt>
                <c:pt idx="9">
                  <c:v>20.5</c:v>
                </c:pt>
                <c:pt idx="10">
                  <c:v>6</c:v>
                </c:pt>
              </c:numCache>
            </c:numRef>
          </c:val>
          <c:extLst>
            <c:ext xmlns:c16="http://schemas.microsoft.com/office/drawing/2014/chart" uri="{C3380CC4-5D6E-409C-BE32-E72D297353CC}">
              <c16:uniqueId val="{00000000-2759-4D62-9CF8-97724C9D647D}"/>
            </c:ext>
          </c:extLst>
        </c:ser>
        <c:ser>
          <c:idx val="1"/>
          <c:order val="1"/>
          <c:tx>
            <c:strRef>
              <c:f>Hoja1!$I$8</c:f>
              <c:strCache>
                <c:ptCount val="1"/>
                <c:pt idx="0">
                  <c:v>Poca </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Hoja1!$G$9:$G$19</c:f>
              <c:strCache>
                <c:ptCount val="11"/>
                <c:pt idx="0">
                  <c:v>Politicos </c:v>
                </c:pt>
                <c:pt idx="1">
                  <c:v>Autoridades Nacionales </c:v>
                </c:pt>
                <c:pt idx="2">
                  <c:v>Autoridades Municipales/ Departamentales </c:v>
                </c:pt>
                <c:pt idx="3">
                  <c:v>Los Funcionarios Publicos </c:v>
                </c:pt>
                <c:pt idx="4">
                  <c:v>Los Dirigentes Campesinos o Gremiales </c:v>
                </c:pt>
                <c:pt idx="5">
                  <c:v>Dirigentes y/o Hinchas Deportivos </c:v>
                </c:pt>
                <c:pt idx="6">
                  <c:v>Jueces </c:v>
                </c:pt>
                <c:pt idx="7">
                  <c:v>Fiscales </c:v>
                </c:pt>
                <c:pt idx="8">
                  <c:v>Policias </c:v>
                </c:pt>
                <c:pt idx="9">
                  <c:v>Militares </c:v>
                </c:pt>
                <c:pt idx="10">
                  <c:v>Crimen Organizado </c:v>
                </c:pt>
              </c:strCache>
            </c:strRef>
          </c:cat>
          <c:val>
            <c:numRef>
              <c:f>Hoja1!$I$9:$I$19</c:f>
              <c:numCache>
                <c:formatCode>General</c:formatCode>
                <c:ptCount val="11"/>
                <c:pt idx="0">
                  <c:v>4</c:v>
                </c:pt>
                <c:pt idx="1">
                  <c:v>14</c:v>
                </c:pt>
                <c:pt idx="2">
                  <c:v>23</c:v>
                </c:pt>
                <c:pt idx="3">
                  <c:v>34</c:v>
                </c:pt>
                <c:pt idx="4">
                  <c:v>28.5</c:v>
                </c:pt>
                <c:pt idx="5">
                  <c:v>24.5</c:v>
                </c:pt>
                <c:pt idx="6">
                  <c:v>20.5</c:v>
                </c:pt>
                <c:pt idx="7">
                  <c:v>0</c:v>
                </c:pt>
                <c:pt idx="8">
                  <c:v>19</c:v>
                </c:pt>
                <c:pt idx="9">
                  <c:v>26.5</c:v>
                </c:pt>
                <c:pt idx="10">
                  <c:v>6</c:v>
                </c:pt>
              </c:numCache>
            </c:numRef>
          </c:val>
          <c:extLst>
            <c:ext xmlns:c16="http://schemas.microsoft.com/office/drawing/2014/chart" uri="{C3380CC4-5D6E-409C-BE32-E72D297353CC}">
              <c16:uniqueId val="{00000001-2759-4D62-9CF8-97724C9D647D}"/>
            </c:ext>
          </c:extLst>
        </c:ser>
        <c:ser>
          <c:idx val="2"/>
          <c:order val="2"/>
          <c:tx>
            <c:strRef>
              <c:f>Hoja1!$J$8</c:f>
              <c:strCache>
                <c:ptCount val="1"/>
                <c:pt idx="0">
                  <c:v>Mucha </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Hoja1!$G$9:$G$19</c:f>
              <c:strCache>
                <c:ptCount val="11"/>
                <c:pt idx="0">
                  <c:v>Politicos </c:v>
                </c:pt>
                <c:pt idx="1">
                  <c:v>Autoridades Nacionales </c:v>
                </c:pt>
                <c:pt idx="2">
                  <c:v>Autoridades Municipales/ Departamentales </c:v>
                </c:pt>
                <c:pt idx="3">
                  <c:v>Los Funcionarios Publicos </c:v>
                </c:pt>
                <c:pt idx="4">
                  <c:v>Los Dirigentes Campesinos o Gremiales </c:v>
                </c:pt>
                <c:pt idx="5">
                  <c:v>Dirigentes y/o Hinchas Deportivos </c:v>
                </c:pt>
                <c:pt idx="6">
                  <c:v>Jueces </c:v>
                </c:pt>
                <c:pt idx="7">
                  <c:v>Fiscales </c:v>
                </c:pt>
                <c:pt idx="8">
                  <c:v>Policias </c:v>
                </c:pt>
                <c:pt idx="9">
                  <c:v>Militares </c:v>
                </c:pt>
                <c:pt idx="10">
                  <c:v>Crimen Organizado </c:v>
                </c:pt>
              </c:strCache>
            </c:strRef>
          </c:cat>
          <c:val>
            <c:numRef>
              <c:f>Hoja1!$J$9:$J$19</c:f>
              <c:numCache>
                <c:formatCode>General</c:formatCode>
                <c:ptCount val="11"/>
                <c:pt idx="0">
                  <c:v>69.5</c:v>
                </c:pt>
                <c:pt idx="1">
                  <c:v>54</c:v>
                </c:pt>
                <c:pt idx="2">
                  <c:v>42</c:v>
                </c:pt>
                <c:pt idx="3">
                  <c:v>27</c:v>
                </c:pt>
                <c:pt idx="4">
                  <c:v>18</c:v>
                </c:pt>
                <c:pt idx="5">
                  <c:v>27.5</c:v>
                </c:pt>
                <c:pt idx="6">
                  <c:v>29.5</c:v>
                </c:pt>
                <c:pt idx="7">
                  <c:v>31</c:v>
                </c:pt>
                <c:pt idx="8">
                  <c:v>37.5</c:v>
                </c:pt>
                <c:pt idx="9">
                  <c:v>19</c:v>
                </c:pt>
                <c:pt idx="10">
                  <c:v>56</c:v>
                </c:pt>
              </c:numCache>
            </c:numRef>
          </c:val>
          <c:extLst>
            <c:ext xmlns:c16="http://schemas.microsoft.com/office/drawing/2014/chart" uri="{C3380CC4-5D6E-409C-BE32-E72D297353CC}">
              <c16:uniqueId val="{00000002-2759-4D62-9CF8-97724C9D647D}"/>
            </c:ext>
          </c:extLst>
        </c:ser>
        <c:ser>
          <c:idx val="3"/>
          <c:order val="3"/>
          <c:tx>
            <c:strRef>
              <c:f>Hoja1!$K$8</c:f>
              <c:strCache>
                <c:ptCount val="1"/>
                <c:pt idx="0">
                  <c:v>No Sabe</c:v>
                </c:pt>
              </c:strCache>
            </c:strRef>
          </c:tx>
          <c:spPr>
            <a:solidFill>
              <a:srgbClr val="FFFF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Hoja1!$G$9:$G$19</c:f>
              <c:strCache>
                <c:ptCount val="11"/>
                <c:pt idx="0">
                  <c:v>Politicos </c:v>
                </c:pt>
                <c:pt idx="1">
                  <c:v>Autoridades Nacionales </c:v>
                </c:pt>
                <c:pt idx="2">
                  <c:v>Autoridades Municipales/ Departamentales </c:v>
                </c:pt>
                <c:pt idx="3">
                  <c:v>Los Funcionarios Publicos </c:v>
                </c:pt>
                <c:pt idx="4">
                  <c:v>Los Dirigentes Campesinos o Gremiales </c:v>
                </c:pt>
                <c:pt idx="5">
                  <c:v>Dirigentes y/o Hinchas Deportivos </c:v>
                </c:pt>
                <c:pt idx="6">
                  <c:v>Jueces </c:v>
                </c:pt>
                <c:pt idx="7">
                  <c:v>Fiscales </c:v>
                </c:pt>
                <c:pt idx="8">
                  <c:v>Policias </c:v>
                </c:pt>
                <c:pt idx="9">
                  <c:v>Militares </c:v>
                </c:pt>
                <c:pt idx="10">
                  <c:v>Crimen Organizado </c:v>
                </c:pt>
              </c:strCache>
            </c:strRef>
          </c:cat>
          <c:val>
            <c:numRef>
              <c:f>Hoja1!$K$9:$K$19</c:f>
              <c:numCache>
                <c:formatCode>General</c:formatCode>
                <c:ptCount val="11"/>
                <c:pt idx="0">
                  <c:v>1</c:v>
                </c:pt>
                <c:pt idx="1">
                  <c:v>1.5</c:v>
                </c:pt>
                <c:pt idx="2">
                  <c:v>1.5</c:v>
                </c:pt>
                <c:pt idx="3">
                  <c:v>3</c:v>
                </c:pt>
                <c:pt idx="4">
                  <c:v>3</c:v>
                </c:pt>
                <c:pt idx="5">
                  <c:v>5</c:v>
                </c:pt>
                <c:pt idx="6">
                  <c:v>4</c:v>
                </c:pt>
                <c:pt idx="7">
                  <c:v>4.5</c:v>
                </c:pt>
                <c:pt idx="8">
                  <c:v>2</c:v>
                </c:pt>
                <c:pt idx="9">
                  <c:v>3.5</c:v>
                </c:pt>
                <c:pt idx="10">
                  <c:v>1.5</c:v>
                </c:pt>
              </c:numCache>
            </c:numRef>
          </c:val>
          <c:extLst>
            <c:ext xmlns:c16="http://schemas.microsoft.com/office/drawing/2014/chart" uri="{C3380CC4-5D6E-409C-BE32-E72D297353CC}">
              <c16:uniqueId val="{00000003-2759-4D62-9CF8-97724C9D647D}"/>
            </c:ext>
          </c:extLst>
        </c:ser>
        <c:ser>
          <c:idx val="4"/>
          <c:order val="4"/>
          <c:tx>
            <c:strRef>
              <c:f>Hoja1!$L$8</c:f>
              <c:strCache>
                <c:ptCount val="1"/>
                <c:pt idx="0">
                  <c:v>Sin Respuesta </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Hoja1!$G$9:$G$19</c:f>
              <c:strCache>
                <c:ptCount val="11"/>
                <c:pt idx="0">
                  <c:v>Politicos </c:v>
                </c:pt>
                <c:pt idx="1">
                  <c:v>Autoridades Nacionales </c:v>
                </c:pt>
                <c:pt idx="2">
                  <c:v>Autoridades Municipales/ Departamentales </c:v>
                </c:pt>
                <c:pt idx="3">
                  <c:v>Los Funcionarios Publicos </c:v>
                </c:pt>
                <c:pt idx="4">
                  <c:v>Los Dirigentes Campesinos o Gremiales </c:v>
                </c:pt>
                <c:pt idx="5">
                  <c:v>Dirigentes y/o Hinchas Deportivos </c:v>
                </c:pt>
                <c:pt idx="6">
                  <c:v>Jueces </c:v>
                </c:pt>
                <c:pt idx="7">
                  <c:v>Fiscales </c:v>
                </c:pt>
                <c:pt idx="8">
                  <c:v>Policias </c:v>
                </c:pt>
                <c:pt idx="9">
                  <c:v>Militares </c:v>
                </c:pt>
                <c:pt idx="10">
                  <c:v>Crimen Organizado </c:v>
                </c:pt>
              </c:strCache>
            </c:strRef>
          </c:cat>
          <c:val>
            <c:numRef>
              <c:f>Hoja1!$L$9:$L$19</c:f>
              <c:numCache>
                <c:formatCode>General</c:formatCode>
                <c:ptCount val="11"/>
                <c:pt idx="0">
                  <c:v>17.5</c:v>
                </c:pt>
                <c:pt idx="1">
                  <c:v>25</c:v>
                </c:pt>
                <c:pt idx="2">
                  <c:v>28</c:v>
                </c:pt>
                <c:pt idx="3">
                  <c:v>27</c:v>
                </c:pt>
                <c:pt idx="4">
                  <c:v>29</c:v>
                </c:pt>
                <c:pt idx="5">
                  <c:v>29.5</c:v>
                </c:pt>
                <c:pt idx="6">
                  <c:v>31</c:v>
                </c:pt>
                <c:pt idx="7">
                  <c:v>30</c:v>
                </c:pt>
                <c:pt idx="8">
                  <c:v>28.5</c:v>
                </c:pt>
                <c:pt idx="9">
                  <c:v>30.5</c:v>
                </c:pt>
                <c:pt idx="10">
                  <c:v>30.5</c:v>
                </c:pt>
              </c:numCache>
            </c:numRef>
          </c:val>
          <c:extLst>
            <c:ext xmlns:c16="http://schemas.microsoft.com/office/drawing/2014/chart" uri="{C3380CC4-5D6E-409C-BE32-E72D297353CC}">
              <c16:uniqueId val="{00000000-AB46-4ABE-B5C3-86E5329D7EDC}"/>
            </c:ext>
          </c:extLst>
        </c:ser>
        <c:dLbls>
          <c:showLegendKey val="0"/>
          <c:showVal val="0"/>
          <c:showCatName val="0"/>
          <c:showSerName val="0"/>
          <c:showPercent val="0"/>
          <c:showBubbleSize val="0"/>
        </c:dLbls>
        <c:gapWidth val="150"/>
        <c:overlap val="100"/>
        <c:axId val="1100062271"/>
        <c:axId val="1100068991"/>
      </c:barChart>
      <c:catAx>
        <c:axId val="1100062271"/>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1" i="0" u="none" strike="noStrike" kern="1200" baseline="0">
                <a:solidFill>
                  <a:schemeClr val="tx1"/>
                </a:solidFill>
                <a:latin typeface="Quicksand Medium" panose="020B0604020202020204" charset="0"/>
                <a:ea typeface="+mn-ea"/>
                <a:cs typeface="+mn-cs"/>
              </a:defRPr>
            </a:pPr>
            <a:endParaRPr lang="es-PY"/>
          </a:p>
        </c:txPr>
        <c:crossAx val="1100068991"/>
        <c:crosses val="autoZero"/>
        <c:auto val="1"/>
        <c:lblAlgn val="ctr"/>
        <c:lblOffset val="100"/>
        <c:noMultiLvlLbl val="0"/>
      </c:catAx>
      <c:valAx>
        <c:axId val="1100068991"/>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10006227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1" i="0" u="none" strike="noStrike" kern="1200" baseline="0">
              <a:solidFill>
                <a:schemeClr val="tx1"/>
              </a:solidFill>
              <a:latin typeface="+mn-lt"/>
              <a:ea typeface="+mn-ea"/>
              <a:cs typeface="+mn-cs"/>
            </a:defRPr>
          </a:pPr>
          <a:endParaRPr lang="es-PY"/>
        </a:p>
      </c:txPr>
    </c:legend>
    <c:plotVisOnly val="1"/>
    <c:dispBlanksAs val="gap"/>
    <c:showDLblsOverMax val="0"/>
  </c:chart>
  <c:spPr>
    <a:noFill/>
    <a:ln>
      <a:noFill/>
    </a:ln>
    <a:effectLst/>
  </c:spPr>
  <c:txPr>
    <a:bodyPr/>
    <a:lstStyle/>
    <a:p>
      <a:pPr>
        <a:defRPr/>
      </a:pPr>
      <a:endParaRPr lang="es-PY"/>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984525673409458"/>
          <c:y val="0"/>
          <c:w val="0.68107706545866997"/>
          <c:h val="0.90631087780694075"/>
        </c:manualLayout>
      </c:layout>
      <c:barChart>
        <c:barDir val="bar"/>
        <c:grouping val="stacked"/>
        <c:varyColors val="0"/>
        <c:ser>
          <c:idx val="0"/>
          <c:order val="0"/>
          <c:tx>
            <c:strRef>
              <c:f>Hoja1!$H$8</c:f>
              <c:strCache>
                <c:ptCount val="1"/>
                <c:pt idx="0">
                  <c:v>Nada Probable </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Hoja1!$G$9:$G$16</c:f>
              <c:strCache>
                <c:ptCount val="8"/>
                <c:pt idx="0">
                  <c:v>Política y/o Electorales </c:v>
                </c:pt>
                <c:pt idx="1">
                  <c:v>Economía/Finanzas</c:v>
                </c:pt>
                <c:pt idx="2">
                  <c:v>Arte/Cultura </c:v>
                </c:pt>
                <c:pt idx="3">
                  <c:v>Deporte </c:v>
                </c:pt>
                <c:pt idx="4">
                  <c:v>Judiciales y/o Policiales </c:v>
                </c:pt>
                <c:pt idx="5">
                  <c:v>Municipales </c:v>
                </c:pt>
                <c:pt idx="6">
                  <c:v>Narcotráfico/Crimen Organizado </c:v>
                </c:pt>
                <c:pt idx="7">
                  <c:v>Corrupción Publica </c:v>
                </c:pt>
              </c:strCache>
            </c:strRef>
          </c:cat>
          <c:val>
            <c:numRef>
              <c:f>Hoja1!$H$9:$H$16</c:f>
              <c:numCache>
                <c:formatCode>General</c:formatCode>
                <c:ptCount val="8"/>
                <c:pt idx="0">
                  <c:v>6</c:v>
                </c:pt>
                <c:pt idx="1">
                  <c:v>16</c:v>
                </c:pt>
                <c:pt idx="2">
                  <c:v>41</c:v>
                </c:pt>
                <c:pt idx="3">
                  <c:v>14.5</c:v>
                </c:pt>
                <c:pt idx="4">
                  <c:v>6</c:v>
                </c:pt>
                <c:pt idx="5">
                  <c:v>5.5</c:v>
                </c:pt>
                <c:pt idx="6">
                  <c:v>5.5</c:v>
                </c:pt>
                <c:pt idx="7">
                  <c:v>6</c:v>
                </c:pt>
              </c:numCache>
            </c:numRef>
          </c:val>
          <c:extLst>
            <c:ext xmlns:c16="http://schemas.microsoft.com/office/drawing/2014/chart" uri="{C3380CC4-5D6E-409C-BE32-E72D297353CC}">
              <c16:uniqueId val="{00000000-2759-4D62-9CF8-97724C9D647D}"/>
            </c:ext>
          </c:extLst>
        </c:ser>
        <c:ser>
          <c:idx val="1"/>
          <c:order val="1"/>
          <c:tx>
            <c:strRef>
              <c:f>Hoja1!$I$8</c:f>
              <c:strCache>
                <c:ptCount val="1"/>
                <c:pt idx="0">
                  <c:v>Poco Probable </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Hoja1!$G$9:$G$16</c:f>
              <c:strCache>
                <c:ptCount val="8"/>
                <c:pt idx="0">
                  <c:v>Política y/o Electorales </c:v>
                </c:pt>
                <c:pt idx="1">
                  <c:v>Economía/Finanzas</c:v>
                </c:pt>
                <c:pt idx="2">
                  <c:v>Arte/Cultura </c:v>
                </c:pt>
                <c:pt idx="3">
                  <c:v>Deporte </c:v>
                </c:pt>
                <c:pt idx="4">
                  <c:v>Judiciales y/o Policiales </c:v>
                </c:pt>
                <c:pt idx="5">
                  <c:v>Municipales </c:v>
                </c:pt>
                <c:pt idx="6">
                  <c:v>Narcotráfico/Crimen Organizado </c:v>
                </c:pt>
                <c:pt idx="7">
                  <c:v>Corrupción Publica </c:v>
                </c:pt>
              </c:strCache>
            </c:strRef>
          </c:cat>
          <c:val>
            <c:numRef>
              <c:f>Hoja1!$I$9:$I$16</c:f>
              <c:numCache>
                <c:formatCode>General</c:formatCode>
                <c:ptCount val="8"/>
                <c:pt idx="0">
                  <c:v>5.5</c:v>
                </c:pt>
                <c:pt idx="1">
                  <c:v>25</c:v>
                </c:pt>
                <c:pt idx="2">
                  <c:v>15.5</c:v>
                </c:pt>
                <c:pt idx="3">
                  <c:v>28</c:v>
                </c:pt>
                <c:pt idx="4">
                  <c:v>11</c:v>
                </c:pt>
                <c:pt idx="5">
                  <c:v>25</c:v>
                </c:pt>
                <c:pt idx="6">
                  <c:v>1</c:v>
                </c:pt>
                <c:pt idx="7">
                  <c:v>3</c:v>
                </c:pt>
              </c:numCache>
            </c:numRef>
          </c:val>
          <c:extLst>
            <c:ext xmlns:c16="http://schemas.microsoft.com/office/drawing/2014/chart" uri="{C3380CC4-5D6E-409C-BE32-E72D297353CC}">
              <c16:uniqueId val="{00000001-2759-4D62-9CF8-97724C9D647D}"/>
            </c:ext>
          </c:extLst>
        </c:ser>
        <c:ser>
          <c:idx val="2"/>
          <c:order val="2"/>
          <c:tx>
            <c:strRef>
              <c:f>Hoja1!$J$8</c:f>
              <c:strCache>
                <c:ptCount val="1"/>
                <c:pt idx="0">
                  <c:v>Muy Probable </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Hoja1!$G$9:$G$16</c:f>
              <c:strCache>
                <c:ptCount val="8"/>
                <c:pt idx="0">
                  <c:v>Política y/o Electorales </c:v>
                </c:pt>
                <c:pt idx="1">
                  <c:v>Economía/Finanzas</c:v>
                </c:pt>
                <c:pt idx="2">
                  <c:v>Arte/Cultura </c:v>
                </c:pt>
                <c:pt idx="3">
                  <c:v>Deporte </c:v>
                </c:pt>
                <c:pt idx="4">
                  <c:v>Judiciales y/o Policiales </c:v>
                </c:pt>
                <c:pt idx="5">
                  <c:v>Municipales </c:v>
                </c:pt>
                <c:pt idx="6">
                  <c:v>Narcotráfico/Crimen Organizado </c:v>
                </c:pt>
                <c:pt idx="7">
                  <c:v>Corrupción Publica </c:v>
                </c:pt>
              </c:strCache>
            </c:strRef>
          </c:cat>
          <c:val>
            <c:numRef>
              <c:f>Hoja1!$J$9:$J$16</c:f>
              <c:numCache>
                <c:formatCode>General</c:formatCode>
                <c:ptCount val="8"/>
                <c:pt idx="0">
                  <c:v>65.5</c:v>
                </c:pt>
                <c:pt idx="1">
                  <c:v>13</c:v>
                </c:pt>
                <c:pt idx="2">
                  <c:v>1</c:v>
                </c:pt>
                <c:pt idx="3">
                  <c:v>19</c:v>
                </c:pt>
                <c:pt idx="4">
                  <c:v>53.5</c:v>
                </c:pt>
                <c:pt idx="5">
                  <c:v>32</c:v>
                </c:pt>
                <c:pt idx="6">
                  <c:v>70</c:v>
                </c:pt>
                <c:pt idx="7">
                  <c:v>63</c:v>
                </c:pt>
              </c:numCache>
            </c:numRef>
          </c:val>
          <c:extLst>
            <c:ext xmlns:c16="http://schemas.microsoft.com/office/drawing/2014/chart" uri="{C3380CC4-5D6E-409C-BE32-E72D297353CC}">
              <c16:uniqueId val="{00000002-2759-4D62-9CF8-97724C9D647D}"/>
            </c:ext>
          </c:extLst>
        </c:ser>
        <c:ser>
          <c:idx val="3"/>
          <c:order val="3"/>
          <c:tx>
            <c:strRef>
              <c:f>Hoja1!$K$8</c:f>
              <c:strCache>
                <c:ptCount val="1"/>
                <c:pt idx="0">
                  <c:v>No Sabe</c:v>
                </c:pt>
              </c:strCache>
            </c:strRef>
          </c:tx>
          <c:spPr>
            <a:solidFill>
              <a:srgbClr val="FFFF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Hoja1!$G$9:$G$16</c:f>
              <c:strCache>
                <c:ptCount val="8"/>
                <c:pt idx="0">
                  <c:v>Política y/o Electorales </c:v>
                </c:pt>
                <c:pt idx="1">
                  <c:v>Economía/Finanzas</c:v>
                </c:pt>
                <c:pt idx="2">
                  <c:v>Arte/Cultura </c:v>
                </c:pt>
                <c:pt idx="3">
                  <c:v>Deporte </c:v>
                </c:pt>
                <c:pt idx="4">
                  <c:v>Judiciales y/o Policiales </c:v>
                </c:pt>
                <c:pt idx="5">
                  <c:v>Municipales </c:v>
                </c:pt>
                <c:pt idx="6">
                  <c:v>Narcotráfico/Crimen Organizado </c:v>
                </c:pt>
                <c:pt idx="7">
                  <c:v>Corrupción Publica </c:v>
                </c:pt>
              </c:strCache>
            </c:strRef>
          </c:cat>
          <c:val>
            <c:numRef>
              <c:f>Hoja1!$K$9:$K$16</c:f>
              <c:numCache>
                <c:formatCode>General</c:formatCode>
                <c:ptCount val="8"/>
                <c:pt idx="0">
                  <c:v>0.5</c:v>
                </c:pt>
                <c:pt idx="1">
                  <c:v>5</c:v>
                </c:pt>
                <c:pt idx="2">
                  <c:v>3</c:v>
                </c:pt>
                <c:pt idx="3">
                  <c:v>1.5</c:v>
                </c:pt>
                <c:pt idx="4">
                  <c:v>0.5</c:v>
                </c:pt>
                <c:pt idx="5">
                  <c:v>2</c:v>
                </c:pt>
                <c:pt idx="6">
                  <c:v>0.5</c:v>
                </c:pt>
                <c:pt idx="7">
                  <c:v>0.5</c:v>
                </c:pt>
              </c:numCache>
            </c:numRef>
          </c:val>
          <c:extLst>
            <c:ext xmlns:c16="http://schemas.microsoft.com/office/drawing/2014/chart" uri="{C3380CC4-5D6E-409C-BE32-E72D297353CC}">
              <c16:uniqueId val="{00000003-2759-4D62-9CF8-97724C9D647D}"/>
            </c:ext>
          </c:extLst>
        </c:ser>
        <c:ser>
          <c:idx val="4"/>
          <c:order val="4"/>
          <c:tx>
            <c:strRef>
              <c:f>Hoja1!$L$8</c:f>
              <c:strCache>
                <c:ptCount val="1"/>
                <c:pt idx="0">
                  <c:v>Sin Respuesta </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Hoja1!$G$9:$G$16</c:f>
              <c:strCache>
                <c:ptCount val="8"/>
                <c:pt idx="0">
                  <c:v>Política y/o Electorales </c:v>
                </c:pt>
                <c:pt idx="1">
                  <c:v>Economía/Finanzas</c:v>
                </c:pt>
                <c:pt idx="2">
                  <c:v>Arte/Cultura </c:v>
                </c:pt>
                <c:pt idx="3">
                  <c:v>Deporte </c:v>
                </c:pt>
                <c:pt idx="4">
                  <c:v>Judiciales y/o Policiales </c:v>
                </c:pt>
                <c:pt idx="5">
                  <c:v>Municipales </c:v>
                </c:pt>
                <c:pt idx="6">
                  <c:v>Narcotráfico/Crimen Organizado </c:v>
                </c:pt>
                <c:pt idx="7">
                  <c:v>Corrupción Publica </c:v>
                </c:pt>
              </c:strCache>
            </c:strRef>
          </c:cat>
          <c:val>
            <c:numRef>
              <c:f>Hoja1!$L$9:$L$16</c:f>
              <c:numCache>
                <c:formatCode>General</c:formatCode>
                <c:ptCount val="8"/>
                <c:pt idx="0">
                  <c:v>22.5</c:v>
                </c:pt>
                <c:pt idx="1">
                  <c:v>41</c:v>
                </c:pt>
                <c:pt idx="2">
                  <c:v>39.5</c:v>
                </c:pt>
                <c:pt idx="3">
                  <c:v>37</c:v>
                </c:pt>
                <c:pt idx="4">
                  <c:v>29</c:v>
                </c:pt>
                <c:pt idx="5">
                  <c:v>35.5</c:v>
                </c:pt>
                <c:pt idx="6">
                  <c:v>23</c:v>
                </c:pt>
                <c:pt idx="7">
                  <c:v>27.5</c:v>
                </c:pt>
              </c:numCache>
            </c:numRef>
          </c:val>
          <c:extLst>
            <c:ext xmlns:c16="http://schemas.microsoft.com/office/drawing/2014/chart" uri="{C3380CC4-5D6E-409C-BE32-E72D297353CC}">
              <c16:uniqueId val="{00000000-AB46-4ABE-B5C3-86E5329D7EDC}"/>
            </c:ext>
          </c:extLst>
        </c:ser>
        <c:dLbls>
          <c:showLegendKey val="0"/>
          <c:showVal val="0"/>
          <c:showCatName val="0"/>
          <c:showSerName val="0"/>
          <c:showPercent val="0"/>
          <c:showBubbleSize val="0"/>
        </c:dLbls>
        <c:gapWidth val="150"/>
        <c:overlap val="100"/>
        <c:axId val="1100062271"/>
        <c:axId val="1100068991"/>
      </c:barChart>
      <c:catAx>
        <c:axId val="1100062271"/>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1" i="0" u="none" strike="noStrike" kern="1200" baseline="0">
                <a:solidFill>
                  <a:schemeClr val="tx1"/>
                </a:solidFill>
                <a:latin typeface="Quicksand Medium" panose="020B0604020202020204" charset="0"/>
                <a:ea typeface="+mn-ea"/>
                <a:cs typeface="+mn-cs"/>
              </a:defRPr>
            </a:pPr>
            <a:endParaRPr lang="es-PY"/>
          </a:p>
        </c:txPr>
        <c:crossAx val="1100068991"/>
        <c:crosses val="autoZero"/>
        <c:auto val="1"/>
        <c:lblAlgn val="ctr"/>
        <c:lblOffset val="100"/>
        <c:noMultiLvlLbl val="0"/>
      </c:catAx>
      <c:valAx>
        <c:axId val="1100068991"/>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10006227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2800" b="1" i="0" u="none" strike="noStrike" kern="1200" baseline="0">
              <a:solidFill>
                <a:schemeClr val="tx1"/>
              </a:solidFill>
              <a:latin typeface="+mn-lt"/>
              <a:ea typeface="+mn-ea"/>
              <a:cs typeface="+mn-cs"/>
            </a:defRPr>
          </a:pPr>
          <a:endParaRPr lang="es-PY"/>
        </a:p>
      </c:txPr>
    </c:legend>
    <c:plotVisOnly val="1"/>
    <c:dispBlanksAs val="gap"/>
    <c:showDLblsOverMax val="0"/>
  </c:chart>
  <c:spPr>
    <a:noFill/>
    <a:ln>
      <a:noFill/>
    </a:ln>
    <a:effectLst/>
  </c:spPr>
  <c:txPr>
    <a:bodyPr/>
    <a:lstStyle/>
    <a:p>
      <a:pPr>
        <a:defRPr/>
      </a:pPr>
      <a:endParaRPr lang="es-PY"/>
    </a:p>
  </c:txPr>
  <c:externalData r:id="rId3">
    <c:autoUpdate val="0"/>
  </c:externalData>
  <c:userShapes r:id="rId4"/>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Hoja1!$H$8</c:f>
              <c:strCache>
                <c:ptCount val="1"/>
              </c:strCache>
            </c:strRef>
          </c:tx>
          <c:spPr>
            <a:solidFill>
              <a:srgbClr val="FF0000"/>
            </a:solidFill>
            <a:ln>
              <a:noFill/>
            </a:ln>
            <a:effectLst/>
          </c:spPr>
          <c:invertIfNegative val="0"/>
          <c:dPt>
            <c:idx val="1"/>
            <c:invertIfNegative val="0"/>
            <c:bubble3D val="0"/>
            <c:spPr>
              <a:solidFill>
                <a:schemeClr val="accent2">
                  <a:lumMod val="60000"/>
                  <a:lumOff val="40000"/>
                </a:schemeClr>
              </a:solidFill>
              <a:ln>
                <a:noFill/>
              </a:ln>
              <a:effectLst/>
            </c:spPr>
            <c:extLst>
              <c:ext xmlns:c16="http://schemas.microsoft.com/office/drawing/2014/chart" uri="{C3380CC4-5D6E-409C-BE32-E72D297353CC}">
                <c16:uniqueId val="{00000002-7DEE-493F-B4A5-88174AA743A1}"/>
              </c:ext>
            </c:extLst>
          </c:dPt>
          <c:dPt>
            <c:idx val="2"/>
            <c:invertIfNegative val="0"/>
            <c:bubble3D val="0"/>
            <c:spPr>
              <a:solidFill>
                <a:srgbClr val="92D050"/>
              </a:solidFill>
              <a:ln>
                <a:solidFill>
                  <a:schemeClr val="tx1"/>
                </a:solidFill>
              </a:ln>
              <a:effectLst/>
            </c:spPr>
            <c:extLst>
              <c:ext xmlns:c16="http://schemas.microsoft.com/office/drawing/2014/chart" uri="{C3380CC4-5D6E-409C-BE32-E72D297353CC}">
                <c16:uniqueId val="{00000003-7DEE-493F-B4A5-88174AA743A1}"/>
              </c:ext>
            </c:extLst>
          </c:dPt>
          <c:dPt>
            <c:idx val="3"/>
            <c:invertIfNegative val="0"/>
            <c:bubble3D val="0"/>
            <c:spPr>
              <a:solidFill>
                <a:srgbClr val="00B050"/>
              </a:solidFill>
              <a:ln>
                <a:noFill/>
              </a:ln>
              <a:effectLst/>
            </c:spPr>
            <c:extLst>
              <c:ext xmlns:c16="http://schemas.microsoft.com/office/drawing/2014/chart" uri="{C3380CC4-5D6E-409C-BE32-E72D297353CC}">
                <c16:uniqueId val="{00000001-7DEE-493F-B4A5-88174AA743A1}"/>
              </c:ext>
            </c:extLst>
          </c:dPt>
          <c:dPt>
            <c:idx val="5"/>
            <c:invertIfNegative val="0"/>
            <c:bubble3D val="0"/>
            <c:spPr>
              <a:solidFill>
                <a:schemeClr val="bg1">
                  <a:lumMod val="85000"/>
                </a:schemeClr>
              </a:solidFill>
              <a:ln>
                <a:noFill/>
              </a:ln>
              <a:effectLst/>
            </c:spPr>
            <c:extLst>
              <c:ext xmlns:c16="http://schemas.microsoft.com/office/drawing/2014/chart" uri="{C3380CC4-5D6E-409C-BE32-E72D297353CC}">
                <c16:uniqueId val="{00000000-7DEE-493F-B4A5-88174AA743A1}"/>
              </c:ext>
            </c:extLst>
          </c:dPt>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Hoja1!$G$9:$G$14</c:f>
              <c:strCache>
                <c:ptCount val="6"/>
                <c:pt idx="0">
                  <c:v>NO EXISTE SEGURIDAD PARA EL EJERCICIO DE LA PROFESIÓN</c:v>
                </c:pt>
                <c:pt idx="1">
                  <c:v>ES BAJA LA SEGURIDAD</c:v>
                </c:pt>
                <c:pt idx="2">
                  <c:v>ES REGULAR LA SEGURIDAD</c:v>
                </c:pt>
                <c:pt idx="3">
                  <c:v>ES ALTA LA SEGURIDAD PARA EL EJERCICIO DE LA PROFESIÓN</c:v>
                </c:pt>
                <c:pt idx="4">
                  <c:v>NO DESEA RESPONDER</c:v>
                </c:pt>
                <c:pt idx="5">
                  <c:v>SIN RESPUESTA</c:v>
                </c:pt>
              </c:strCache>
            </c:strRef>
          </c:cat>
          <c:val>
            <c:numRef>
              <c:f>Hoja1!$H$9:$H$14</c:f>
              <c:numCache>
                <c:formatCode>General</c:formatCode>
                <c:ptCount val="6"/>
                <c:pt idx="0">
                  <c:v>37</c:v>
                </c:pt>
                <c:pt idx="1">
                  <c:v>39.5</c:v>
                </c:pt>
                <c:pt idx="2">
                  <c:v>8.5</c:v>
                </c:pt>
                <c:pt idx="3">
                  <c:v>1</c:v>
                </c:pt>
                <c:pt idx="4">
                  <c:v>0.5</c:v>
                </c:pt>
                <c:pt idx="5">
                  <c:v>13.5</c:v>
                </c:pt>
              </c:numCache>
            </c:numRef>
          </c:val>
          <c:extLst>
            <c:ext xmlns:c16="http://schemas.microsoft.com/office/drawing/2014/chart" uri="{C3380CC4-5D6E-409C-BE32-E72D297353CC}">
              <c16:uniqueId val="{00000000-71FE-47CF-9E79-18394E1A2F2B}"/>
            </c:ext>
          </c:extLst>
        </c:ser>
        <c:dLbls>
          <c:showLegendKey val="0"/>
          <c:showVal val="0"/>
          <c:showCatName val="0"/>
          <c:showSerName val="0"/>
          <c:showPercent val="0"/>
          <c:showBubbleSize val="0"/>
        </c:dLbls>
        <c:gapWidth val="150"/>
        <c:axId val="1100062271"/>
        <c:axId val="1100068991"/>
      </c:barChart>
      <c:catAx>
        <c:axId val="1100062271"/>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1" i="0" u="none" strike="noStrike" kern="1200" baseline="0">
                <a:solidFill>
                  <a:schemeClr val="tx1"/>
                </a:solidFill>
                <a:latin typeface="Quicksand Medium" panose="020B0604020202020204" charset="0"/>
                <a:ea typeface="+mn-ea"/>
                <a:cs typeface="+mn-cs"/>
              </a:defRPr>
            </a:pPr>
            <a:endParaRPr lang="es-PY"/>
          </a:p>
        </c:txPr>
        <c:crossAx val="1100068991"/>
        <c:crosses val="autoZero"/>
        <c:auto val="1"/>
        <c:lblAlgn val="ctr"/>
        <c:lblOffset val="100"/>
        <c:noMultiLvlLbl val="0"/>
      </c:catAx>
      <c:valAx>
        <c:axId val="1100068991"/>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100062271"/>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PY"/>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984525673409458"/>
          <c:y val="0"/>
          <c:w val="0.68107706545866997"/>
          <c:h val="0.90631087780694075"/>
        </c:manualLayout>
      </c:layout>
      <c:barChart>
        <c:barDir val="bar"/>
        <c:grouping val="stacked"/>
        <c:varyColors val="0"/>
        <c:ser>
          <c:idx val="0"/>
          <c:order val="0"/>
          <c:tx>
            <c:strRef>
              <c:f>Hoja1!$H$8</c:f>
              <c:strCache>
                <c:ptCount val="1"/>
                <c:pt idx="0">
                  <c:v>Poco Frecuente</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Hoja1!$G$9:$G$11</c:f>
              <c:strCache>
                <c:ptCount val="3"/>
                <c:pt idx="0">
                  <c:v>Violencia Fisica </c:v>
                </c:pt>
                <c:pt idx="1">
                  <c:v>Violencia Digital </c:v>
                </c:pt>
                <c:pt idx="2">
                  <c:v>Violencia Psicológica </c:v>
                </c:pt>
              </c:strCache>
            </c:strRef>
          </c:cat>
          <c:val>
            <c:numRef>
              <c:f>Hoja1!$H$9:$H$11</c:f>
              <c:numCache>
                <c:formatCode>General</c:formatCode>
                <c:ptCount val="3"/>
                <c:pt idx="0">
                  <c:v>31</c:v>
                </c:pt>
                <c:pt idx="1">
                  <c:v>6</c:v>
                </c:pt>
                <c:pt idx="2">
                  <c:v>10.5</c:v>
                </c:pt>
              </c:numCache>
            </c:numRef>
          </c:val>
          <c:extLst>
            <c:ext xmlns:c16="http://schemas.microsoft.com/office/drawing/2014/chart" uri="{C3380CC4-5D6E-409C-BE32-E72D297353CC}">
              <c16:uniqueId val="{00000000-2759-4D62-9CF8-97724C9D647D}"/>
            </c:ext>
          </c:extLst>
        </c:ser>
        <c:ser>
          <c:idx val="1"/>
          <c:order val="1"/>
          <c:tx>
            <c:strRef>
              <c:f>Hoja1!$I$8</c:f>
              <c:strCache>
                <c:ptCount val="1"/>
                <c:pt idx="0">
                  <c:v>Frecuente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Hoja1!$G$9:$G$11</c:f>
              <c:strCache>
                <c:ptCount val="3"/>
                <c:pt idx="0">
                  <c:v>Violencia Fisica </c:v>
                </c:pt>
                <c:pt idx="1">
                  <c:v>Violencia Digital </c:v>
                </c:pt>
                <c:pt idx="2">
                  <c:v>Violencia Psicológica </c:v>
                </c:pt>
              </c:strCache>
            </c:strRef>
          </c:cat>
          <c:val>
            <c:numRef>
              <c:f>Hoja1!$I$9:$I$11</c:f>
              <c:numCache>
                <c:formatCode>General</c:formatCode>
                <c:ptCount val="3"/>
                <c:pt idx="0">
                  <c:v>26.5</c:v>
                </c:pt>
                <c:pt idx="1">
                  <c:v>19.5</c:v>
                </c:pt>
                <c:pt idx="2">
                  <c:v>26.5</c:v>
                </c:pt>
              </c:numCache>
            </c:numRef>
          </c:val>
          <c:extLst>
            <c:ext xmlns:c16="http://schemas.microsoft.com/office/drawing/2014/chart" uri="{C3380CC4-5D6E-409C-BE32-E72D297353CC}">
              <c16:uniqueId val="{00000001-2759-4D62-9CF8-97724C9D647D}"/>
            </c:ext>
          </c:extLst>
        </c:ser>
        <c:ser>
          <c:idx val="2"/>
          <c:order val="2"/>
          <c:tx>
            <c:strRef>
              <c:f>Hoja1!$J$8</c:f>
              <c:strCache>
                <c:ptCount val="1"/>
                <c:pt idx="0">
                  <c:v>Muy Frecuente</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Hoja1!$G$9:$G$11</c:f>
              <c:strCache>
                <c:ptCount val="3"/>
                <c:pt idx="0">
                  <c:v>Violencia Fisica </c:v>
                </c:pt>
                <c:pt idx="1">
                  <c:v>Violencia Digital </c:v>
                </c:pt>
                <c:pt idx="2">
                  <c:v>Violencia Psicológica </c:v>
                </c:pt>
              </c:strCache>
            </c:strRef>
          </c:cat>
          <c:val>
            <c:numRef>
              <c:f>Hoja1!$J$9:$J$11</c:f>
              <c:numCache>
                <c:formatCode>General</c:formatCode>
                <c:ptCount val="3"/>
                <c:pt idx="0">
                  <c:v>10.5</c:v>
                </c:pt>
                <c:pt idx="1">
                  <c:v>48.5</c:v>
                </c:pt>
                <c:pt idx="2">
                  <c:v>41.5</c:v>
                </c:pt>
              </c:numCache>
            </c:numRef>
          </c:val>
          <c:extLst>
            <c:ext xmlns:c16="http://schemas.microsoft.com/office/drawing/2014/chart" uri="{C3380CC4-5D6E-409C-BE32-E72D297353CC}">
              <c16:uniqueId val="{00000002-2759-4D62-9CF8-97724C9D647D}"/>
            </c:ext>
          </c:extLst>
        </c:ser>
        <c:ser>
          <c:idx val="3"/>
          <c:order val="3"/>
          <c:tx>
            <c:strRef>
              <c:f>Hoja1!$K$8</c:f>
              <c:strCache>
                <c:ptCount val="1"/>
                <c:pt idx="0">
                  <c:v>No Desea Responder </c:v>
                </c:pt>
              </c:strCache>
            </c:strRef>
          </c:tx>
          <c:spPr>
            <a:solidFill>
              <a:srgbClr val="FFFF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Hoja1!$G$9:$G$11</c:f>
              <c:strCache>
                <c:ptCount val="3"/>
                <c:pt idx="0">
                  <c:v>Violencia Fisica </c:v>
                </c:pt>
                <c:pt idx="1">
                  <c:v>Violencia Digital </c:v>
                </c:pt>
                <c:pt idx="2">
                  <c:v>Violencia Psicológica </c:v>
                </c:pt>
              </c:strCache>
            </c:strRef>
          </c:cat>
          <c:val>
            <c:numRef>
              <c:f>Hoja1!$K$9:$K$11</c:f>
              <c:numCache>
                <c:formatCode>General</c:formatCode>
                <c:ptCount val="3"/>
                <c:pt idx="0">
                  <c:v>0.5</c:v>
                </c:pt>
                <c:pt idx="1">
                  <c:v>1.5</c:v>
                </c:pt>
              </c:numCache>
            </c:numRef>
          </c:val>
          <c:extLst>
            <c:ext xmlns:c16="http://schemas.microsoft.com/office/drawing/2014/chart" uri="{C3380CC4-5D6E-409C-BE32-E72D297353CC}">
              <c16:uniqueId val="{00000003-2759-4D62-9CF8-97724C9D647D}"/>
            </c:ext>
          </c:extLst>
        </c:ser>
        <c:ser>
          <c:idx val="4"/>
          <c:order val="4"/>
          <c:tx>
            <c:strRef>
              <c:f>Hoja1!$L$8</c:f>
              <c:strCache>
                <c:ptCount val="1"/>
                <c:pt idx="0">
                  <c:v>Sin Respuesta </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Hoja1!$G$9:$G$11</c:f>
              <c:strCache>
                <c:ptCount val="3"/>
                <c:pt idx="0">
                  <c:v>Violencia Fisica </c:v>
                </c:pt>
                <c:pt idx="1">
                  <c:v>Violencia Digital </c:v>
                </c:pt>
                <c:pt idx="2">
                  <c:v>Violencia Psicológica </c:v>
                </c:pt>
              </c:strCache>
            </c:strRef>
          </c:cat>
          <c:val>
            <c:numRef>
              <c:f>Hoja1!$L$9:$L$11</c:f>
              <c:numCache>
                <c:formatCode>General</c:formatCode>
                <c:ptCount val="3"/>
                <c:pt idx="0">
                  <c:v>31.5</c:v>
                </c:pt>
                <c:pt idx="1">
                  <c:v>24.5</c:v>
                </c:pt>
                <c:pt idx="2">
                  <c:v>21.5</c:v>
                </c:pt>
              </c:numCache>
            </c:numRef>
          </c:val>
          <c:extLst>
            <c:ext xmlns:c16="http://schemas.microsoft.com/office/drawing/2014/chart" uri="{C3380CC4-5D6E-409C-BE32-E72D297353CC}">
              <c16:uniqueId val="{00000000-AB46-4ABE-B5C3-86E5329D7EDC}"/>
            </c:ext>
          </c:extLst>
        </c:ser>
        <c:dLbls>
          <c:showLegendKey val="0"/>
          <c:showVal val="0"/>
          <c:showCatName val="0"/>
          <c:showSerName val="0"/>
          <c:showPercent val="0"/>
          <c:showBubbleSize val="0"/>
        </c:dLbls>
        <c:gapWidth val="150"/>
        <c:overlap val="100"/>
        <c:axId val="1100062271"/>
        <c:axId val="1100068991"/>
      </c:barChart>
      <c:catAx>
        <c:axId val="1100062271"/>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1" i="0" u="none" strike="noStrike" kern="1200" baseline="0">
                <a:solidFill>
                  <a:schemeClr val="tx1"/>
                </a:solidFill>
                <a:latin typeface="Quicksand Medium" panose="020B0604020202020204" charset="0"/>
                <a:ea typeface="+mn-ea"/>
                <a:cs typeface="+mn-cs"/>
              </a:defRPr>
            </a:pPr>
            <a:endParaRPr lang="es-PY"/>
          </a:p>
        </c:txPr>
        <c:crossAx val="1100068991"/>
        <c:crosses val="autoZero"/>
        <c:auto val="1"/>
        <c:lblAlgn val="ctr"/>
        <c:lblOffset val="100"/>
        <c:noMultiLvlLbl val="0"/>
      </c:catAx>
      <c:valAx>
        <c:axId val="1100068991"/>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10006227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2800" b="1" i="0" u="none" strike="noStrike" kern="1200" baseline="0">
              <a:solidFill>
                <a:schemeClr val="tx1"/>
              </a:solidFill>
              <a:latin typeface="+mn-lt"/>
              <a:ea typeface="+mn-ea"/>
              <a:cs typeface="+mn-cs"/>
            </a:defRPr>
          </a:pPr>
          <a:endParaRPr lang="es-PY"/>
        </a:p>
      </c:txPr>
    </c:legend>
    <c:plotVisOnly val="1"/>
    <c:dispBlanksAs val="gap"/>
    <c:showDLblsOverMax val="0"/>
  </c:chart>
  <c:spPr>
    <a:noFill/>
    <a:ln>
      <a:noFill/>
    </a:ln>
    <a:effectLst/>
  </c:spPr>
  <c:txPr>
    <a:bodyPr/>
    <a:lstStyle/>
    <a:p>
      <a:pPr>
        <a:defRPr/>
      </a:pPr>
      <a:endParaRPr lang="es-PY"/>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984525673409458"/>
          <c:y val="0"/>
          <c:w val="0.68107706545866997"/>
          <c:h val="0.90631087780694075"/>
        </c:manualLayout>
      </c:layout>
      <c:barChart>
        <c:barDir val="bar"/>
        <c:grouping val="stacked"/>
        <c:varyColors val="0"/>
        <c:ser>
          <c:idx val="0"/>
          <c:order val="0"/>
          <c:tx>
            <c:strRef>
              <c:f>Hoja1!$H$8</c:f>
              <c:strCache>
                <c:ptCount val="1"/>
                <c:pt idx="0">
                  <c:v>Poco Frecuente</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Hoja1!$G$9:$G$11</c:f>
              <c:strCache>
                <c:ptCount val="3"/>
                <c:pt idx="0">
                  <c:v>Violencia Física</c:v>
                </c:pt>
                <c:pt idx="1">
                  <c:v>Violencia Digital </c:v>
                </c:pt>
                <c:pt idx="2">
                  <c:v>Violencia Psicológica </c:v>
                </c:pt>
              </c:strCache>
            </c:strRef>
          </c:cat>
          <c:val>
            <c:numRef>
              <c:f>Hoja1!$H$9:$H$11</c:f>
              <c:numCache>
                <c:formatCode>General</c:formatCode>
                <c:ptCount val="3"/>
                <c:pt idx="0">
                  <c:v>29</c:v>
                </c:pt>
                <c:pt idx="1">
                  <c:v>7</c:v>
                </c:pt>
                <c:pt idx="2">
                  <c:v>9</c:v>
                </c:pt>
              </c:numCache>
            </c:numRef>
          </c:val>
          <c:extLst>
            <c:ext xmlns:c16="http://schemas.microsoft.com/office/drawing/2014/chart" uri="{C3380CC4-5D6E-409C-BE32-E72D297353CC}">
              <c16:uniqueId val="{00000000-2759-4D62-9CF8-97724C9D647D}"/>
            </c:ext>
          </c:extLst>
        </c:ser>
        <c:ser>
          <c:idx val="1"/>
          <c:order val="1"/>
          <c:tx>
            <c:strRef>
              <c:f>Hoja1!$I$8</c:f>
              <c:strCache>
                <c:ptCount val="1"/>
                <c:pt idx="0">
                  <c:v>Frecuente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Hoja1!$G$9:$G$11</c:f>
              <c:strCache>
                <c:ptCount val="3"/>
                <c:pt idx="0">
                  <c:v>Violencia Física</c:v>
                </c:pt>
                <c:pt idx="1">
                  <c:v>Violencia Digital </c:v>
                </c:pt>
                <c:pt idx="2">
                  <c:v>Violencia Psicológica </c:v>
                </c:pt>
              </c:strCache>
            </c:strRef>
          </c:cat>
          <c:val>
            <c:numRef>
              <c:f>Hoja1!$I$9:$I$11</c:f>
              <c:numCache>
                <c:formatCode>General</c:formatCode>
                <c:ptCount val="3"/>
                <c:pt idx="0">
                  <c:v>24.5</c:v>
                </c:pt>
                <c:pt idx="1">
                  <c:v>23.5</c:v>
                </c:pt>
                <c:pt idx="2">
                  <c:v>23.5</c:v>
                </c:pt>
              </c:numCache>
            </c:numRef>
          </c:val>
          <c:extLst>
            <c:ext xmlns:c16="http://schemas.microsoft.com/office/drawing/2014/chart" uri="{C3380CC4-5D6E-409C-BE32-E72D297353CC}">
              <c16:uniqueId val="{00000001-2759-4D62-9CF8-97724C9D647D}"/>
            </c:ext>
          </c:extLst>
        </c:ser>
        <c:ser>
          <c:idx val="2"/>
          <c:order val="2"/>
          <c:tx>
            <c:strRef>
              <c:f>Hoja1!$J$8</c:f>
              <c:strCache>
                <c:ptCount val="1"/>
                <c:pt idx="0">
                  <c:v>Muy Frecuente</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Hoja1!$G$9:$G$11</c:f>
              <c:strCache>
                <c:ptCount val="3"/>
                <c:pt idx="0">
                  <c:v>Violencia Física</c:v>
                </c:pt>
                <c:pt idx="1">
                  <c:v>Violencia Digital </c:v>
                </c:pt>
                <c:pt idx="2">
                  <c:v>Violencia Psicológica </c:v>
                </c:pt>
              </c:strCache>
            </c:strRef>
          </c:cat>
          <c:val>
            <c:numRef>
              <c:f>Hoja1!$J$9:$J$11</c:f>
              <c:numCache>
                <c:formatCode>General</c:formatCode>
                <c:ptCount val="3"/>
                <c:pt idx="0">
                  <c:v>10</c:v>
                </c:pt>
                <c:pt idx="1">
                  <c:v>43</c:v>
                </c:pt>
                <c:pt idx="2">
                  <c:v>46</c:v>
                </c:pt>
              </c:numCache>
            </c:numRef>
          </c:val>
          <c:extLst>
            <c:ext xmlns:c16="http://schemas.microsoft.com/office/drawing/2014/chart" uri="{C3380CC4-5D6E-409C-BE32-E72D297353CC}">
              <c16:uniqueId val="{00000002-2759-4D62-9CF8-97724C9D647D}"/>
            </c:ext>
          </c:extLst>
        </c:ser>
        <c:ser>
          <c:idx val="3"/>
          <c:order val="3"/>
          <c:tx>
            <c:strRef>
              <c:f>Hoja1!$K$8</c:f>
              <c:strCache>
                <c:ptCount val="1"/>
                <c:pt idx="0">
                  <c:v>No Sabe</c:v>
                </c:pt>
              </c:strCache>
            </c:strRef>
          </c:tx>
          <c:spPr>
            <a:solidFill>
              <a:srgbClr val="FFFF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Hoja1!$G$9:$G$11</c:f>
              <c:strCache>
                <c:ptCount val="3"/>
                <c:pt idx="0">
                  <c:v>Violencia Física</c:v>
                </c:pt>
                <c:pt idx="1">
                  <c:v>Violencia Digital </c:v>
                </c:pt>
                <c:pt idx="2">
                  <c:v>Violencia Psicológica </c:v>
                </c:pt>
              </c:strCache>
            </c:strRef>
          </c:cat>
          <c:val>
            <c:numRef>
              <c:f>Hoja1!$K$9:$K$11</c:f>
              <c:numCache>
                <c:formatCode>General</c:formatCode>
                <c:ptCount val="3"/>
                <c:pt idx="0">
                  <c:v>3</c:v>
                </c:pt>
                <c:pt idx="1">
                  <c:v>2.5</c:v>
                </c:pt>
                <c:pt idx="2">
                  <c:v>2.5</c:v>
                </c:pt>
              </c:numCache>
            </c:numRef>
          </c:val>
          <c:extLst>
            <c:ext xmlns:c16="http://schemas.microsoft.com/office/drawing/2014/chart" uri="{C3380CC4-5D6E-409C-BE32-E72D297353CC}">
              <c16:uniqueId val="{00000003-2759-4D62-9CF8-97724C9D647D}"/>
            </c:ext>
          </c:extLst>
        </c:ser>
        <c:ser>
          <c:idx val="4"/>
          <c:order val="4"/>
          <c:tx>
            <c:strRef>
              <c:f>Hoja1!$L$8</c:f>
              <c:strCache>
                <c:ptCount val="1"/>
                <c:pt idx="0">
                  <c:v>Sin Respuesta </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Hoja1!$G$9:$G$11</c:f>
              <c:strCache>
                <c:ptCount val="3"/>
                <c:pt idx="0">
                  <c:v>Violencia Física</c:v>
                </c:pt>
                <c:pt idx="1">
                  <c:v>Violencia Digital </c:v>
                </c:pt>
                <c:pt idx="2">
                  <c:v>Violencia Psicológica </c:v>
                </c:pt>
              </c:strCache>
            </c:strRef>
          </c:cat>
          <c:val>
            <c:numRef>
              <c:f>Hoja1!$L$9:$L$11</c:f>
              <c:numCache>
                <c:formatCode>General</c:formatCode>
                <c:ptCount val="3"/>
                <c:pt idx="0">
                  <c:v>33.5</c:v>
                </c:pt>
                <c:pt idx="1">
                  <c:v>24</c:v>
                </c:pt>
                <c:pt idx="2">
                  <c:v>19</c:v>
                </c:pt>
              </c:numCache>
            </c:numRef>
          </c:val>
          <c:extLst>
            <c:ext xmlns:c16="http://schemas.microsoft.com/office/drawing/2014/chart" uri="{C3380CC4-5D6E-409C-BE32-E72D297353CC}">
              <c16:uniqueId val="{00000000-AB46-4ABE-B5C3-86E5329D7EDC}"/>
            </c:ext>
          </c:extLst>
        </c:ser>
        <c:dLbls>
          <c:showLegendKey val="0"/>
          <c:showVal val="0"/>
          <c:showCatName val="0"/>
          <c:showSerName val="0"/>
          <c:showPercent val="0"/>
          <c:showBubbleSize val="0"/>
        </c:dLbls>
        <c:gapWidth val="150"/>
        <c:overlap val="100"/>
        <c:axId val="1100062271"/>
        <c:axId val="1100068991"/>
      </c:barChart>
      <c:catAx>
        <c:axId val="1100062271"/>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1" i="0" u="none" strike="noStrike" kern="1200" baseline="0">
                <a:solidFill>
                  <a:schemeClr val="tx1"/>
                </a:solidFill>
                <a:latin typeface="Quicksand Medium" panose="020B0604020202020204" charset="0"/>
                <a:ea typeface="+mn-ea"/>
                <a:cs typeface="+mn-cs"/>
              </a:defRPr>
            </a:pPr>
            <a:endParaRPr lang="es-PY"/>
          </a:p>
        </c:txPr>
        <c:crossAx val="1100068991"/>
        <c:crosses val="autoZero"/>
        <c:auto val="1"/>
        <c:lblAlgn val="ctr"/>
        <c:lblOffset val="100"/>
        <c:noMultiLvlLbl val="0"/>
      </c:catAx>
      <c:valAx>
        <c:axId val="1100068991"/>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10006227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2800" b="1" i="0" u="none" strike="noStrike" kern="1200" baseline="0">
              <a:solidFill>
                <a:schemeClr val="tx1"/>
              </a:solidFill>
              <a:latin typeface="+mn-lt"/>
              <a:ea typeface="+mn-ea"/>
              <a:cs typeface="+mn-cs"/>
            </a:defRPr>
          </a:pPr>
          <a:endParaRPr lang="es-PY"/>
        </a:p>
      </c:txPr>
    </c:legend>
    <c:plotVisOnly val="1"/>
    <c:dispBlanksAs val="gap"/>
    <c:showDLblsOverMax val="0"/>
  </c:chart>
  <c:spPr>
    <a:noFill/>
    <a:ln>
      <a:noFill/>
    </a:ln>
    <a:effectLst/>
  </c:spPr>
  <c:txPr>
    <a:bodyPr/>
    <a:lstStyle/>
    <a:p>
      <a:pPr>
        <a:defRPr/>
      </a:pPr>
      <a:endParaRPr lang="es-PY"/>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723659453580628"/>
          <c:y val="0.13503223797400857"/>
          <c:w val="0.82115698228869394"/>
          <c:h val="0.78438603265752749"/>
        </c:manualLayout>
      </c:layout>
      <c:barChart>
        <c:barDir val="col"/>
        <c:grouping val="clustered"/>
        <c:varyColors val="0"/>
        <c:ser>
          <c:idx val="0"/>
          <c:order val="0"/>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Hoja1!$C$3:$C$7</c:f>
              <c:strCache>
                <c:ptCount val="5"/>
                <c:pt idx="0">
                  <c:v>18 A 24 </c:v>
                </c:pt>
                <c:pt idx="1">
                  <c:v>25 A 35 </c:v>
                </c:pt>
                <c:pt idx="2">
                  <c:v>36 A 45 </c:v>
                </c:pt>
                <c:pt idx="3">
                  <c:v>46 A 60 </c:v>
                </c:pt>
                <c:pt idx="4">
                  <c:v>MAS DE 60 </c:v>
                </c:pt>
              </c:strCache>
            </c:strRef>
          </c:cat>
          <c:val>
            <c:numRef>
              <c:f>Hoja1!$D$3:$D$7</c:f>
              <c:numCache>
                <c:formatCode>General</c:formatCode>
                <c:ptCount val="5"/>
                <c:pt idx="0">
                  <c:v>7</c:v>
                </c:pt>
                <c:pt idx="1">
                  <c:v>43</c:v>
                </c:pt>
                <c:pt idx="2">
                  <c:v>63</c:v>
                </c:pt>
                <c:pt idx="3">
                  <c:v>67</c:v>
                </c:pt>
                <c:pt idx="4">
                  <c:v>20</c:v>
                </c:pt>
              </c:numCache>
            </c:numRef>
          </c:val>
          <c:extLst>
            <c:ext xmlns:c16="http://schemas.microsoft.com/office/drawing/2014/chart" uri="{C3380CC4-5D6E-409C-BE32-E72D297353CC}">
              <c16:uniqueId val="{00000000-015B-4F64-A514-3BE0987D19CA}"/>
            </c:ext>
          </c:extLst>
        </c:ser>
        <c:dLbls>
          <c:showLegendKey val="0"/>
          <c:showVal val="0"/>
          <c:showCatName val="0"/>
          <c:showSerName val="0"/>
          <c:showPercent val="0"/>
          <c:showBubbleSize val="0"/>
        </c:dLbls>
        <c:gapWidth val="219"/>
        <c:axId val="182677744"/>
        <c:axId val="182678160"/>
      </c:barChart>
      <c:catAx>
        <c:axId val="1826777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8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valAx>
        <c:axId val="18267816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rgbClr val="4F81BD"/>
      </a:solidFill>
    </a:ln>
    <a:effectLst/>
  </c:spPr>
  <c:txPr>
    <a:bodyPr/>
    <a:lstStyle/>
    <a:p>
      <a:pPr>
        <a:defRPr/>
      </a:pPr>
      <a:endParaRPr lang="es-PY"/>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Hoja1!$H$8</c:f>
              <c:strCache>
                <c:ptCount val="1"/>
                <c:pt idx="0">
                  <c:v>61,5</c:v>
                </c:pt>
              </c:strCache>
            </c:strRef>
          </c:tx>
          <c:spPr>
            <a:solidFill>
              <a:srgbClr val="FF0000"/>
            </a:solidFill>
            <a:ln>
              <a:noFill/>
            </a:ln>
            <a:effectLst/>
          </c:spPr>
          <c:invertIfNegative val="0"/>
          <c:dPt>
            <c:idx val="3"/>
            <c:invertIfNegative val="0"/>
            <c:bubble3D val="0"/>
            <c:spPr>
              <a:solidFill>
                <a:schemeClr val="bg1">
                  <a:lumMod val="75000"/>
                </a:schemeClr>
              </a:solidFill>
              <a:ln>
                <a:noFill/>
              </a:ln>
              <a:effectLst/>
            </c:spPr>
            <c:extLst>
              <c:ext xmlns:c16="http://schemas.microsoft.com/office/drawing/2014/chart" uri="{C3380CC4-5D6E-409C-BE32-E72D297353CC}">
                <c16:uniqueId val="{00000001-BFEC-4A78-9ABF-EF827EF01F1F}"/>
              </c:ext>
            </c:extLst>
          </c:dPt>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Hoja1!$G$9:$G$19</c:f>
              <c:strCache>
                <c:ptCount val="10"/>
                <c:pt idx="0">
                  <c:v>INTIMIDACIÓN </c:v>
                </c:pt>
                <c:pt idx="1">
                  <c:v>DIFAMACIÓN</c:v>
                </c:pt>
                <c:pt idx="2">
                  <c:v>CIBERACOSO (ACOSO VÍA INTERNET/REDES)</c:v>
                </c:pt>
                <c:pt idx="3">
                  <c:v>SIN RESPUESTA</c:v>
                </c:pt>
                <c:pt idx="4">
                  <c:v>SUPLANTACIÓN DE IDENTIDAD</c:v>
                </c:pt>
                <c:pt idx="5">
                  <c:v>EXTORSIÓN</c:v>
                </c:pt>
                <c:pt idx="6">
                  <c:v>NO SABE</c:v>
                </c:pt>
                <c:pt idx="7">
                  <c:v>NO DESEA RESPONDER</c:v>
                </c:pt>
                <c:pt idx="8">
                  <c:v>AGRESIONES VERBALES</c:v>
                </c:pt>
                <c:pt idx="9">
                  <c:v>DISCRIMINACION / BULLYING</c:v>
                </c:pt>
              </c:strCache>
            </c:strRef>
          </c:cat>
          <c:val>
            <c:numRef>
              <c:f>Hoja1!$H$9:$H$19</c:f>
              <c:numCache>
                <c:formatCode>General</c:formatCode>
                <c:ptCount val="11"/>
                <c:pt idx="0">
                  <c:v>61.5</c:v>
                </c:pt>
                <c:pt idx="1">
                  <c:v>54.5</c:v>
                </c:pt>
                <c:pt idx="2">
                  <c:v>48</c:v>
                </c:pt>
                <c:pt idx="3">
                  <c:v>13.5</c:v>
                </c:pt>
                <c:pt idx="4">
                  <c:v>13</c:v>
                </c:pt>
                <c:pt idx="5">
                  <c:v>11</c:v>
                </c:pt>
                <c:pt idx="6">
                  <c:v>2</c:v>
                </c:pt>
                <c:pt idx="7">
                  <c:v>1.5</c:v>
                </c:pt>
                <c:pt idx="8">
                  <c:v>1.5</c:v>
                </c:pt>
                <c:pt idx="9">
                  <c:v>1.5</c:v>
                </c:pt>
              </c:numCache>
            </c:numRef>
          </c:val>
          <c:extLst>
            <c:ext xmlns:c16="http://schemas.microsoft.com/office/drawing/2014/chart" uri="{C3380CC4-5D6E-409C-BE32-E72D297353CC}">
              <c16:uniqueId val="{00000000-71FE-47CF-9E79-18394E1A2F2B}"/>
            </c:ext>
          </c:extLst>
        </c:ser>
        <c:dLbls>
          <c:showLegendKey val="0"/>
          <c:showVal val="0"/>
          <c:showCatName val="0"/>
          <c:showSerName val="0"/>
          <c:showPercent val="0"/>
          <c:showBubbleSize val="0"/>
        </c:dLbls>
        <c:gapWidth val="150"/>
        <c:axId val="1100062271"/>
        <c:axId val="1100068991"/>
      </c:barChart>
      <c:catAx>
        <c:axId val="1100062271"/>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1" i="0" u="none" strike="noStrike" kern="1200" baseline="0">
                <a:solidFill>
                  <a:schemeClr val="tx1"/>
                </a:solidFill>
                <a:latin typeface="Quicksand Medium" panose="020B0604020202020204" charset="0"/>
                <a:ea typeface="+mn-ea"/>
                <a:cs typeface="+mn-cs"/>
              </a:defRPr>
            </a:pPr>
            <a:endParaRPr lang="es-PY"/>
          </a:p>
        </c:txPr>
        <c:crossAx val="1100068991"/>
        <c:crosses val="autoZero"/>
        <c:auto val="1"/>
        <c:lblAlgn val="ctr"/>
        <c:lblOffset val="100"/>
        <c:noMultiLvlLbl val="0"/>
      </c:catAx>
      <c:valAx>
        <c:axId val="1100068991"/>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100062271"/>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PY"/>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Hoja1!$H$8</c:f>
              <c:strCache>
                <c:ptCount val="1"/>
              </c:strCache>
            </c:strRef>
          </c:tx>
          <c:spPr>
            <a:solidFill>
              <a:srgbClr val="FF0000"/>
            </a:solidFill>
            <a:ln>
              <a:noFill/>
            </a:ln>
            <a:effectLst/>
          </c:spPr>
          <c:invertIfNegative val="0"/>
          <c:dPt>
            <c:idx val="3"/>
            <c:invertIfNegative val="0"/>
            <c:bubble3D val="0"/>
            <c:spPr>
              <a:solidFill>
                <a:schemeClr val="bg1">
                  <a:lumMod val="75000"/>
                </a:schemeClr>
              </a:solidFill>
              <a:ln>
                <a:noFill/>
              </a:ln>
              <a:effectLst/>
            </c:spPr>
            <c:extLst>
              <c:ext xmlns:c16="http://schemas.microsoft.com/office/drawing/2014/chart" uri="{C3380CC4-5D6E-409C-BE32-E72D297353CC}">
                <c16:uniqueId val="{00000001-BFEC-4A78-9ABF-EF827EF01F1F}"/>
              </c:ext>
            </c:extLst>
          </c:dPt>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Hoja1!$G$9:$G$12</c:f>
              <c:strCache>
                <c:ptCount val="4"/>
                <c:pt idx="0">
                  <c:v>SÍ, IGUAL O SIMILAR FRECUENCIA SEAN VARONES O MUJERES</c:v>
                </c:pt>
                <c:pt idx="1">
                  <c:v>NO. SE DA CON MAYOR FRECUENCIA HACIA PERIODISTAS VARONES</c:v>
                </c:pt>
                <c:pt idx="2">
                  <c:v>NO. SE DA CON MAYOR FRECUENCIA HACIA PERIODISTAS MUJERES</c:v>
                </c:pt>
                <c:pt idx="3">
                  <c:v>SIN RESPUESTA</c:v>
                </c:pt>
              </c:strCache>
            </c:strRef>
          </c:cat>
          <c:val>
            <c:numRef>
              <c:f>Hoja1!$H$9:$H$12</c:f>
              <c:numCache>
                <c:formatCode>General</c:formatCode>
                <c:ptCount val="4"/>
                <c:pt idx="0">
                  <c:v>54</c:v>
                </c:pt>
                <c:pt idx="1">
                  <c:v>14</c:v>
                </c:pt>
                <c:pt idx="2">
                  <c:v>17.5</c:v>
                </c:pt>
                <c:pt idx="3">
                  <c:v>14.5</c:v>
                </c:pt>
              </c:numCache>
            </c:numRef>
          </c:val>
          <c:extLst>
            <c:ext xmlns:c16="http://schemas.microsoft.com/office/drawing/2014/chart" uri="{C3380CC4-5D6E-409C-BE32-E72D297353CC}">
              <c16:uniqueId val="{00000000-71FE-47CF-9E79-18394E1A2F2B}"/>
            </c:ext>
          </c:extLst>
        </c:ser>
        <c:dLbls>
          <c:showLegendKey val="0"/>
          <c:showVal val="0"/>
          <c:showCatName val="0"/>
          <c:showSerName val="0"/>
          <c:showPercent val="0"/>
          <c:showBubbleSize val="0"/>
        </c:dLbls>
        <c:gapWidth val="150"/>
        <c:axId val="1100062271"/>
        <c:axId val="1100068991"/>
      </c:barChart>
      <c:catAx>
        <c:axId val="1100062271"/>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1" i="0" u="none" strike="noStrike" kern="1200" baseline="0">
                <a:solidFill>
                  <a:schemeClr val="tx1"/>
                </a:solidFill>
                <a:latin typeface="Quicksand Medium" panose="020B0604020202020204" charset="0"/>
                <a:ea typeface="+mn-ea"/>
                <a:cs typeface="+mn-cs"/>
              </a:defRPr>
            </a:pPr>
            <a:endParaRPr lang="es-PY"/>
          </a:p>
        </c:txPr>
        <c:crossAx val="1100068991"/>
        <c:crosses val="autoZero"/>
        <c:auto val="1"/>
        <c:lblAlgn val="ctr"/>
        <c:lblOffset val="100"/>
        <c:noMultiLvlLbl val="0"/>
      </c:catAx>
      <c:valAx>
        <c:axId val="1100068991"/>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100062271"/>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PY"/>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Hoja1!$H$8</c:f>
              <c:strCache>
                <c:ptCount val="1"/>
              </c:strCache>
            </c:strRef>
          </c:tx>
          <c:spPr>
            <a:solidFill>
              <a:srgbClr val="FF0000"/>
            </a:solidFill>
            <a:ln>
              <a:noFill/>
            </a:ln>
            <a:effectLst/>
          </c:spPr>
          <c:invertIfNegative val="0"/>
          <c:dPt>
            <c:idx val="3"/>
            <c:invertIfNegative val="0"/>
            <c:bubble3D val="0"/>
            <c:spPr>
              <a:solidFill>
                <a:schemeClr val="bg1">
                  <a:lumMod val="75000"/>
                </a:schemeClr>
              </a:solidFill>
              <a:ln>
                <a:noFill/>
              </a:ln>
              <a:effectLst/>
            </c:spPr>
            <c:extLst>
              <c:ext xmlns:c16="http://schemas.microsoft.com/office/drawing/2014/chart" uri="{C3380CC4-5D6E-409C-BE32-E72D297353CC}">
                <c16:uniqueId val="{00000001-BFEC-4A78-9ABF-EF827EF01F1F}"/>
              </c:ext>
            </c:extLst>
          </c:dPt>
          <c:dPt>
            <c:idx val="4"/>
            <c:invertIfNegative val="0"/>
            <c:bubble3D val="0"/>
            <c:spPr>
              <a:solidFill>
                <a:schemeClr val="bg1">
                  <a:lumMod val="75000"/>
                </a:schemeClr>
              </a:solidFill>
              <a:ln>
                <a:noFill/>
              </a:ln>
              <a:effectLst/>
            </c:spPr>
            <c:extLst>
              <c:ext xmlns:c16="http://schemas.microsoft.com/office/drawing/2014/chart" uri="{C3380CC4-5D6E-409C-BE32-E72D297353CC}">
                <c16:uniqueId val="{00000002-59A9-423A-A40B-00035E76A8DD}"/>
              </c:ext>
            </c:extLst>
          </c:dPt>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Hoja1!$G$9:$G$13</c:f>
              <c:strCache>
                <c:ptCount val="5"/>
                <c:pt idx="0">
                  <c:v>SI</c:v>
                </c:pt>
                <c:pt idx="1">
                  <c:v>NO</c:v>
                </c:pt>
                <c:pt idx="2">
                  <c:v>NO SABE</c:v>
                </c:pt>
                <c:pt idx="3">
                  <c:v>NO DESEA RESPONDER</c:v>
                </c:pt>
                <c:pt idx="4">
                  <c:v>SIN RESPUESTA</c:v>
                </c:pt>
              </c:strCache>
            </c:strRef>
          </c:cat>
          <c:val>
            <c:numRef>
              <c:f>Hoja1!$H$9:$H$13</c:f>
              <c:numCache>
                <c:formatCode>General</c:formatCode>
                <c:ptCount val="5"/>
                <c:pt idx="0">
                  <c:v>53</c:v>
                </c:pt>
                <c:pt idx="1">
                  <c:v>25</c:v>
                </c:pt>
                <c:pt idx="2">
                  <c:v>7</c:v>
                </c:pt>
                <c:pt idx="3">
                  <c:v>1.5</c:v>
                </c:pt>
                <c:pt idx="4">
                  <c:v>13.5</c:v>
                </c:pt>
              </c:numCache>
            </c:numRef>
          </c:val>
          <c:extLst>
            <c:ext xmlns:c16="http://schemas.microsoft.com/office/drawing/2014/chart" uri="{C3380CC4-5D6E-409C-BE32-E72D297353CC}">
              <c16:uniqueId val="{00000000-71FE-47CF-9E79-18394E1A2F2B}"/>
            </c:ext>
          </c:extLst>
        </c:ser>
        <c:dLbls>
          <c:showLegendKey val="0"/>
          <c:showVal val="0"/>
          <c:showCatName val="0"/>
          <c:showSerName val="0"/>
          <c:showPercent val="0"/>
          <c:showBubbleSize val="0"/>
        </c:dLbls>
        <c:gapWidth val="150"/>
        <c:axId val="1100062271"/>
        <c:axId val="1100068991"/>
      </c:barChart>
      <c:catAx>
        <c:axId val="1100062271"/>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1" i="0" u="none" strike="noStrike" kern="1200" baseline="0">
                <a:solidFill>
                  <a:schemeClr val="tx1"/>
                </a:solidFill>
                <a:latin typeface="Quicksand Medium" panose="020B0604020202020204" charset="0"/>
                <a:ea typeface="+mn-ea"/>
                <a:cs typeface="+mn-cs"/>
              </a:defRPr>
            </a:pPr>
            <a:endParaRPr lang="es-PY"/>
          </a:p>
        </c:txPr>
        <c:crossAx val="1100068991"/>
        <c:crosses val="autoZero"/>
        <c:auto val="1"/>
        <c:lblAlgn val="ctr"/>
        <c:lblOffset val="100"/>
        <c:noMultiLvlLbl val="0"/>
      </c:catAx>
      <c:valAx>
        <c:axId val="1100068991"/>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100062271"/>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PY"/>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359347053752893"/>
          <c:y val="9.9275976290311402E-2"/>
          <c:w val="0.82115698228869394"/>
          <c:h val="0.86923629107520928"/>
        </c:manualLayout>
      </c:layout>
      <c:barChart>
        <c:barDir val="bar"/>
        <c:grouping val="clustered"/>
        <c:varyColors val="0"/>
        <c:ser>
          <c:idx val="0"/>
          <c:order val="0"/>
          <c:spPr>
            <a:solidFill>
              <a:srgbClr val="00B050"/>
            </a:solidFill>
            <a:ln>
              <a:noFill/>
            </a:ln>
            <a:effectLst/>
          </c:spPr>
          <c:invertIfNegative val="0"/>
          <c:dPt>
            <c:idx val="1"/>
            <c:invertIfNegative val="0"/>
            <c:bubble3D val="0"/>
            <c:spPr>
              <a:solidFill>
                <a:srgbClr val="FF0000"/>
              </a:solidFill>
              <a:ln>
                <a:noFill/>
              </a:ln>
              <a:effectLst/>
            </c:spPr>
            <c:extLst>
              <c:ext xmlns:c16="http://schemas.microsoft.com/office/drawing/2014/chart" uri="{C3380CC4-5D6E-409C-BE32-E72D297353CC}">
                <c16:uniqueId val="{00000001-F2F9-4C45-982F-5606FEC445CF}"/>
              </c:ext>
            </c:extLst>
          </c:dPt>
          <c:dPt>
            <c:idx val="2"/>
            <c:invertIfNegative val="0"/>
            <c:bubble3D val="0"/>
            <c:spPr>
              <a:solidFill>
                <a:srgbClr val="FF0000"/>
              </a:solidFill>
              <a:ln>
                <a:noFill/>
              </a:ln>
              <a:effectLst/>
            </c:spPr>
            <c:extLst>
              <c:ext xmlns:c16="http://schemas.microsoft.com/office/drawing/2014/chart" uri="{C3380CC4-5D6E-409C-BE32-E72D297353CC}">
                <c16:uniqueId val="{00000003-F2F9-4C45-982F-5606FEC445CF}"/>
              </c:ext>
            </c:extLst>
          </c:dPt>
          <c:dPt>
            <c:idx val="3"/>
            <c:invertIfNegative val="0"/>
            <c:bubble3D val="0"/>
            <c:spPr>
              <a:solidFill>
                <a:srgbClr val="FF0000"/>
              </a:solidFill>
              <a:ln>
                <a:noFill/>
              </a:ln>
              <a:effectLst/>
            </c:spPr>
            <c:extLst>
              <c:ext xmlns:c16="http://schemas.microsoft.com/office/drawing/2014/chart" uri="{C3380CC4-5D6E-409C-BE32-E72D297353CC}">
                <c16:uniqueId val="{00000009-F2F9-4C45-982F-5606FEC445CF}"/>
              </c:ext>
            </c:extLst>
          </c:dPt>
          <c:dPt>
            <c:idx val="4"/>
            <c:invertIfNegative val="0"/>
            <c:bubble3D val="0"/>
            <c:spPr>
              <a:solidFill>
                <a:srgbClr val="FFFF00"/>
              </a:solidFill>
              <a:ln>
                <a:noFill/>
              </a:ln>
              <a:effectLst/>
            </c:spPr>
            <c:extLst>
              <c:ext xmlns:c16="http://schemas.microsoft.com/office/drawing/2014/chart" uri="{C3380CC4-5D6E-409C-BE32-E72D297353CC}">
                <c16:uniqueId val="{00000005-F2F9-4C45-982F-5606FEC445CF}"/>
              </c:ext>
            </c:extLst>
          </c:dPt>
          <c:dPt>
            <c:idx val="5"/>
            <c:invertIfNegative val="0"/>
            <c:bubble3D val="0"/>
            <c:spPr>
              <a:solidFill>
                <a:sysClr val="window" lastClr="FFFFFF">
                  <a:lumMod val="65000"/>
                </a:sysClr>
              </a:solidFill>
              <a:ln>
                <a:noFill/>
              </a:ln>
              <a:effectLst/>
            </c:spPr>
            <c:extLst>
              <c:ext xmlns:c16="http://schemas.microsoft.com/office/drawing/2014/chart" uri="{C3380CC4-5D6E-409C-BE32-E72D297353CC}">
                <c16:uniqueId val="{00000007-F2F9-4C45-982F-5606FEC445CF}"/>
              </c:ext>
            </c:extLst>
          </c:dPt>
          <c:dLbls>
            <c:spPr>
              <a:noFill/>
              <a:ln>
                <a:noFill/>
              </a:ln>
              <a:effectLst/>
            </c:spPr>
            <c:txPr>
              <a:bodyPr rot="0" spcFirstLastPara="1" vertOverflow="ellipsis" vert="horz" wrap="square" lIns="38100" tIns="19050" rIns="38100" bIns="19050" anchor="ctr" anchorCtr="1">
                <a:spAutoFit/>
              </a:bodyPr>
              <a:lstStyle/>
              <a:p>
                <a:pPr>
                  <a:defRPr sz="32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Hoja1!$C$2:$C$6</c:f>
              <c:strCache>
                <c:ptCount val="5"/>
                <c:pt idx="0">
                  <c:v>SI CONOCE</c:v>
                </c:pt>
                <c:pt idx="1">
                  <c:v>NO CONOCE</c:v>
                </c:pt>
                <c:pt idx="2">
                  <c:v>NO SABE</c:v>
                </c:pt>
                <c:pt idx="3">
                  <c:v>NO DESEA RESPONDER</c:v>
                </c:pt>
                <c:pt idx="4">
                  <c:v>SIN RESPUESTA </c:v>
                </c:pt>
              </c:strCache>
            </c:strRef>
          </c:cat>
          <c:val>
            <c:numRef>
              <c:f>Hoja1!$D$2:$D$6</c:f>
              <c:numCache>
                <c:formatCode>General</c:formatCode>
                <c:ptCount val="5"/>
                <c:pt idx="0">
                  <c:v>25.5</c:v>
                </c:pt>
                <c:pt idx="1">
                  <c:v>41.5</c:v>
                </c:pt>
                <c:pt idx="2">
                  <c:v>10</c:v>
                </c:pt>
                <c:pt idx="3">
                  <c:v>4</c:v>
                </c:pt>
                <c:pt idx="4">
                  <c:v>19</c:v>
                </c:pt>
              </c:numCache>
            </c:numRef>
          </c:val>
          <c:extLst>
            <c:ext xmlns:c16="http://schemas.microsoft.com/office/drawing/2014/chart" uri="{C3380CC4-5D6E-409C-BE32-E72D297353CC}">
              <c16:uniqueId val="{00000008-F2F9-4C45-982F-5606FEC445CF}"/>
            </c:ext>
          </c:extLst>
        </c:ser>
        <c:dLbls>
          <c:showLegendKey val="0"/>
          <c:showVal val="0"/>
          <c:showCatName val="0"/>
          <c:showSerName val="0"/>
          <c:showPercent val="0"/>
          <c:showBubbleSize val="0"/>
        </c:dLbls>
        <c:gapWidth val="219"/>
        <c:axId val="182677744"/>
        <c:axId val="182678160"/>
      </c:barChart>
      <c:catAx>
        <c:axId val="1826777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8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valAx>
        <c:axId val="1826781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Y"/>
    </a:p>
  </c:txPr>
  <c:externalData r:id="rId4">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Hoja1!$H$8</c:f>
              <c:strCache>
                <c:ptCount val="1"/>
                <c:pt idx="0">
                  <c:v>Ninguna </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Hoja1!$G$9:$G$14</c:f>
              <c:strCache>
                <c:ptCount val="6"/>
                <c:pt idx="0">
                  <c:v>Poder Ejecutivo </c:v>
                </c:pt>
                <c:pt idx="1">
                  <c:v>Poder Legislativo </c:v>
                </c:pt>
                <c:pt idx="2">
                  <c:v>Poder Judicial </c:v>
                </c:pt>
                <c:pt idx="3">
                  <c:v>Ministerio Publico </c:v>
                </c:pt>
                <c:pt idx="4">
                  <c:v>Los Medios en los que Trabajan </c:v>
                </c:pt>
                <c:pt idx="5">
                  <c:v>Los medios Periodisticos</c:v>
                </c:pt>
              </c:strCache>
            </c:strRef>
          </c:cat>
          <c:val>
            <c:numRef>
              <c:f>Hoja1!$H$9:$H$14</c:f>
              <c:numCache>
                <c:formatCode>General</c:formatCode>
                <c:ptCount val="6"/>
                <c:pt idx="0">
                  <c:v>3.5</c:v>
                </c:pt>
                <c:pt idx="1">
                  <c:v>4</c:v>
                </c:pt>
                <c:pt idx="2">
                  <c:v>2.5</c:v>
                </c:pt>
                <c:pt idx="3">
                  <c:v>2.5</c:v>
                </c:pt>
                <c:pt idx="4">
                  <c:v>3</c:v>
                </c:pt>
                <c:pt idx="5">
                  <c:v>8</c:v>
                </c:pt>
              </c:numCache>
            </c:numRef>
          </c:val>
          <c:extLst>
            <c:ext xmlns:c16="http://schemas.microsoft.com/office/drawing/2014/chart" uri="{C3380CC4-5D6E-409C-BE32-E72D297353CC}">
              <c16:uniqueId val="{00000000-2759-4D62-9CF8-97724C9D647D}"/>
            </c:ext>
          </c:extLst>
        </c:ser>
        <c:ser>
          <c:idx val="1"/>
          <c:order val="1"/>
          <c:tx>
            <c:strRef>
              <c:f>Hoja1!$I$8</c:f>
              <c:strCache>
                <c:ptCount val="1"/>
                <c:pt idx="0">
                  <c:v>Poca </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Hoja1!$G$9:$G$14</c:f>
              <c:strCache>
                <c:ptCount val="6"/>
                <c:pt idx="0">
                  <c:v>Poder Ejecutivo </c:v>
                </c:pt>
                <c:pt idx="1">
                  <c:v>Poder Legislativo </c:v>
                </c:pt>
                <c:pt idx="2">
                  <c:v>Poder Judicial </c:v>
                </c:pt>
                <c:pt idx="3">
                  <c:v>Ministerio Publico </c:v>
                </c:pt>
                <c:pt idx="4">
                  <c:v>Los Medios en los que Trabajan </c:v>
                </c:pt>
                <c:pt idx="5">
                  <c:v>Los medios Periodisticos</c:v>
                </c:pt>
              </c:strCache>
            </c:strRef>
          </c:cat>
          <c:val>
            <c:numRef>
              <c:f>Hoja1!$I$9:$I$14</c:f>
              <c:numCache>
                <c:formatCode>General</c:formatCode>
                <c:ptCount val="6"/>
                <c:pt idx="0">
                  <c:v>13</c:v>
                </c:pt>
                <c:pt idx="1">
                  <c:v>15</c:v>
                </c:pt>
                <c:pt idx="2">
                  <c:v>14.5</c:v>
                </c:pt>
                <c:pt idx="3">
                  <c:v>14.5</c:v>
                </c:pt>
                <c:pt idx="4">
                  <c:v>18</c:v>
                </c:pt>
                <c:pt idx="5">
                  <c:v>22.5</c:v>
                </c:pt>
              </c:numCache>
            </c:numRef>
          </c:val>
          <c:extLst>
            <c:ext xmlns:c16="http://schemas.microsoft.com/office/drawing/2014/chart" uri="{C3380CC4-5D6E-409C-BE32-E72D297353CC}">
              <c16:uniqueId val="{00000001-2759-4D62-9CF8-97724C9D647D}"/>
            </c:ext>
          </c:extLst>
        </c:ser>
        <c:ser>
          <c:idx val="2"/>
          <c:order val="2"/>
          <c:tx>
            <c:strRef>
              <c:f>Hoja1!$J$8</c:f>
              <c:strCache>
                <c:ptCount val="1"/>
                <c:pt idx="0">
                  <c:v>Mucha </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Hoja1!$G$9:$G$14</c:f>
              <c:strCache>
                <c:ptCount val="6"/>
                <c:pt idx="0">
                  <c:v>Poder Ejecutivo </c:v>
                </c:pt>
                <c:pt idx="1">
                  <c:v>Poder Legislativo </c:v>
                </c:pt>
                <c:pt idx="2">
                  <c:v>Poder Judicial </c:v>
                </c:pt>
                <c:pt idx="3">
                  <c:v>Ministerio Publico </c:v>
                </c:pt>
                <c:pt idx="4">
                  <c:v>Los Medios en los que Trabajan </c:v>
                </c:pt>
                <c:pt idx="5">
                  <c:v>Los medios Periodisticos</c:v>
                </c:pt>
              </c:strCache>
            </c:strRef>
          </c:cat>
          <c:val>
            <c:numRef>
              <c:f>Hoja1!$J$9:$J$14</c:f>
              <c:numCache>
                <c:formatCode>General</c:formatCode>
                <c:ptCount val="6"/>
                <c:pt idx="0">
                  <c:v>59</c:v>
                </c:pt>
                <c:pt idx="1">
                  <c:v>49</c:v>
                </c:pt>
                <c:pt idx="2">
                  <c:v>53.5</c:v>
                </c:pt>
                <c:pt idx="3">
                  <c:v>53.5</c:v>
                </c:pt>
                <c:pt idx="4">
                  <c:v>46.5</c:v>
                </c:pt>
                <c:pt idx="5">
                  <c:v>40.5</c:v>
                </c:pt>
              </c:numCache>
            </c:numRef>
          </c:val>
          <c:extLst>
            <c:ext xmlns:c16="http://schemas.microsoft.com/office/drawing/2014/chart" uri="{C3380CC4-5D6E-409C-BE32-E72D297353CC}">
              <c16:uniqueId val="{00000002-2759-4D62-9CF8-97724C9D647D}"/>
            </c:ext>
          </c:extLst>
        </c:ser>
        <c:ser>
          <c:idx val="3"/>
          <c:order val="3"/>
          <c:tx>
            <c:strRef>
              <c:f>Hoja1!$K$8</c:f>
              <c:strCache>
                <c:ptCount val="1"/>
                <c:pt idx="0">
                  <c:v>Sin Respuesta </c:v>
                </c:pt>
              </c:strCache>
            </c:strRef>
          </c:tx>
          <c:spPr>
            <a:solidFill>
              <a:srgbClr val="FFFF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Hoja1!$G$9:$G$14</c:f>
              <c:strCache>
                <c:ptCount val="6"/>
                <c:pt idx="0">
                  <c:v>Poder Ejecutivo </c:v>
                </c:pt>
                <c:pt idx="1">
                  <c:v>Poder Legislativo </c:v>
                </c:pt>
                <c:pt idx="2">
                  <c:v>Poder Judicial </c:v>
                </c:pt>
                <c:pt idx="3">
                  <c:v>Ministerio Publico </c:v>
                </c:pt>
                <c:pt idx="4">
                  <c:v>Los Medios en los que Trabajan </c:v>
                </c:pt>
                <c:pt idx="5">
                  <c:v>Los medios Periodisticos</c:v>
                </c:pt>
              </c:strCache>
            </c:strRef>
          </c:cat>
          <c:val>
            <c:numRef>
              <c:f>Hoja1!$K$9:$K$14</c:f>
              <c:numCache>
                <c:formatCode>General</c:formatCode>
                <c:ptCount val="6"/>
                <c:pt idx="0">
                  <c:v>24.5</c:v>
                </c:pt>
                <c:pt idx="1">
                  <c:v>32</c:v>
                </c:pt>
                <c:pt idx="2">
                  <c:v>29.5</c:v>
                </c:pt>
                <c:pt idx="3">
                  <c:v>29.5</c:v>
                </c:pt>
                <c:pt idx="4">
                  <c:v>32.5</c:v>
                </c:pt>
                <c:pt idx="5">
                  <c:v>29</c:v>
                </c:pt>
              </c:numCache>
            </c:numRef>
          </c:val>
          <c:extLst>
            <c:ext xmlns:c16="http://schemas.microsoft.com/office/drawing/2014/chart" uri="{C3380CC4-5D6E-409C-BE32-E72D297353CC}">
              <c16:uniqueId val="{00000003-2759-4D62-9CF8-97724C9D647D}"/>
            </c:ext>
          </c:extLst>
        </c:ser>
        <c:dLbls>
          <c:showLegendKey val="0"/>
          <c:showVal val="0"/>
          <c:showCatName val="0"/>
          <c:showSerName val="0"/>
          <c:showPercent val="0"/>
          <c:showBubbleSize val="0"/>
        </c:dLbls>
        <c:gapWidth val="150"/>
        <c:overlap val="100"/>
        <c:axId val="1100062271"/>
        <c:axId val="1100068991"/>
      </c:barChart>
      <c:catAx>
        <c:axId val="1100062271"/>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1" i="0" u="none" strike="noStrike" kern="1200" baseline="0">
                <a:solidFill>
                  <a:schemeClr val="tx1"/>
                </a:solidFill>
                <a:latin typeface="Quicksand Medium" panose="020B0604020202020204" charset="0"/>
                <a:ea typeface="+mn-ea"/>
                <a:cs typeface="+mn-cs"/>
              </a:defRPr>
            </a:pPr>
            <a:endParaRPr lang="es-PY"/>
          </a:p>
        </c:txPr>
        <c:crossAx val="1100068991"/>
        <c:crosses val="autoZero"/>
        <c:auto val="1"/>
        <c:lblAlgn val="ctr"/>
        <c:lblOffset val="100"/>
        <c:noMultiLvlLbl val="0"/>
      </c:catAx>
      <c:valAx>
        <c:axId val="1100068991"/>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10006227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1" i="0" u="none" strike="noStrike" kern="1200" baseline="0">
              <a:solidFill>
                <a:schemeClr val="tx1"/>
              </a:solidFill>
              <a:latin typeface="+mn-lt"/>
              <a:ea typeface="+mn-ea"/>
              <a:cs typeface="+mn-cs"/>
            </a:defRPr>
          </a:pPr>
          <a:endParaRPr lang="es-PY"/>
        </a:p>
      </c:txPr>
    </c:legend>
    <c:plotVisOnly val="1"/>
    <c:dispBlanksAs val="gap"/>
    <c:showDLblsOverMax val="0"/>
  </c:chart>
  <c:spPr>
    <a:noFill/>
    <a:ln>
      <a:noFill/>
    </a:ln>
    <a:effectLst/>
  </c:spPr>
  <c:txPr>
    <a:bodyPr/>
    <a:lstStyle/>
    <a:p>
      <a:pPr>
        <a:defRPr/>
      </a:pPr>
      <a:endParaRPr lang="es-PY"/>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171637127806887"/>
          <c:y val="2.4691358024691357E-2"/>
          <c:w val="0.49021959654579739"/>
          <c:h val="0.8631010012637309"/>
        </c:manualLayout>
      </c:layout>
      <c:barChart>
        <c:barDir val="bar"/>
        <c:grouping val="stacked"/>
        <c:varyColors val="0"/>
        <c:ser>
          <c:idx val="0"/>
          <c:order val="0"/>
          <c:tx>
            <c:strRef>
              <c:f>Hoja1!$H$8</c:f>
              <c:strCache>
                <c:ptCount val="1"/>
                <c:pt idx="0">
                  <c:v>Nada Protegido </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Hoja1!$G$9:$G$10</c:f>
              <c:strCache>
                <c:ptCount val="2"/>
                <c:pt idx="0">
                  <c:v>Estamentos de Seguridad del Estado (Ministerio del Interior, Policia Nacional, Fiscalía, Poder Judicial)</c:v>
                </c:pt>
                <c:pt idx="1">
                  <c:v>Gremios del Periodismo </c:v>
                </c:pt>
              </c:strCache>
            </c:strRef>
          </c:cat>
          <c:val>
            <c:numRef>
              <c:f>Hoja1!$H$9:$H$10</c:f>
              <c:numCache>
                <c:formatCode>General</c:formatCode>
                <c:ptCount val="2"/>
                <c:pt idx="0">
                  <c:v>34.4</c:v>
                </c:pt>
                <c:pt idx="1">
                  <c:v>20.3</c:v>
                </c:pt>
              </c:numCache>
            </c:numRef>
          </c:val>
          <c:extLst>
            <c:ext xmlns:c16="http://schemas.microsoft.com/office/drawing/2014/chart" uri="{C3380CC4-5D6E-409C-BE32-E72D297353CC}">
              <c16:uniqueId val="{00000000-2759-4D62-9CF8-97724C9D647D}"/>
            </c:ext>
          </c:extLst>
        </c:ser>
        <c:ser>
          <c:idx val="1"/>
          <c:order val="1"/>
          <c:tx>
            <c:strRef>
              <c:f>Hoja1!$I$8</c:f>
              <c:strCache>
                <c:ptCount val="1"/>
                <c:pt idx="0">
                  <c:v>Poco Protegido </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Hoja1!$G$9:$G$10</c:f>
              <c:strCache>
                <c:ptCount val="2"/>
                <c:pt idx="0">
                  <c:v>Estamentos de Seguridad del Estado (Ministerio del Interior, Policia Nacional, Fiscalía, Poder Judicial)</c:v>
                </c:pt>
                <c:pt idx="1">
                  <c:v>Gremios del Periodismo </c:v>
                </c:pt>
              </c:strCache>
            </c:strRef>
          </c:cat>
          <c:val>
            <c:numRef>
              <c:f>Hoja1!$I$9:$I$10</c:f>
              <c:numCache>
                <c:formatCode>General</c:formatCode>
                <c:ptCount val="2"/>
                <c:pt idx="0">
                  <c:v>57.7</c:v>
                </c:pt>
                <c:pt idx="1">
                  <c:v>44.6</c:v>
                </c:pt>
              </c:numCache>
            </c:numRef>
          </c:val>
          <c:extLst>
            <c:ext xmlns:c16="http://schemas.microsoft.com/office/drawing/2014/chart" uri="{C3380CC4-5D6E-409C-BE32-E72D297353CC}">
              <c16:uniqueId val="{00000001-2759-4D62-9CF8-97724C9D647D}"/>
            </c:ext>
          </c:extLst>
        </c:ser>
        <c:ser>
          <c:idx val="2"/>
          <c:order val="2"/>
          <c:tx>
            <c:strRef>
              <c:f>Hoja1!$J$8</c:f>
              <c:strCache>
                <c:ptCount val="1"/>
                <c:pt idx="0">
                  <c:v>Protegido </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Hoja1!$G$9:$G$10</c:f>
              <c:strCache>
                <c:ptCount val="2"/>
                <c:pt idx="0">
                  <c:v>Estamentos de Seguridad del Estado (Ministerio del Interior, Policia Nacional, Fiscalía, Poder Judicial)</c:v>
                </c:pt>
                <c:pt idx="1">
                  <c:v>Gremios del Periodismo </c:v>
                </c:pt>
              </c:strCache>
            </c:strRef>
          </c:cat>
          <c:val>
            <c:numRef>
              <c:f>Hoja1!$J$9:$J$10</c:f>
              <c:numCache>
                <c:formatCode>General</c:formatCode>
                <c:ptCount val="2"/>
                <c:pt idx="0">
                  <c:v>6.7</c:v>
                </c:pt>
                <c:pt idx="1">
                  <c:v>18.600000000000001</c:v>
                </c:pt>
              </c:numCache>
            </c:numRef>
          </c:val>
          <c:extLst>
            <c:ext xmlns:c16="http://schemas.microsoft.com/office/drawing/2014/chart" uri="{C3380CC4-5D6E-409C-BE32-E72D297353CC}">
              <c16:uniqueId val="{00000002-2759-4D62-9CF8-97724C9D647D}"/>
            </c:ext>
          </c:extLst>
        </c:ser>
        <c:ser>
          <c:idx val="3"/>
          <c:order val="3"/>
          <c:tx>
            <c:strRef>
              <c:f>Hoja1!$K$8</c:f>
              <c:strCache>
                <c:ptCount val="1"/>
                <c:pt idx="0">
                  <c:v>Sin Respuesta </c:v>
                </c:pt>
              </c:strCache>
            </c:strRef>
          </c:tx>
          <c:spPr>
            <a:solidFill>
              <a:srgbClr val="FFFF00"/>
            </a:solidFill>
            <a:ln>
              <a:noFill/>
            </a:ln>
            <a:effectLst/>
          </c:spPr>
          <c:invertIfNegative val="0"/>
          <c:dLbls>
            <c:dLbl>
              <c:idx val="0"/>
              <c:layout>
                <c:manualLayout>
                  <c:x val="2.4744448851498513E-2"/>
                  <c:y val="-4.1152263374486355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960-459F-80BA-C14E9C95770B}"/>
                </c:ext>
              </c:extLst>
            </c:dLbl>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Hoja1!$G$9:$G$10</c:f>
              <c:strCache>
                <c:ptCount val="2"/>
                <c:pt idx="0">
                  <c:v>Estamentos de Seguridad del Estado (Ministerio del Interior, Policia Nacional, Fiscalía, Poder Judicial)</c:v>
                </c:pt>
                <c:pt idx="1">
                  <c:v>Gremios del Periodismo </c:v>
                </c:pt>
              </c:strCache>
            </c:strRef>
          </c:cat>
          <c:val>
            <c:numRef>
              <c:f>Hoja1!$K$9:$K$10</c:f>
              <c:numCache>
                <c:formatCode>General</c:formatCode>
                <c:ptCount val="2"/>
                <c:pt idx="0">
                  <c:v>1.2</c:v>
                </c:pt>
                <c:pt idx="1">
                  <c:v>16.5</c:v>
                </c:pt>
              </c:numCache>
            </c:numRef>
          </c:val>
          <c:extLst>
            <c:ext xmlns:c16="http://schemas.microsoft.com/office/drawing/2014/chart" uri="{C3380CC4-5D6E-409C-BE32-E72D297353CC}">
              <c16:uniqueId val="{00000003-2759-4D62-9CF8-97724C9D647D}"/>
            </c:ext>
          </c:extLst>
        </c:ser>
        <c:dLbls>
          <c:showLegendKey val="0"/>
          <c:showVal val="0"/>
          <c:showCatName val="0"/>
          <c:showSerName val="0"/>
          <c:showPercent val="0"/>
          <c:showBubbleSize val="0"/>
        </c:dLbls>
        <c:gapWidth val="150"/>
        <c:overlap val="100"/>
        <c:axId val="1100062271"/>
        <c:axId val="1100068991"/>
      </c:barChart>
      <c:catAx>
        <c:axId val="1100062271"/>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1" i="0" u="none" strike="noStrike" kern="1200" baseline="0">
                <a:solidFill>
                  <a:schemeClr val="tx1"/>
                </a:solidFill>
                <a:latin typeface="Quicksand Medium" panose="020B0604020202020204" charset="0"/>
                <a:ea typeface="+mn-ea"/>
                <a:cs typeface="+mn-cs"/>
              </a:defRPr>
            </a:pPr>
            <a:endParaRPr lang="es-PY"/>
          </a:p>
        </c:txPr>
        <c:crossAx val="1100068991"/>
        <c:crosses val="autoZero"/>
        <c:auto val="1"/>
        <c:lblAlgn val="ctr"/>
        <c:lblOffset val="100"/>
        <c:noMultiLvlLbl val="0"/>
      </c:catAx>
      <c:valAx>
        <c:axId val="1100068991"/>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10006227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1" i="0" u="none" strike="noStrike" kern="1200" baseline="0">
              <a:solidFill>
                <a:schemeClr val="tx1"/>
              </a:solidFill>
              <a:latin typeface="+mn-lt"/>
              <a:ea typeface="+mn-ea"/>
              <a:cs typeface="+mn-cs"/>
            </a:defRPr>
          </a:pPr>
          <a:endParaRPr lang="es-PY"/>
        </a:p>
      </c:txPr>
    </c:legend>
    <c:plotVisOnly val="1"/>
    <c:dispBlanksAs val="gap"/>
    <c:showDLblsOverMax val="0"/>
  </c:chart>
  <c:spPr>
    <a:noFill/>
    <a:ln>
      <a:noFill/>
    </a:ln>
    <a:effectLst/>
  </c:spPr>
  <c:txPr>
    <a:bodyPr/>
    <a:lstStyle/>
    <a:p>
      <a:pPr>
        <a:defRPr/>
      </a:pPr>
      <a:endParaRPr lang="es-PY"/>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456332558045691"/>
          <c:y val="1.0136184410119422E-2"/>
          <c:w val="0.73695711318436885"/>
          <c:h val="0.89221115026127973"/>
        </c:manualLayout>
      </c:layout>
      <c:barChart>
        <c:barDir val="bar"/>
        <c:grouping val="stacked"/>
        <c:varyColors val="0"/>
        <c:ser>
          <c:idx val="0"/>
          <c:order val="0"/>
          <c:tx>
            <c:strRef>
              <c:f>Hoja1!$H$8</c:f>
              <c:strCache>
                <c:ptCount val="1"/>
                <c:pt idx="0">
                  <c:v>Pésima </c:v>
                </c:pt>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Hoja1!$G$9:$G$12</c:f>
              <c:strCache>
                <c:ptCount val="4"/>
                <c:pt idx="0">
                  <c:v>Policia Nacional </c:v>
                </c:pt>
                <c:pt idx="1">
                  <c:v>Ministerio del Interior </c:v>
                </c:pt>
                <c:pt idx="2">
                  <c:v>Ministerio Publico- Fiscales </c:v>
                </c:pt>
                <c:pt idx="3">
                  <c:v>Poder Judicial- Jueces </c:v>
                </c:pt>
              </c:strCache>
            </c:strRef>
          </c:cat>
          <c:val>
            <c:numRef>
              <c:f>Hoja1!$H$9:$H$12</c:f>
              <c:numCache>
                <c:formatCode>General</c:formatCode>
                <c:ptCount val="4"/>
                <c:pt idx="0">
                  <c:v>10.5</c:v>
                </c:pt>
                <c:pt idx="1">
                  <c:v>12.5</c:v>
                </c:pt>
                <c:pt idx="2">
                  <c:v>10.5</c:v>
                </c:pt>
                <c:pt idx="3">
                  <c:v>12</c:v>
                </c:pt>
              </c:numCache>
            </c:numRef>
          </c:val>
          <c:extLst>
            <c:ext xmlns:c16="http://schemas.microsoft.com/office/drawing/2014/chart" uri="{C3380CC4-5D6E-409C-BE32-E72D297353CC}">
              <c16:uniqueId val="{00000000-2759-4D62-9CF8-97724C9D647D}"/>
            </c:ext>
          </c:extLst>
        </c:ser>
        <c:ser>
          <c:idx val="1"/>
          <c:order val="1"/>
          <c:tx>
            <c:strRef>
              <c:f>Hoja1!$I$8</c:f>
              <c:strCache>
                <c:ptCount val="1"/>
                <c:pt idx="0">
                  <c:v>Mala </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Hoja1!$G$9:$G$12</c:f>
              <c:strCache>
                <c:ptCount val="4"/>
                <c:pt idx="0">
                  <c:v>Policia Nacional </c:v>
                </c:pt>
                <c:pt idx="1">
                  <c:v>Ministerio del Interior </c:v>
                </c:pt>
                <c:pt idx="2">
                  <c:v>Ministerio Publico- Fiscales </c:v>
                </c:pt>
                <c:pt idx="3">
                  <c:v>Poder Judicial- Jueces </c:v>
                </c:pt>
              </c:strCache>
            </c:strRef>
          </c:cat>
          <c:val>
            <c:numRef>
              <c:f>Hoja1!$I$9:$I$12</c:f>
              <c:numCache>
                <c:formatCode>General</c:formatCode>
                <c:ptCount val="4"/>
                <c:pt idx="0">
                  <c:v>18.5</c:v>
                </c:pt>
                <c:pt idx="1">
                  <c:v>19.5</c:v>
                </c:pt>
                <c:pt idx="2">
                  <c:v>22</c:v>
                </c:pt>
                <c:pt idx="3">
                  <c:v>20.5</c:v>
                </c:pt>
              </c:numCache>
            </c:numRef>
          </c:val>
          <c:extLst>
            <c:ext xmlns:c16="http://schemas.microsoft.com/office/drawing/2014/chart" uri="{C3380CC4-5D6E-409C-BE32-E72D297353CC}">
              <c16:uniqueId val="{00000001-2759-4D62-9CF8-97724C9D647D}"/>
            </c:ext>
          </c:extLst>
        </c:ser>
        <c:ser>
          <c:idx val="2"/>
          <c:order val="2"/>
          <c:tx>
            <c:strRef>
              <c:f>Hoja1!$J$8</c:f>
              <c:strCache>
                <c:ptCount val="1"/>
                <c:pt idx="0">
                  <c:v>Regular</c:v>
                </c:pt>
              </c:strCache>
            </c:strRef>
          </c:tx>
          <c:spPr>
            <a:solidFill>
              <a:srgbClr val="FFFF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Hoja1!$G$9:$G$12</c:f>
              <c:strCache>
                <c:ptCount val="4"/>
                <c:pt idx="0">
                  <c:v>Policia Nacional </c:v>
                </c:pt>
                <c:pt idx="1">
                  <c:v>Ministerio del Interior </c:v>
                </c:pt>
                <c:pt idx="2">
                  <c:v>Ministerio Publico- Fiscales </c:v>
                </c:pt>
                <c:pt idx="3">
                  <c:v>Poder Judicial- Jueces </c:v>
                </c:pt>
              </c:strCache>
            </c:strRef>
          </c:cat>
          <c:val>
            <c:numRef>
              <c:f>Hoja1!$J$9:$J$12</c:f>
              <c:numCache>
                <c:formatCode>General</c:formatCode>
                <c:ptCount val="4"/>
                <c:pt idx="0">
                  <c:v>41.5</c:v>
                </c:pt>
                <c:pt idx="1">
                  <c:v>40</c:v>
                </c:pt>
                <c:pt idx="2">
                  <c:v>37</c:v>
                </c:pt>
                <c:pt idx="3">
                  <c:v>36</c:v>
                </c:pt>
              </c:numCache>
            </c:numRef>
          </c:val>
          <c:extLst>
            <c:ext xmlns:c16="http://schemas.microsoft.com/office/drawing/2014/chart" uri="{C3380CC4-5D6E-409C-BE32-E72D297353CC}">
              <c16:uniqueId val="{00000002-2759-4D62-9CF8-97724C9D647D}"/>
            </c:ext>
          </c:extLst>
        </c:ser>
        <c:ser>
          <c:idx val="3"/>
          <c:order val="3"/>
          <c:tx>
            <c:strRef>
              <c:f>Hoja1!$K$8</c:f>
              <c:strCache>
                <c:ptCount val="1"/>
                <c:pt idx="0">
                  <c:v>Buena </c:v>
                </c:pt>
              </c:strCache>
            </c:strRef>
          </c:tx>
          <c:spPr>
            <a:solidFill>
              <a:srgbClr val="00B050"/>
            </a:solidFill>
            <a:ln>
              <a:noFill/>
            </a:ln>
            <a:effectLst/>
          </c:spPr>
          <c:invertIfNegative val="0"/>
          <c:dLbls>
            <c:dLbl>
              <c:idx val="0"/>
              <c:layout>
                <c:manualLayout>
                  <c:x val="3.5349212644997879E-3"/>
                  <c:y val="-4.115215557233913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960-459F-80BA-C14E9C95770B}"/>
                </c:ext>
              </c:extLst>
            </c:dLbl>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Hoja1!$G$9:$G$12</c:f>
              <c:strCache>
                <c:ptCount val="4"/>
                <c:pt idx="0">
                  <c:v>Policia Nacional </c:v>
                </c:pt>
                <c:pt idx="1">
                  <c:v>Ministerio del Interior </c:v>
                </c:pt>
                <c:pt idx="2">
                  <c:v>Ministerio Publico- Fiscales </c:v>
                </c:pt>
                <c:pt idx="3">
                  <c:v>Poder Judicial- Jueces </c:v>
                </c:pt>
              </c:strCache>
            </c:strRef>
          </c:cat>
          <c:val>
            <c:numRef>
              <c:f>Hoja1!$K$9:$K$12</c:f>
              <c:numCache>
                <c:formatCode>General</c:formatCode>
                <c:ptCount val="4"/>
                <c:pt idx="0">
                  <c:v>9</c:v>
                </c:pt>
                <c:pt idx="1">
                  <c:v>8</c:v>
                </c:pt>
                <c:pt idx="2">
                  <c:v>9.5</c:v>
                </c:pt>
                <c:pt idx="3">
                  <c:v>10.5</c:v>
                </c:pt>
              </c:numCache>
            </c:numRef>
          </c:val>
          <c:extLst>
            <c:ext xmlns:c16="http://schemas.microsoft.com/office/drawing/2014/chart" uri="{C3380CC4-5D6E-409C-BE32-E72D297353CC}">
              <c16:uniqueId val="{00000003-2759-4D62-9CF8-97724C9D647D}"/>
            </c:ext>
          </c:extLst>
        </c:ser>
        <c:ser>
          <c:idx val="4"/>
          <c:order val="4"/>
          <c:tx>
            <c:strRef>
              <c:f>Hoja1!$L$8</c:f>
              <c:strCache>
                <c:ptCount val="1"/>
                <c:pt idx="0">
                  <c:v>Excelente </c:v>
                </c:pt>
              </c:strCache>
            </c:strRef>
          </c:tx>
          <c:spPr>
            <a:solidFill>
              <a:schemeClr val="tx1">
                <a:lumMod val="95000"/>
                <a:lumOff val="5000"/>
              </a:schemeClr>
            </a:solidFill>
            <a:ln>
              <a:noFill/>
            </a:ln>
            <a:effectLst/>
          </c:spPr>
          <c:invertIfNegative val="0"/>
          <c:dLbls>
            <c:dLbl>
              <c:idx val="0"/>
              <c:layout>
                <c:manualLayout>
                  <c:x val="2.6416078614249958E-3"/>
                  <c:y val="-9.356855742825476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5D4-4872-9A13-55BD4568DC62}"/>
                </c:ext>
              </c:extLst>
            </c:dLbl>
            <c:dLbl>
              <c:idx val="1"/>
              <c:layout>
                <c:manualLayout>
                  <c:x val="7.2644216189186412E-3"/>
                  <c:y val="-7.693414721878719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5D4-4872-9A13-55BD4568DC62}"/>
                </c:ext>
              </c:extLst>
            </c:dLbl>
            <c:dLbl>
              <c:idx val="2"/>
              <c:layout>
                <c:manualLayout>
                  <c:x val="9.2456275149874843E-3"/>
                  <c:y val="-9.356855742825469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5D4-4872-9A13-55BD4568DC62}"/>
                </c:ext>
              </c:extLst>
            </c:dLbl>
            <c:dLbl>
              <c:idx val="3"/>
              <c:layout>
                <c:manualLayout>
                  <c:x val="5.2832157228499916E-3"/>
                  <c:y val="-0.10188576253298844"/>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5D4-4872-9A13-55BD4568DC62}"/>
                </c:ext>
              </c:extLst>
            </c:dLbl>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lumMod val="75000"/>
                        <a:lumOff val="25000"/>
                      </a:schemeClr>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Hoja1!$G$9:$G$12</c:f>
              <c:strCache>
                <c:ptCount val="4"/>
                <c:pt idx="0">
                  <c:v>Policia Nacional </c:v>
                </c:pt>
                <c:pt idx="1">
                  <c:v>Ministerio del Interior </c:v>
                </c:pt>
                <c:pt idx="2">
                  <c:v>Ministerio Publico- Fiscales </c:v>
                </c:pt>
                <c:pt idx="3">
                  <c:v>Poder Judicial- Jueces </c:v>
                </c:pt>
              </c:strCache>
            </c:strRef>
          </c:cat>
          <c:val>
            <c:numRef>
              <c:f>Hoja1!$L$9:$L$12</c:f>
              <c:numCache>
                <c:formatCode>General</c:formatCode>
                <c:ptCount val="4"/>
                <c:pt idx="0">
                  <c:v>1</c:v>
                </c:pt>
                <c:pt idx="1">
                  <c:v>0.5</c:v>
                </c:pt>
                <c:pt idx="2">
                  <c:v>0.5</c:v>
                </c:pt>
                <c:pt idx="3">
                  <c:v>0.5</c:v>
                </c:pt>
              </c:numCache>
            </c:numRef>
          </c:val>
          <c:extLst>
            <c:ext xmlns:c16="http://schemas.microsoft.com/office/drawing/2014/chart" uri="{C3380CC4-5D6E-409C-BE32-E72D297353CC}">
              <c16:uniqueId val="{00000000-35D4-4872-9A13-55BD4568DC62}"/>
            </c:ext>
          </c:extLst>
        </c:ser>
        <c:ser>
          <c:idx val="5"/>
          <c:order val="5"/>
          <c:tx>
            <c:strRef>
              <c:f>Hoja1!$M$8</c:f>
              <c:strCache>
                <c:ptCount val="1"/>
                <c:pt idx="0">
                  <c:v>Ns/Nr</c:v>
                </c:pt>
              </c:strCache>
            </c:strRef>
          </c:tx>
          <c:spPr>
            <a:solidFill>
              <a:schemeClr val="bg1">
                <a:lumMod val="6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Hoja1!$G$9:$G$12</c:f>
              <c:strCache>
                <c:ptCount val="4"/>
                <c:pt idx="0">
                  <c:v>Policia Nacional </c:v>
                </c:pt>
                <c:pt idx="1">
                  <c:v>Ministerio del Interior </c:v>
                </c:pt>
                <c:pt idx="2">
                  <c:v>Ministerio Publico- Fiscales </c:v>
                </c:pt>
                <c:pt idx="3">
                  <c:v>Poder Judicial- Jueces </c:v>
                </c:pt>
              </c:strCache>
            </c:strRef>
          </c:cat>
          <c:val>
            <c:numRef>
              <c:f>Hoja1!$M$9:$M$12</c:f>
              <c:numCache>
                <c:formatCode>General</c:formatCode>
                <c:ptCount val="4"/>
                <c:pt idx="0">
                  <c:v>19.5</c:v>
                </c:pt>
                <c:pt idx="1">
                  <c:v>19.5</c:v>
                </c:pt>
                <c:pt idx="2">
                  <c:v>20.5</c:v>
                </c:pt>
                <c:pt idx="3">
                  <c:v>20.5</c:v>
                </c:pt>
              </c:numCache>
            </c:numRef>
          </c:val>
          <c:extLst>
            <c:ext xmlns:c16="http://schemas.microsoft.com/office/drawing/2014/chart" uri="{C3380CC4-5D6E-409C-BE32-E72D297353CC}">
              <c16:uniqueId val="{00000001-35D4-4872-9A13-55BD4568DC62}"/>
            </c:ext>
          </c:extLst>
        </c:ser>
        <c:dLbls>
          <c:showLegendKey val="0"/>
          <c:showVal val="0"/>
          <c:showCatName val="0"/>
          <c:showSerName val="0"/>
          <c:showPercent val="0"/>
          <c:showBubbleSize val="0"/>
        </c:dLbls>
        <c:gapWidth val="150"/>
        <c:overlap val="100"/>
        <c:axId val="1100062271"/>
        <c:axId val="1100068991"/>
      </c:barChart>
      <c:catAx>
        <c:axId val="1100062271"/>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1" i="0" u="none" strike="noStrike" kern="1200" baseline="0">
                <a:solidFill>
                  <a:schemeClr val="tx1"/>
                </a:solidFill>
                <a:latin typeface="Quicksand Medium" panose="020B0604020202020204" charset="0"/>
                <a:ea typeface="+mn-ea"/>
                <a:cs typeface="+mn-cs"/>
              </a:defRPr>
            </a:pPr>
            <a:endParaRPr lang="es-PY"/>
          </a:p>
        </c:txPr>
        <c:crossAx val="1100068991"/>
        <c:crosses val="autoZero"/>
        <c:auto val="1"/>
        <c:lblAlgn val="ctr"/>
        <c:lblOffset val="100"/>
        <c:noMultiLvlLbl val="0"/>
      </c:catAx>
      <c:valAx>
        <c:axId val="1100068991"/>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10006227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2800" b="1" i="0" u="none" strike="noStrike" kern="1200" baseline="0">
              <a:solidFill>
                <a:schemeClr val="tx1"/>
              </a:solidFill>
              <a:latin typeface="+mn-lt"/>
              <a:ea typeface="+mn-ea"/>
              <a:cs typeface="+mn-cs"/>
            </a:defRPr>
          </a:pPr>
          <a:endParaRPr lang="es-PY"/>
        </a:p>
      </c:txPr>
    </c:legend>
    <c:plotVisOnly val="1"/>
    <c:dispBlanksAs val="gap"/>
    <c:showDLblsOverMax val="0"/>
  </c:chart>
  <c:spPr>
    <a:noFill/>
    <a:ln>
      <a:noFill/>
    </a:ln>
    <a:effectLst/>
  </c:spPr>
  <c:txPr>
    <a:bodyPr/>
    <a:lstStyle/>
    <a:p>
      <a:pPr>
        <a:defRPr/>
      </a:pPr>
      <a:endParaRPr lang="es-PY"/>
    </a:p>
  </c:txPr>
  <c:externalData r:id="rId3">
    <c:autoUpdate val="0"/>
  </c:externalData>
  <c:userShapes r:id="rId4"/>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359347053752893"/>
          <c:y val="9.9275976290311402E-2"/>
          <c:w val="0.82115698228869394"/>
          <c:h val="0.86923629107520928"/>
        </c:manualLayout>
      </c:layout>
      <c:barChart>
        <c:barDir val="bar"/>
        <c:grouping val="clustered"/>
        <c:varyColors val="0"/>
        <c:ser>
          <c:idx val="0"/>
          <c:order val="0"/>
          <c:spPr>
            <a:solidFill>
              <a:srgbClr val="00B050"/>
            </a:solidFill>
            <a:ln>
              <a:noFill/>
            </a:ln>
            <a:effectLst/>
          </c:spPr>
          <c:invertIfNegative val="0"/>
          <c:dPt>
            <c:idx val="0"/>
            <c:invertIfNegative val="0"/>
            <c:bubble3D val="0"/>
            <c:spPr>
              <a:solidFill>
                <a:srgbClr val="FF0000"/>
              </a:solidFill>
              <a:ln>
                <a:noFill/>
              </a:ln>
              <a:effectLst/>
            </c:spPr>
            <c:extLst>
              <c:ext xmlns:c16="http://schemas.microsoft.com/office/drawing/2014/chart" uri="{C3380CC4-5D6E-409C-BE32-E72D297353CC}">
                <c16:uniqueId val="{00000000-5977-424E-9E2D-7F1A18E426F6}"/>
              </c:ext>
            </c:extLst>
          </c:dPt>
          <c:dPt>
            <c:idx val="1"/>
            <c:invertIfNegative val="0"/>
            <c:bubble3D val="0"/>
            <c:spPr>
              <a:solidFill>
                <a:srgbClr val="FFFF00"/>
              </a:solidFill>
              <a:ln>
                <a:solidFill>
                  <a:sysClr val="windowText" lastClr="000000"/>
                </a:solidFill>
              </a:ln>
              <a:effectLst/>
            </c:spPr>
            <c:extLst>
              <c:ext xmlns:c16="http://schemas.microsoft.com/office/drawing/2014/chart" uri="{C3380CC4-5D6E-409C-BE32-E72D297353CC}">
                <c16:uniqueId val="{00000001-F2F9-4C45-982F-5606FEC445CF}"/>
              </c:ext>
            </c:extLst>
          </c:dPt>
          <c:dPt>
            <c:idx val="2"/>
            <c:invertIfNegative val="0"/>
            <c:bubble3D val="0"/>
            <c:spPr>
              <a:solidFill>
                <a:srgbClr val="00B050"/>
              </a:solidFill>
              <a:ln>
                <a:noFill/>
              </a:ln>
              <a:effectLst/>
            </c:spPr>
            <c:extLst>
              <c:ext xmlns:c16="http://schemas.microsoft.com/office/drawing/2014/chart" uri="{C3380CC4-5D6E-409C-BE32-E72D297353CC}">
                <c16:uniqueId val="{00000003-F2F9-4C45-982F-5606FEC445CF}"/>
              </c:ext>
            </c:extLst>
          </c:dPt>
          <c:dPt>
            <c:idx val="3"/>
            <c:invertIfNegative val="0"/>
            <c:bubble3D val="0"/>
            <c:spPr>
              <a:solidFill>
                <a:sysClr val="window" lastClr="FFFFFF">
                  <a:lumMod val="50000"/>
                </a:sysClr>
              </a:solidFill>
              <a:ln>
                <a:noFill/>
              </a:ln>
              <a:effectLst/>
            </c:spPr>
            <c:extLst>
              <c:ext xmlns:c16="http://schemas.microsoft.com/office/drawing/2014/chart" uri="{C3380CC4-5D6E-409C-BE32-E72D297353CC}">
                <c16:uniqueId val="{00000009-F2F9-4C45-982F-5606FEC445CF}"/>
              </c:ext>
            </c:extLst>
          </c:dPt>
          <c:dPt>
            <c:idx val="4"/>
            <c:invertIfNegative val="0"/>
            <c:bubble3D val="0"/>
            <c:spPr>
              <a:solidFill>
                <a:srgbClr val="00B050"/>
              </a:solidFill>
              <a:ln>
                <a:noFill/>
              </a:ln>
              <a:effectLst/>
            </c:spPr>
            <c:extLst>
              <c:ext xmlns:c16="http://schemas.microsoft.com/office/drawing/2014/chart" uri="{C3380CC4-5D6E-409C-BE32-E72D297353CC}">
                <c16:uniqueId val="{00000005-F2F9-4C45-982F-5606FEC445CF}"/>
              </c:ext>
            </c:extLst>
          </c:dPt>
          <c:dPt>
            <c:idx val="5"/>
            <c:invertIfNegative val="0"/>
            <c:bubble3D val="0"/>
            <c:spPr>
              <a:solidFill>
                <a:srgbClr val="00B050"/>
              </a:solidFill>
              <a:ln>
                <a:noFill/>
              </a:ln>
              <a:effectLst/>
            </c:spPr>
            <c:extLst>
              <c:ext xmlns:c16="http://schemas.microsoft.com/office/drawing/2014/chart" uri="{C3380CC4-5D6E-409C-BE32-E72D297353CC}">
                <c16:uniqueId val="{00000007-F2F9-4C45-982F-5606FEC445CF}"/>
              </c:ext>
            </c:extLst>
          </c:dPt>
          <c:dLbls>
            <c:spPr>
              <a:noFill/>
              <a:ln>
                <a:noFill/>
              </a:ln>
              <a:effectLst/>
            </c:spPr>
            <c:txPr>
              <a:bodyPr rot="0" spcFirstLastPara="1" vertOverflow="ellipsis" vert="horz" wrap="square" lIns="38100" tIns="19050" rIns="38100" bIns="19050" anchor="ctr" anchorCtr="1">
                <a:spAutoFit/>
              </a:bodyPr>
              <a:lstStyle/>
              <a:p>
                <a:pPr>
                  <a:defRPr sz="32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Hoja1!$C$2:$C$5</c:f>
              <c:strCache>
                <c:ptCount val="4"/>
                <c:pt idx="0">
                  <c:v>NINGÚN INVOLUCRAMIENTO</c:v>
                </c:pt>
                <c:pt idx="1">
                  <c:v>POCO INVOLUCRAMIENTO</c:v>
                </c:pt>
                <c:pt idx="2">
                  <c:v>MUCHO INVOLUCRAMIENTO</c:v>
                </c:pt>
                <c:pt idx="3">
                  <c:v>SIN RESPUESTA</c:v>
                </c:pt>
              </c:strCache>
            </c:strRef>
          </c:cat>
          <c:val>
            <c:numRef>
              <c:f>Hoja1!$D$2:$D$5</c:f>
              <c:numCache>
                <c:formatCode>General</c:formatCode>
                <c:ptCount val="4"/>
                <c:pt idx="0">
                  <c:v>11</c:v>
                </c:pt>
                <c:pt idx="1">
                  <c:v>54.5</c:v>
                </c:pt>
                <c:pt idx="2">
                  <c:v>15.5</c:v>
                </c:pt>
                <c:pt idx="3">
                  <c:v>19</c:v>
                </c:pt>
              </c:numCache>
            </c:numRef>
          </c:val>
          <c:extLst>
            <c:ext xmlns:c16="http://schemas.microsoft.com/office/drawing/2014/chart" uri="{C3380CC4-5D6E-409C-BE32-E72D297353CC}">
              <c16:uniqueId val="{00000008-F2F9-4C45-982F-5606FEC445CF}"/>
            </c:ext>
          </c:extLst>
        </c:ser>
        <c:dLbls>
          <c:showLegendKey val="0"/>
          <c:showVal val="0"/>
          <c:showCatName val="0"/>
          <c:showSerName val="0"/>
          <c:showPercent val="0"/>
          <c:showBubbleSize val="0"/>
        </c:dLbls>
        <c:gapWidth val="219"/>
        <c:axId val="182677744"/>
        <c:axId val="182678160"/>
      </c:barChart>
      <c:catAx>
        <c:axId val="1826777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8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valAx>
        <c:axId val="1826781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Y"/>
    </a:p>
  </c:txPr>
  <c:externalData r:id="rId4">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359347053752893"/>
          <c:y val="9.9275976290311402E-2"/>
          <c:w val="0.82115698228869394"/>
          <c:h val="0.86923629107520928"/>
        </c:manualLayout>
      </c:layout>
      <c:barChart>
        <c:barDir val="bar"/>
        <c:grouping val="clustered"/>
        <c:varyColors val="0"/>
        <c:ser>
          <c:idx val="0"/>
          <c:order val="0"/>
          <c:spPr>
            <a:solidFill>
              <a:srgbClr val="00B050"/>
            </a:solidFill>
            <a:ln>
              <a:noFill/>
            </a:ln>
            <a:effectLst/>
          </c:spPr>
          <c:invertIfNegative val="0"/>
          <c:dPt>
            <c:idx val="0"/>
            <c:invertIfNegative val="0"/>
            <c:bubble3D val="0"/>
            <c:spPr>
              <a:solidFill>
                <a:srgbClr val="00B050"/>
              </a:solidFill>
              <a:ln>
                <a:noFill/>
              </a:ln>
              <a:effectLst/>
            </c:spPr>
            <c:extLst>
              <c:ext xmlns:c16="http://schemas.microsoft.com/office/drawing/2014/chart" uri="{C3380CC4-5D6E-409C-BE32-E72D297353CC}">
                <c16:uniqueId val="{00000000-5977-424E-9E2D-7F1A18E426F6}"/>
              </c:ext>
            </c:extLst>
          </c:dPt>
          <c:dPt>
            <c:idx val="1"/>
            <c:invertIfNegative val="0"/>
            <c:bubble3D val="0"/>
            <c:spPr>
              <a:solidFill>
                <a:srgbClr val="00B050"/>
              </a:solidFill>
              <a:ln>
                <a:solidFill>
                  <a:sysClr val="windowText" lastClr="000000"/>
                </a:solidFill>
              </a:ln>
              <a:effectLst/>
            </c:spPr>
            <c:extLst>
              <c:ext xmlns:c16="http://schemas.microsoft.com/office/drawing/2014/chart" uri="{C3380CC4-5D6E-409C-BE32-E72D297353CC}">
                <c16:uniqueId val="{00000001-F2F9-4C45-982F-5606FEC445CF}"/>
              </c:ext>
            </c:extLst>
          </c:dPt>
          <c:dPt>
            <c:idx val="2"/>
            <c:invertIfNegative val="0"/>
            <c:bubble3D val="0"/>
            <c:spPr>
              <a:solidFill>
                <a:srgbClr val="00B050"/>
              </a:solidFill>
              <a:ln>
                <a:noFill/>
              </a:ln>
              <a:effectLst/>
            </c:spPr>
            <c:extLst>
              <c:ext xmlns:c16="http://schemas.microsoft.com/office/drawing/2014/chart" uri="{C3380CC4-5D6E-409C-BE32-E72D297353CC}">
                <c16:uniqueId val="{00000003-F2F9-4C45-982F-5606FEC445CF}"/>
              </c:ext>
            </c:extLst>
          </c:dPt>
          <c:dPt>
            <c:idx val="3"/>
            <c:invertIfNegative val="0"/>
            <c:bubble3D val="0"/>
            <c:spPr>
              <a:solidFill>
                <a:sysClr val="window" lastClr="FFFFFF">
                  <a:lumMod val="50000"/>
                </a:sysClr>
              </a:solidFill>
              <a:ln>
                <a:noFill/>
              </a:ln>
              <a:effectLst/>
            </c:spPr>
            <c:extLst>
              <c:ext xmlns:c16="http://schemas.microsoft.com/office/drawing/2014/chart" uri="{C3380CC4-5D6E-409C-BE32-E72D297353CC}">
                <c16:uniqueId val="{00000009-F2F9-4C45-982F-5606FEC445CF}"/>
              </c:ext>
            </c:extLst>
          </c:dPt>
          <c:dPt>
            <c:idx val="4"/>
            <c:invertIfNegative val="0"/>
            <c:bubble3D val="0"/>
            <c:spPr>
              <a:solidFill>
                <a:srgbClr val="00B050"/>
              </a:solidFill>
              <a:ln>
                <a:noFill/>
              </a:ln>
              <a:effectLst/>
            </c:spPr>
            <c:extLst>
              <c:ext xmlns:c16="http://schemas.microsoft.com/office/drawing/2014/chart" uri="{C3380CC4-5D6E-409C-BE32-E72D297353CC}">
                <c16:uniqueId val="{00000005-F2F9-4C45-982F-5606FEC445CF}"/>
              </c:ext>
            </c:extLst>
          </c:dPt>
          <c:dPt>
            <c:idx val="5"/>
            <c:invertIfNegative val="0"/>
            <c:bubble3D val="0"/>
            <c:spPr>
              <a:solidFill>
                <a:srgbClr val="00B050"/>
              </a:solidFill>
              <a:ln>
                <a:noFill/>
              </a:ln>
              <a:effectLst/>
            </c:spPr>
            <c:extLst>
              <c:ext xmlns:c16="http://schemas.microsoft.com/office/drawing/2014/chart" uri="{C3380CC4-5D6E-409C-BE32-E72D297353CC}">
                <c16:uniqueId val="{00000007-F2F9-4C45-982F-5606FEC445CF}"/>
              </c:ext>
            </c:extLst>
          </c:dPt>
          <c:dLbls>
            <c:spPr>
              <a:noFill/>
              <a:ln>
                <a:noFill/>
              </a:ln>
              <a:effectLst/>
            </c:spPr>
            <c:txPr>
              <a:bodyPr rot="0" spcFirstLastPara="1" vertOverflow="ellipsis" vert="horz" wrap="square" lIns="38100" tIns="19050" rIns="38100" bIns="19050" anchor="ctr" anchorCtr="1">
                <a:spAutoFit/>
              </a:bodyPr>
              <a:lstStyle/>
              <a:p>
                <a:pPr>
                  <a:defRPr sz="32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Hoja1!$C$3:$C$6</c:f>
              <c:strCache>
                <c:ptCount val="4"/>
                <c:pt idx="0">
                  <c:v>IMPULSADA POR EL MINISTERIO PÚBLICO (FISCALES)</c:v>
                </c:pt>
                <c:pt idx="1">
                  <c:v>IMPULSADA POR EL MEDIO DE COMUNICACIÓN EN EL CUAL ESTE DESEMPEÑA SU LABOR</c:v>
                </c:pt>
                <c:pt idx="2">
                  <c:v>IMPULSADA POR ABOGADOS PAGADOS POR EL PERIODISTA/AMENAZADO</c:v>
                </c:pt>
                <c:pt idx="3">
                  <c:v>SIN RESPUESTA</c:v>
                </c:pt>
              </c:strCache>
            </c:strRef>
          </c:cat>
          <c:val>
            <c:numRef>
              <c:f>Hoja1!$D$3:$D$6</c:f>
              <c:numCache>
                <c:formatCode>General</c:formatCode>
                <c:ptCount val="4"/>
                <c:pt idx="0">
                  <c:v>57.5</c:v>
                </c:pt>
                <c:pt idx="1">
                  <c:v>21</c:v>
                </c:pt>
                <c:pt idx="2">
                  <c:v>2</c:v>
                </c:pt>
                <c:pt idx="3">
                  <c:v>19.5</c:v>
                </c:pt>
              </c:numCache>
            </c:numRef>
          </c:val>
          <c:extLst>
            <c:ext xmlns:c16="http://schemas.microsoft.com/office/drawing/2014/chart" uri="{C3380CC4-5D6E-409C-BE32-E72D297353CC}">
              <c16:uniqueId val="{00000008-F2F9-4C45-982F-5606FEC445CF}"/>
            </c:ext>
          </c:extLst>
        </c:ser>
        <c:dLbls>
          <c:showLegendKey val="0"/>
          <c:showVal val="0"/>
          <c:showCatName val="0"/>
          <c:showSerName val="0"/>
          <c:showPercent val="0"/>
          <c:showBubbleSize val="0"/>
        </c:dLbls>
        <c:gapWidth val="219"/>
        <c:axId val="182677744"/>
        <c:axId val="182678160"/>
      </c:barChart>
      <c:catAx>
        <c:axId val="1826777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8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valAx>
        <c:axId val="1826781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Y"/>
    </a:p>
  </c:txPr>
  <c:externalData r:id="rId4">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359347053752893"/>
          <c:y val="9.9275976290311402E-2"/>
          <c:w val="0.82115698228869394"/>
          <c:h val="0.86923629107520928"/>
        </c:manualLayout>
      </c:layout>
      <c:barChart>
        <c:barDir val="bar"/>
        <c:grouping val="clustered"/>
        <c:varyColors val="0"/>
        <c:ser>
          <c:idx val="0"/>
          <c:order val="0"/>
          <c:spPr>
            <a:solidFill>
              <a:srgbClr val="FF0000"/>
            </a:solidFill>
            <a:ln>
              <a:noFill/>
            </a:ln>
            <a:effectLst/>
          </c:spPr>
          <c:invertIfNegative val="0"/>
          <c:dPt>
            <c:idx val="0"/>
            <c:invertIfNegative val="0"/>
            <c:bubble3D val="0"/>
            <c:spPr>
              <a:solidFill>
                <a:sysClr val="window" lastClr="FFFFFF">
                  <a:lumMod val="65000"/>
                </a:sysClr>
              </a:solidFill>
              <a:ln>
                <a:noFill/>
              </a:ln>
              <a:effectLst/>
            </c:spPr>
            <c:extLst>
              <c:ext xmlns:c16="http://schemas.microsoft.com/office/drawing/2014/chart" uri="{C3380CC4-5D6E-409C-BE32-E72D297353CC}">
                <c16:uniqueId val="{00000000-5977-424E-9E2D-7F1A18E426F6}"/>
              </c:ext>
            </c:extLst>
          </c:dPt>
          <c:dPt>
            <c:idx val="1"/>
            <c:invertIfNegative val="0"/>
            <c:bubble3D val="0"/>
            <c:spPr>
              <a:solidFill>
                <a:srgbClr val="92D050"/>
              </a:solidFill>
              <a:ln>
                <a:solidFill>
                  <a:sysClr val="windowText" lastClr="000000"/>
                </a:solidFill>
              </a:ln>
              <a:effectLst/>
            </c:spPr>
            <c:extLst>
              <c:ext xmlns:c16="http://schemas.microsoft.com/office/drawing/2014/chart" uri="{C3380CC4-5D6E-409C-BE32-E72D297353CC}">
                <c16:uniqueId val="{00000001-F2F9-4C45-982F-5606FEC445CF}"/>
              </c:ext>
            </c:extLst>
          </c:dPt>
          <c:dPt>
            <c:idx val="2"/>
            <c:invertIfNegative val="0"/>
            <c:bubble3D val="0"/>
            <c:spPr>
              <a:solidFill>
                <a:srgbClr val="FF0000"/>
              </a:solidFill>
              <a:ln>
                <a:noFill/>
              </a:ln>
              <a:effectLst/>
            </c:spPr>
            <c:extLst>
              <c:ext xmlns:c16="http://schemas.microsoft.com/office/drawing/2014/chart" uri="{C3380CC4-5D6E-409C-BE32-E72D297353CC}">
                <c16:uniqueId val="{00000003-F2F9-4C45-982F-5606FEC445CF}"/>
              </c:ext>
            </c:extLst>
          </c:dPt>
          <c:dPt>
            <c:idx val="3"/>
            <c:invertIfNegative val="0"/>
            <c:bubble3D val="0"/>
            <c:spPr>
              <a:solidFill>
                <a:srgbClr val="FF0000"/>
              </a:solidFill>
              <a:ln>
                <a:noFill/>
              </a:ln>
              <a:effectLst/>
            </c:spPr>
            <c:extLst>
              <c:ext xmlns:c16="http://schemas.microsoft.com/office/drawing/2014/chart" uri="{C3380CC4-5D6E-409C-BE32-E72D297353CC}">
                <c16:uniqueId val="{00000009-F2F9-4C45-982F-5606FEC445CF}"/>
              </c:ext>
            </c:extLst>
          </c:dPt>
          <c:dPt>
            <c:idx val="4"/>
            <c:invertIfNegative val="0"/>
            <c:bubble3D val="0"/>
            <c:spPr>
              <a:solidFill>
                <a:srgbClr val="FF0000"/>
              </a:solidFill>
              <a:ln>
                <a:noFill/>
              </a:ln>
              <a:effectLst/>
            </c:spPr>
            <c:extLst>
              <c:ext xmlns:c16="http://schemas.microsoft.com/office/drawing/2014/chart" uri="{C3380CC4-5D6E-409C-BE32-E72D297353CC}">
                <c16:uniqueId val="{00000005-F2F9-4C45-982F-5606FEC445CF}"/>
              </c:ext>
            </c:extLst>
          </c:dPt>
          <c:dPt>
            <c:idx val="5"/>
            <c:invertIfNegative val="0"/>
            <c:bubble3D val="0"/>
            <c:spPr>
              <a:solidFill>
                <a:srgbClr val="FF0000"/>
              </a:solidFill>
              <a:ln>
                <a:noFill/>
              </a:ln>
              <a:effectLst/>
            </c:spPr>
            <c:extLst>
              <c:ext xmlns:c16="http://schemas.microsoft.com/office/drawing/2014/chart" uri="{C3380CC4-5D6E-409C-BE32-E72D297353CC}">
                <c16:uniqueId val="{00000007-F2F9-4C45-982F-5606FEC445CF}"/>
              </c:ext>
            </c:extLst>
          </c:dPt>
          <c:dLbls>
            <c:spPr>
              <a:noFill/>
              <a:ln>
                <a:noFill/>
              </a:ln>
              <a:effectLst/>
            </c:spPr>
            <c:txPr>
              <a:bodyPr rot="0" spcFirstLastPara="1" vertOverflow="ellipsis" vert="horz" wrap="square" lIns="38100" tIns="19050" rIns="38100" bIns="19050" anchor="ctr" anchorCtr="1">
                <a:spAutoFit/>
              </a:bodyPr>
              <a:lstStyle/>
              <a:p>
                <a:pPr>
                  <a:defRPr sz="32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Hoja1!$C$2:$C$4</c:f>
              <c:strCache>
                <c:ptCount val="3"/>
                <c:pt idx="0">
                  <c:v>SIN RESPUESTA</c:v>
                </c:pt>
                <c:pt idx="1">
                  <c:v>SI</c:v>
                </c:pt>
                <c:pt idx="2">
                  <c:v>NO</c:v>
                </c:pt>
              </c:strCache>
            </c:strRef>
          </c:cat>
          <c:val>
            <c:numRef>
              <c:f>Hoja1!$D$2:$D$4</c:f>
              <c:numCache>
                <c:formatCode>General</c:formatCode>
                <c:ptCount val="3"/>
                <c:pt idx="0">
                  <c:v>19</c:v>
                </c:pt>
                <c:pt idx="1">
                  <c:v>77.5</c:v>
                </c:pt>
                <c:pt idx="2">
                  <c:v>3.5</c:v>
                </c:pt>
              </c:numCache>
            </c:numRef>
          </c:val>
          <c:extLst>
            <c:ext xmlns:c16="http://schemas.microsoft.com/office/drawing/2014/chart" uri="{C3380CC4-5D6E-409C-BE32-E72D297353CC}">
              <c16:uniqueId val="{00000008-F2F9-4C45-982F-5606FEC445CF}"/>
            </c:ext>
          </c:extLst>
        </c:ser>
        <c:dLbls>
          <c:showLegendKey val="0"/>
          <c:showVal val="0"/>
          <c:showCatName val="0"/>
          <c:showSerName val="0"/>
          <c:showPercent val="0"/>
          <c:showBubbleSize val="0"/>
        </c:dLbls>
        <c:gapWidth val="219"/>
        <c:axId val="182677744"/>
        <c:axId val="182678160"/>
      </c:barChart>
      <c:catAx>
        <c:axId val="1826777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8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valAx>
        <c:axId val="1826781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Y"/>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723656751418875"/>
          <c:y val="0.10851653958444056"/>
          <c:w val="0.82115698228869394"/>
          <c:h val="0.78438603265752749"/>
        </c:manualLayout>
      </c:layout>
      <c:barChart>
        <c:barDir val="col"/>
        <c:grouping val="clustered"/>
        <c:varyColors val="0"/>
        <c:ser>
          <c:idx val="0"/>
          <c:order val="0"/>
          <c:tx>
            <c:strRef>
              <c:f>Hoja1!$D$3</c:f>
              <c:strCache>
                <c:ptCount val="1"/>
                <c:pt idx="0">
                  <c:v>0</c:v>
                </c:pt>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Hoja1!$C$4:$C$10</c:f>
              <c:strCache>
                <c:ptCount val="7"/>
                <c:pt idx="0">
                  <c:v>PRIMARIO COMPLETO</c:v>
                </c:pt>
                <c:pt idx="1">
                  <c:v>SECUNDARIO INCOMPLETO</c:v>
                </c:pt>
                <c:pt idx="2">
                  <c:v>SECUNDARIO COMPLETO</c:v>
                </c:pt>
                <c:pt idx="3">
                  <c:v>UNIVERSITARIO INCOMPLETO</c:v>
                </c:pt>
                <c:pt idx="4">
                  <c:v>UNIVERSITARIO COMPLETO</c:v>
                </c:pt>
                <c:pt idx="5">
                  <c:v>ESTUDIOS DE POSGRADO</c:v>
                </c:pt>
                <c:pt idx="6">
                  <c:v>ESTUDIOS DE DOCTORADO</c:v>
                </c:pt>
              </c:strCache>
            </c:strRef>
          </c:cat>
          <c:val>
            <c:numRef>
              <c:f>Hoja1!$D$4:$D$10</c:f>
              <c:numCache>
                <c:formatCode>General</c:formatCode>
                <c:ptCount val="7"/>
                <c:pt idx="0">
                  <c:v>0</c:v>
                </c:pt>
                <c:pt idx="1">
                  <c:v>3.5</c:v>
                </c:pt>
                <c:pt idx="2">
                  <c:v>5</c:v>
                </c:pt>
                <c:pt idx="3">
                  <c:v>28</c:v>
                </c:pt>
                <c:pt idx="4">
                  <c:v>38</c:v>
                </c:pt>
                <c:pt idx="5">
                  <c:v>22.5</c:v>
                </c:pt>
                <c:pt idx="6">
                  <c:v>3</c:v>
                </c:pt>
              </c:numCache>
            </c:numRef>
          </c:val>
          <c:extLst>
            <c:ext xmlns:c16="http://schemas.microsoft.com/office/drawing/2014/chart" uri="{C3380CC4-5D6E-409C-BE32-E72D297353CC}">
              <c16:uniqueId val="{00000000-015B-4F64-A514-3BE0987D19CA}"/>
            </c:ext>
          </c:extLst>
        </c:ser>
        <c:dLbls>
          <c:showLegendKey val="0"/>
          <c:showVal val="0"/>
          <c:showCatName val="0"/>
          <c:showSerName val="0"/>
          <c:showPercent val="0"/>
          <c:showBubbleSize val="0"/>
        </c:dLbls>
        <c:gapWidth val="219"/>
        <c:axId val="182677744"/>
        <c:axId val="182678160"/>
      </c:barChart>
      <c:catAx>
        <c:axId val="1826777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valAx>
        <c:axId val="18267816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Y"/>
    </a:p>
  </c:txPr>
  <c:externalData r:id="rId4">
    <c:autoUpdate val="0"/>
  </c:externalData>
  <c:userShapes r:id="rId5"/>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359347053752893"/>
          <c:y val="9.9275976290311402E-2"/>
          <c:w val="0.82115698228869394"/>
          <c:h val="0.86923629107520928"/>
        </c:manualLayout>
      </c:layout>
      <c:barChart>
        <c:barDir val="bar"/>
        <c:grouping val="clustered"/>
        <c:varyColors val="0"/>
        <c:ser>
          <c:idx val="0"/>
          <c:order val="0"/>
          <c:spPr>
            <a:solidFill>
              <a:srgbClr val="92D050"/>
            </a:solidFill>
            <a:ln>
              <a:solidFill>
                <a:sysClr val="windowText" lastClr="000000"/>
              </a:solidFill>
            </a:ln>
            <a:effectLst/>
          </c:spPr>
          <c:invertIfNegative val="0"/>
          <c:dPt>
            <c:idx val="0"/>
            <c:invertIfNegative val="0"/>
            <c:bubble3D val="0"/>
            <c:spPr>
              <a:solidFill>
                <a:srgbClr val="92D050"/>
              </a:solidFill>
              <a:ln>
                <a:solidFill>
                  <a:sysClr val="windowText" lastClr="000000"/>
                </a:solidFill>
              </a:ln>
              <a:effectLst/>
            </c:spPr>
            <c:extLst>
              <c:ext xmlns:c16="http://schemas.microsoft.com/office/drawing/2014/chart" uri="{C3380CC4-5D6E-409C-BE32-E72D297353CC}">
                <c16:uniqueId val="{00000000-5977-424E-9E2D-7F1A18E426F6}"/>
              </c:ext>
            </c:extLst>
          </c:dPt>
          <c:dPt>
            <c:idx val="1"/>
            <c:invertIfNegative val="0"/>
            <c:bubble3D val="0"/>
            <c:spPr>
              <a:solidFill>
                <a:srgbClr val="92D050"/>
              </a:solidFill>
              <a:ln>
                <a:solidFill>
                  <a:sysClr val="windowText" lastClr="000000"/>
                </a:solidFill>
              </a:ln>
              <a:effectLst/>
            </c:spPr>
            <c:extLst>
              <c:ext xmlns:c16="http://schemas.microsoft.com/office/drawing/2014/chart" uri="{C3380CC4-5D6E-409C-BE32-E72D297353CC}">
                <c16:uniqueId val="{00000001-F2F9-4C45-982F-5606FEC445CF}"/>
              </c:ext>
            </c:extLst>
          </c:dPt>
          <c:dPt>
            <c:idx val="2"/>
            <c:invertIfNegative val="0"/>
            <c:bubble3D val="0"/>
            <c:spPr>
              <a:solidFill>
                <a:sysClr val="window" lastClr="FFFFFF">
                  <a:lumMod val="50000"/>
                </a:sysClr>
              </a:solidFill>
              <a:ln>
                <a:solidFill>
                  <a:sysClr val="windowText" lastClr="000000"/>
                </a:solidFill>
              </a:ln>
              <a:effectLst/>
            </c:spPr>
            <c:extLst>
              <c:ext xmlns:c16="http://schemas.microsoft.com/office/drawing/2014/chart" uri="{C3380CC4-5D6E-409C-BE32-E72D297353CC}">
                <c16:uniqueId val="{00000003-F2F9-4C45-982F-5606FEC445CF}"/>
              </c:ext>
            </c:extLst>
          </c:dPt>
          <c:dPt>
            <c:idx val="3"/>
            <c:invertIfNegative val="0"/>
            <c:bubble3D val="0"/>
            <c:spPr>
              <a:solidFill>
                <a:srgbClr val="92D050"/>
              </a:solidFill>
              <a:ln>
                <a:solidFill>
                  <a:sysClr val="windowText" lastClr="000000"/>
                </a:solidFill>
              </a:ln>
              <a:effectLst/>
            </c:spPr>
            <c:extLst>
              <c:ext xmlns:c16="http://schemas.microsoft.com/office/drawing/2014/chart" uri="{C3380CC4-5D6E-409C-BE32-E72D297353CC}">
                <c16:uniqueId val="{00000009-F2F9-4C45-982F-5606FEC445CF}"/>
              </c:ext>
            </c:extLst>
          </c:dPt>
          <c:dPt>
            <c:idx val="4"/>
            <c:invertIfNegative val="0"/>
            <c:bubble3D val="0"/>
            <c:spPr>
              <a:solidFill>
                <a:srgbClr val="92D050"/>
              </a:solidFill>
              <a:ln>
                <a:solidFill>
                  <a:sysClr val="windowText" lastClr="000000"/>
                </a:solidFill>
              </a:ln>
              <a:effectLst/>
            </c:spPr>
            <c:extLst>
              <c:ext xmlns:c16="http://schemas.microsoft.com/office/drawing/2014/chart" uri="{C3380CC4-5D6E-409C-BE32-E72D297353CC}">
                <c16:uniqueId val="{00000005-F2F9-4C45-982F-5606FEC445CF}"/>
              </c:ext>
            </c:extLst>
          </c:dPt>
          <c:dPt>
            <c:idx val="5"/>
            <c:invertIfNegative val="0"/>
            <c:bubble3D val="0"/>
            <c:spPr>
              <a:solidFill>
                <a:sysClr val="window" lastClr="FFFFFF">
                  <a:lumMod val="50000"/>
                </a:sysClr>
              </a:solidFill>
              <a:ln>
                <a:solidFill>
                  <a:sysClr val="windowText" lastClr="000000"/>
                </a:solidFill>
              </a:ln>
              <a:effectLst/>
            </c:spPr>
            <c:extLst>
              <c:ext xmlns:c16="http://schemas.microsoft.com/office/drawing/2014/chart" uri="{C3380CC4-5D6E-409C-BE32-E72D297353CC}">
                <c16:uniqueId val="{00000007-F2F9-4C45-982F-5606FEC445CF}"/>
              </c:ext>
            </c:extLst>
          </c:dPt>
          <c:dLbls>
            <c:spPr>
              <a:noFill/>
              <a:ln>
                <a:noFill/>
              </a:ln>
              <a:effectLst/>
            </c:spPr>
            <c:txPr>
              <a:bodyPr rot="0" spcFirstLastPara="1" vertOverflow="ellipsis" vert="horz" wrap="square" lIns="38100" tIns="19050" rIns="38100" bIns="19050" anchor="ctr" anchorCtr="1">
                <a:spAutoFit/>
              </a:bodyPr>
              <a:lstStyle/>
              <a:p>
                <a:pPr>
                  <a:defRPr sz="32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Hoja1!$C$2:$C$7</c:f>
              <c:strCache>
                <c:ptCount val="6"/>
                <c:pt idx="0">
                  <c:v>APORTES DEL ESTADO</c:v>
                </c:pt>
                <c:pt idx="1">
                  <c:v>APORTE DE LA EMPRESA O MEDIO DE COMUNICACIÓN</c:v>
                </c:pt>
                <c:pt idx="2">
                  <c:v>SIN RESPUESTA</c:v>
                </c:pt>
                <c:pt idx="3">
                  <c:v>NO SABE</c:v>
                </c:pt>
                <c:pt idx="4">
                  <c:v>APORTES DEL GREMIO AL QUE PERTENECE EL PERIODISTA</c:v>
                </c:pt>
                <c:pt idx="5">
                  <c:v>NO DESEA RESPONDER</c:v>
                </c:pt>
              </c:strCache>
            </c:strRef>
          </c:cat>
          <c:val>
            <c:numRef>
              <c:f>Hoja1!$D$2:$D$7</c:f>
              <c:numCache>
                <c:formatCode>General</c:formatCode>
                <c:ptCount val="6"/>
                <c:pt idx="0">
                  <c:v>40.5</c:v>
                </c:pt>
                <c:pt idx="1">
                  <c:v>24</c:v>
                </c:pt>
                <c:pt idx="2">
                  <c:v>18</c:v>
                </c:pt>
                <c:pt idx="3">
                  <c:v>9</c:v>
                </c:pt>
                <c:pt idx="4">
                  <c:v>6</c:v>
                </c:pt>
                <c:pt idx="5">
                  <c:v>2.5</c:v>
                </c:pt>
              </c:numCache>
            </c:numRef>
          </c:val>
          <c:extLst>
            <c:ext xmlns:c16="http://schemas.microsoft.com/office/drawing/2014/chart" uri="{C3380CC4-5D6E-409C-BE32-E72D297353CC}">
              <c16:uniqueId val="{00000008-F2F9-4C45-982F-5606FEC445CF}"/>
            </c:ext>
          </c:extLst>
        </c:ser>
        <c:dLbls>
          <c:showLegendKey val="0"/>
          <c:showVal val="0"/>
          <c:showCatName val="0"/>
          <c:showSerName val="0"/>
          <c:showPercent val="0"/>
          <c:showBubbleSize val="0"/>
        </c:dLbls>
        <c:gapWidth val="219"/>
        <c:axId val="182677744"/>
        <c:axId val="182678160"/>
      </c:barChart>
      <c:catAx>
        <c:axId val="1826777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valAx>
        <c:axId val="1826781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Y"/>
    </a:p>
  </c:txPr>
  <c:externalData r:id="rId4">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359347053752893"/>
          <c:y val="9.9275976290311402E-2"/>
          <c:w val="0.82115698228869394"/>
          <c:h val="0.86923629107520928"/>
        </c:manualLayout>
      </c:layout>
      <c:barChart>
        <c:barDir val="bar"/>
        <c:grouping val="clustered"/>
        <c:varyColors val="0"/>
        <c:ser>
          <c:idx val="0"/>
          <c:order val="0"/>
          <c:spPr>
            <a:solidFill>
              <a:srgbClr val="00B050"/>
            </a:solidFill>
            <a:ln>
              <a:noFill/>
            </a:ln>
            <a:effectLst/>
          </c:spPr>
          <c:invertIfNegative val="0"/>
          <c:dPt>
            <c:idx val="1"/>
            <c:invertIfNegative val="0"/>
            <c:bubble3D val="0"/>
            <c:spPr>
              <a:solidFill>
                <a:srgbClr val="FF0000"/>
              </a:solidFill>
              <a:ln>
                <a:noFill/>
              </a:ln>
              <a:effectLst/>
            </c:spPr>
            <c:extLst>
              <c:ext xmlns:c16="http://schemas.microsoft.com/office/drawing/2014/chart" uri="{C3380CC4-5D6E-409C-BE32-E72D297353CC}">
                <c16:uniqueId val="{00000001-F2F9-4C45-982F-5606FEC445CF}"/>
              </c:ext>
            </c:extLst>
          </c:dPt>
          <c:dPt>
            <c:idx val="2"/>
            <c:invertIfNegative val="0"/>
            <c:bubble3D val="0"/>
            <c:spPr>
              <a:solidFill>
                <a:srgbClr val="FF0000"/>
              </a:solidFill>
              <a:ln>
                <a:noFill/>
              </a:ln>
              <a:effectLst/>
            </c:spPr>
            <c:extLst>
              <c:ext xmlns:c16="http://schemas.microsoft.com/office/drawing/2014/chart" uri="{C3380CC4-5D6E-409C-BE32-E72D297353CC}">
                <c16:uniqueId val="{00000003-F2F9-4C45-982F-5606FEC445CF}"/>
              </c:ext>
            </c:extLst>
          </c:dPt>
          <c:dPt>
            <c:idx val="3"/>
            <c:invertIfNegative val="0"/>
            <c:bubble3D val="0"/>
            <c:spPr>
              <a:solidFill>
                <a:srgbClr val="FF0000"/>
              </a:solidFill>
              <a:ln>
                <a:noFill/>
              </a:ln>
              <a:effectLst/>
            </c:spPr>
            <c:extLst>
              <c:ext xmlns:c16="http://schemas.microsoft.com/office/drawing/2014/chart" uri="{C3380CC4-5D6E-409C-BE32-E72D297353CC}">
                <c16:uniqueId val="{00000009-F2F9-4C45-982F-5606FEC445CF}"/>
              </c:ext>
            </c:extLst>
          </c:dPt>
          <c:dPt>
            <c:idx val="4"/>
            <c:invertIfNegative val="0"/>
            <c:bubble3D val="0"/>
            <c:spPr>
              <a:solidFill>
                <a:srgbClr val="FFFF00"/>
              </a:solidFill>
              <a:ln>
                <a:noFill/>
              </a:ln>
              <a:effectLst/>
            </c:spPr>
            <c:extLst>
              <c:ext xmlns:c16="http://schemas.microsoft.com/office/drawing/2014/chart" uri="{C3380CC4-5D6E-409C-BE32-E72D297353CC}">
                <c16:uniqueId val="{00000005-F2F9-4C45-982F-5606FEC445CF}"/>
              </c:ext>
            </c:extLst>
          </c:dPt>
          <c:dPt>
            <c:idx val="5"/>
            <c:invertIfNegative val="0"/>
            <c:bubble3D val="0"/>
            <c:spPr>
              <a:solidFill>
                <a:sysClr val="window" lastClr="FFFFFF">
                  <a:lumMod val="65000"/>
                </a:sysClr>
              </a:solidFill>
              <a:ln>
                <a:noFill/>
              </a:ln>
              <a:effectLst/>
            </c:spPr>
            <c:extLst>
              <c:ext xmlns:c16="http://schemas.microsoft.com/office/drawing/2014/chart" uri="{C3380CC4-5D6E-409C-BE32-E72D297353CC}">
                <c16:uniqueId val="{00000007-F2F9-4C45-982F-5606FEC445CF}"/>
              </c:ext>
            </c:extLst>
          </c:dPt>
          <c:dLbls>
            <c:spPr>
              <a:noFill/>
              <a:ln>
                <a:noFill/>
              </a:ln>
              <a:effectLst/>
            </c:spPr>
            <c:txPr>
              <a:bodyPr rot="0" spcFirstLastPara="1" vertOverflow="ellipsis" vert="horz" wrap="square" lIns="38100" tIns="19050" rIns="38100" bIns="19050" anchor="ctr" anchorCtr="1">
                <a:spAutoFit/>
              </a:bodyPr>
              <a:lstStyle/>
              <a:p>
                <a:pPr>
                  <a:defRPr sz="32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Hoja1!$C$2:$C$4</c:f>
              <c:strCache>
                <c:ptCount val="3"/>
                <c:pt idx="0">
                  <c:v>SI CONOCE</c:v>
                </c:pt>
                <c:pt idx="1">
                  <c:v>NO CONOCE</c:v>
                </c:pt>
                <c:pt idx="2">
                  <c:v>SIN RESPUESTA</c:v>
                </c:pt>
              </c:strCache>
            </c:strRef>
          </c:cat>
          <c:val>
            <c:numRef>
              <c:f>Hoja1!$D$2:$D$4</c:f>
              <c:numCache>
                <c:formatCode>General</c:formatCode>
                <c:ptCount val="3"/>
                <c:pt idx="0">
                  <c:v>34.5</c:v>
                </c:pt>
                <c:pt idx="1">
                  <c:v>46</c:v>
                </c:pt>
                <c:pt idx="2">
                  <c:v>19.5</c:v>
                </c:pt>
              </c:numCache>
            </c:numRef>
          </c:val>
          <c:extLst>
            <c:ext xmlns:c16="http://schemas.microsoft.com/office/drawing/2014/chart" uri="{C3380CC4-5D6E-409C-BE32-E72D297353CC}">
              <c16:uniqueId val="{00000008-F2F9-4C45-982F-5606FEC445CF}"/>
            </c:ext>
          </c:extLst>
        </c:ser>
        <c:dLbls>
          <c:showLegendKey val="0"/>
          <c:showVal val="0"/>
          <c:showCatName val="0"/>
          <c:showSerName val="0"/>
          <c:showPercent val="0"/>
          <c:showBubbleSize val="0"/>
        </c:dLbls>
        <c:gapWidth val="219"/>
        <c:axId val="182677744"/>
        <c:axId val="182678160"/>
      </c:barChart>
      <c:catAx>
        <c:axId val="1826777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8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valAx>
        <c:axId val="1826781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Y"/>
    </a:p>
  </c:txPr>
  <c:externalData r:id="rId4">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359347053752893"/>
          <c:y val="9.9275976290311402E-2"/>
          <c:w val="0.82115698228869394"/>
          <c:h val="0.86923629107520928"/>
        </c:manualLayout>
      </c:layout>
      <c:barChart>
        <c:barDir val="bar"/>
        <c:grouping val="clustered"/>
        <c:varyColors val="0"/>
        <c:ser>
          <c:idx val="0"/>
          <c:order val="0"/>
          <c:spPr>
            <a:solidFill>
              <a:srgbClr val="00B050"/>
            </a:solidFill>
            <a:ln>
              <a:noFill/>
            </a:ln>
            <a:effectLst/>
          </c:spPr>
          <c:invertIfNegative val="0"/>
          <c:dPt>
            <c:idx val="1"/>
            <c:invertIfNegative val="0"/>
            <c:bubble3D val="0"/>
            <c:spPr>
              <a:solidFill>
                <a:srgbClr val="FF0000"/>
              </a:solidFill>
              <a:ln>
                <a:noFill/>
              </a:ln>
              <a:effectLst/>
            </c:spPr>
            <c:extLst>
              <c:ext xmlns:c16="http://schemas.microsoft.com/office/drawing/2014/chart" uri="{C3380CC4-5D6E-409C-BE32-E72D297353CC}">
                <c16:uniqueId val="{00000001-F2F9-4C45-982F-5606FEC445CF}"/>
              </c:ext>
            </c:extLst>
          </c:dPt>
          <c:dPt>
            <c:idx val="2"/>
            <c:invertIfNegative val="0"/>
            <c:bubble3D val="0"/>
            <c:spPr>
              <a:solidFill>
                <a:srgbClr val="FF0000"/>
              </a:solidFill>
              <a:ln>
                <a:noFill/>
              </a:ln>
              <a:effectLst/>
            </c:spPr>
            <c:extLst>
              <c:ext xmlns:c16="http://schemas.microsoft.com/office/drawing/2014/chart" uri="{C3380CC4-5D6E-409C-BE32-E72D297353CC}">
                <c16:uniqueId val="{00000003-F2F9-4C45-982F-5606FEC445CF}"/>
              </c:ext>
            </c:extLst>
          </c:dPt>
          <c:dPt>
            <c:idx val="3"/>
            <c:invertIfNegative val="0"/>
            <c:bubble3D val="0"/>
            <c:spPr>
              <a:solidFill>
                <a:srgbClr val="00B050"/>
              </a:solidFill>
              <a:ln>
                <a:noFill/>
              </a:ln>
              <a:effectLst/>
            </c:spPr>
            <c:extLst>
              <c:ext xmlns:c16="http://schemas.microsoft.com/office/drawing/2014/chart" uri="{C3380CC4-5D6E-409C-BE32-E72D297353CC}">
                <c16:uniqueId val="{00000009-F2F9-4C45-982F-5606FEC445CF}"/>
              </c:ext>
            </c:extLst>
          </c:dPt>
          <c:dPt>
            <c:idx val="4"/>
            <c:invertIfNegative val="0"/>
            <c:bubble3D val="0"/>
            <c:spPr>
              <a:solidFill>
                <a:srgbClr val="00B050"/>
              </a:solidFill>
              <a:ln>
                <a:noFill/>
              </a:ln>
              <a:effectLst/>
            </c:spPr>
            <c:extLst>
              <c:ext xmlns:c16="http://schemas.microsoft.com/office/drawing/2014/chart" uri="{C3380CC4-5D6E-409C-BE32-E72D297353CC}">
                <c16:uniqueId val="{00000005-F2F9-4C45-982F-5606FEC445CF}"/>
              </c:ext>
            </c:extLst>
          </c:dPt>
          <c:dPt>
            <c:idx val="5"/>
            <c:invertIfNegative val="0"/>
            <c:bubble3D val="0"/>
            <c:spPr>
              <a:solidFill>
                <a:sysClr val="window" lastClr="FFFFFF">
                  <a:lumMod val="65000"/>
                </a:sysClr>
              </a:solidFill>
              <a:ln>
                <a:noFill/>
              </a:ln>
              <a:effectLst/>
            </c:spPr>
            <c:extLst>
              <c:ext xmlns:c16="http://schemas.microsoft.com/office/drawing/2014/chart" uri="{C3380CC4-5D6E-409C-BE32-E72D297353CC}">
                <c16:uniqueId val="{00000007-F2F9-4C45-982F-5606FEC445CF}"/>
              </c:ext>
            </c:extLst>
          </c:dPt>
          <c:dPt>
            <c:idx val="7"/>
            <c:invertIfNegative val="0"/>
            <c:bubble3D val="0"/>
            <c:spPr>
              <a:solidFill>
                <a:sysClr val="window" lastClr="FFFFFF">
                  <a:lumMod val="50000"/>
                </a:sysClr>
              </a:solidFill>
              <a:ln>
                <a:noFill/>
              </a:ln>
              <a:effectLst/>
            </c:spPr>
            <c:extLst>
              <c:ext xmlns:c16="http://schemas.microsoft.com/office/drawing/2014/chart" uri="{C3380CC4-5D6E-409C-BE32-E72D297353CC}">
                <c16:uniqueId val="{0000000A-3427-4BCD-9769-A4B7415D34A0}"/>
              </c:ext>
            </c:extLst>
          </c:dPt>
          <c:dLbls>
            <c:spPr>
              <a:noFill/>
              <a:ln>
                <a:noFill/>
              </a:ln>
              <a:effectLst/>
            </c:spPr>
            <c:txPr>
              <a:bodyPr rot="0" spcFirstLastPara="1" vertOverflow="ellipsis" vert="horz" wrap="square" lIns="38100" tIns="19050" rIns="38100" bIns="19050" anchor="ctr" anchorCtr="1">
                <a:spAutoFit/>
              </a:bodyPr>
              <a:lstStyle/>
              <a:p>
                <a:pPr>
                  <a:defRPr sz="32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Hoja1!$C$2:$C$9</c:f>
              <c:strCache>
                <c:ptCount val="8"/>
                <c:pt idx="0">
                  <c:v>MUY MALA</c:v>
                </c:pt>
                <c:pt idx="1">
                  <c:v>MALA</c:v>
                </c:pt>
                <c:pt idx="2">
                  <c:v>REGULAR NEGATIVA</c:v>
                </c:pt>
                <c:pt idx="3">
                  <c:v>REGULAR POSITIVA</c:v>
                </c:pt>
                <c:pt idx="4">
                  <c:v>BUENA</c:v>
                </c:pt>
                <c:pt idx="5">
                  <c:v>MUY BUENA</c:v>
                </c:pt>
                <c:pt idx="6">
                  <c:v>EXCELENTE</c:v>
                </c:pt>
                <c:pt idx="7">
                  <c:v>NO CONOZCO BIEN SU LABOR</c:v>
                </c:pt>
              </c:strCache>
            </c:strRef>
          </c:cat>
          <c:val>
            <c:numRef>
              <c:f>Hoja1!$D$2:$D$9</c:f>
              <c:numCache>
                <c:formatCode>General</c:formatCode>
                <c:ptCount val="8"/>
                <c:pt idx="0">
                  <c:v>0</c:v>
                </c:pt>
                <c:pt idx="1">
                  <c:v>1.8</c:v>
                </c:pt>
                <c:pt idx="2">
                  <c:v>9.1</c:v>
                </c:pt>
                <c:pt idx="3">
                  <c:v>22.7</c:v>
                </c:pt>
                <c:pt idx="4">
                  <c:v>20</c:v>
                </c:pt>
                <c:pt idx="5">
                  <c:v>0</c:v>
                </c:pt>
                <c:pt idx="6">
                  <c:v>5.5</c:v>
                </c:pt>
                <c:pt idx="7">
                  <c:v>40.9</c:v>
                </c:pt>
              </c:numCache>
            </c:numRef>
          </c:val>
          <c:extLst>
            <c:ext xmlns:c16="http://schemas.microsoft.com/office/drawing/2014/chart" uri="{C3380CC4-5D6E-409C-BE32-E72D297353CC}">
              <c16:uniqueId val="{00000008-F2F9-4C45-982F-5606FEC445CF}"/>
            </c:ext>
          </c:extLst>
        </c:ser>
        <c:dLbls>
          <c:showLegendKey val="0"/>
          <c:showVal val="0"/>
          <c:showCatName val="0"/>
          <c:showSerName val="0"/>
          <c:showPercent val="0"/>
          <c:showBubbleSize val="0"/>
        </c:dLbls>
        <c:gapWidth val="219"/>
        <c:axId val="182677744"/>
        <c:axId val="182678160"/>
      </c:barChart>
      <c:catAx>
        <c:axId val="1826777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8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valAx>
        <c:axId val="1826781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Y"/>
    </a:p>
  </c:txPr>
  <c:externalData r:id="rId4">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723659453580628"/>
          <c:y val="5.0182044806566607E-2"/>
          <c:w val="0.82115698228869394"/>
          <c:h val="0.86923629107520928"/>
        </c:manualLayout>
      </c:layout>
      <c:barChart>
        <c:barDir val="bar"/>
        <c:grouping val="clustered"/>
        <c:varyColors val="0"/>
        <c:ser>
          <c:idx val="0"/>
          <c:order val="0"/>
          <c:spPr>
            <a:solidFill>
              <a:srgbClr val="00B050"/>
            </a:solidFill>
            <a:ln>
              <a:noFill/>
            </a:ln>
            <a:effectLst/>
          </c:spPr>
          <c:invertIfNegative val="0"/>
          <c:dPt>
            <c:idx val="1"/>
            <c:invertIfNegative val="0"/>
            <c:bubble3D val="0"/>
            <c:spPr>
              <a:solidFill>
                <a:srgbClr val="FF0000"/>
              </a:solidFill>
              <a:ln>
                <a:noFill/>
              </a:ln>
              <a:effectLst/>
            </c:spPr>
            <c:extLst>
              <c:ext xmlns:c16="http://schemas.microsoft.com/office/drawing/2014/chart" uri="{C3380CC4-5D6E-409C-BE32-E72D297353CC}">
                <c16:uniqueId val="{00000001-F2F9-4C45-982F-5606FEC445CF}"/>
              </c:ext>
            </c:extLst>
          </c:dPt>
          <c:dPt>
            <c:idx val="2"/>
            <c:invertIfNegative val="0"/>
            <c:bubble3D val="0"/>
            <c:spPr>
              <a:solidFill>
                <a:srgbClr val="FF0000"/>
              </a:solidFill>
              <a:ln>
                <a:noFill/>
              </a:ln>
              <a:effectLst/>
            </c:spPr>
            <c:extLst>
              <c:ext xmlns:c16="http://schemas.microsoft.com/office/drawing/2014/chart" uri="{C3380CC4-5D6E-409C-BE32-E72D297353CC}">
                <c16:uniqueId val="{00000003-F2F9-4C45-982F-5606FEC445CF}"/>
              </c:ext>
            </c:extLst>
          </c:dPt>
          <c:dPt>
            <c:idx val="3"/>
            <c:invertIfNegative val="0"/>
            <c:bubble3D val="0"/>
            <c:spPr>
              <a:solidFill>
                <a:srgbClr val="FF0000"/>
              </a:solidFill>
              <a:ln>
                <a:noFill/>
              </a:ln>
              <a:effectLst/>
            </c:spPr>
            <c:extLst>
              <c:ext xmlns:c16="http://schemas.microsoft.com/office/drawing/2014/chart" uri="{C3380CC4-5D6E-409C-BE32-E72D297353CC}">
                <c16:uniqueId val="{00000009-F2F9-4C45-982F-5606FEC445CF}"/>
              </c:ext>
            </c:extLst>
          </c:dPt>
          <c:dPt>
            <c:idx val="4"/>
            <c:invertIfNegative val="0"/>
            <c:bubble3D val="0"/>
            <c:spPr>
              <a:solidFill>
                <a:srgbClr val="FFFF00"/>
              </a:solidFill>
              <a:ln>
                <a:noFill/>
              </a:ln>
              <a:effectLst/>
            </c:spPr>
            <c:extLst>
              <c:ext xmlns:c16="http://schemas.microsoft.com/office/drawing/2014/chart" uri="{C3380CC4-5D6E-409C-BE32-E72D297353CC}">
                <c16:uniqueId val="{00000005-F2F9-4C45-982F-5606FEC445CF}"/>
              </c:ext>
            </c:extLst>
          </c:dPt>
          <c:dPt>
            <c:idx val="5"/>
            <c:invertIfNegative val="0"/>
            <c:bubble3D val="0"/>
            <c:spPr>
              <a:solidFill>
                <a:sysClr val="window" lastClr="FFFFFF">
                  <a:lumMod val="65000"/>
                </a:sysClr>
              </a:solidFill>
              <a:ln>
                <a:noFill/>
              </a:ln>
              <a:effectLst/>
            </c:spPr>
            <c:extLst>
              <c:ext xmlns:c16="http://schemas.microsoft.com/office/drawing/2014/chart" uri="{C3380CC4-5D6E-409C-BE32-E72D297353CC}">
                <c16:uniqueId val="{00000007-F2F9-4C45-982F-5606FEC445CF}"/>
              </c:ext>
            </c:extLst>
          </c:dPt>
          <c:dLbls>
            <c:spPr>
              <a:noFill/>
              <a:ln>
                <a:noFill/>
              </a:ln>
              <a:effectLst/>
            </c:spPr>
            <c:txPr>
              <a:bodyPr rot="0" spcFirstLastPara="1" vertOverflow="ellipsis" vert="horz" wrap="square" lIns="38100" tIns="19050" rIns="38100" bIns="19050" anchor="ctr" anchorCtr="1">
                <a:spAutoFit/>
              </a:bodyPr>
              <a:lstStyle/>
              <a:p>
                <a:pPr>
                  <a:defRPr sz="32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Hoja1!$C$2:$C$3</c:f>
              <c:strCache>
                <c:ptCount val="2"/>
                <c:pt idx="0">
                  <c:v>SI ES NECESARIO</c:v>
                </c:pt>
                <c:pt idx="1">
                  <c:v>NO ES NECESARIO</c:v>
                </c:pt>
              </c:strCache>
            </c:strRef>
          </c:cat>
          <c:val>
            <c:numRef>
              <c:f>Hoja1!$D$2:$D$3</c:f>
              <c:numCache>
                <c:formatCode>General</c:formatCode>
                <c:ptCount val="2"/>
                <c:pt idx="0">
                  <c:v>93.2</c:v>
                </c:pt>
                <c:pt idx="1">
                  <c:v>6.8</c:v>
                </c:pt>
              </c:numCache>
            </c:numRef>
          </c:val>
          <c:extLst>
            <c:ext xmlns:c16="http://schemas.microsoft.com/office/drawing/2014/chart" uri="{C3380CC4-5D6E-409C-BE32-E72D297353CC}">
              <c16:uniqueId val="{00000008-F2F9-4C45-982F-5606FEC445CF}"/>
            </c:ext>
          </c:extLst>
        </c:ser>
        <c:dLbls>
          <c:showLegendKey val="0"/>
          <c:showVal val="0"/>
          <c:showCatName val="0"/>
          <c:showSerName val="0"/>
          <c:showPercent val="0"/>
          <c:showBubbleSize val="0"/>
        </c:dLbls>
        <c:gapWidth val="219"/>
        <c:axId val="182677744"/>
        <c:axId val="182678160"/>
      </c:barChart>
      <c:catAx>
        <c:axId val="1826777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8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valAx>
        <c:axId val="1826781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Y"/>
    </a:p>
  </c:txPr>
  <c:externalData r:id="rId4">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723659453580628"/>
          <c:y val="5.0182044806566607E-2"/>
          <c:w val="0.82115698228869394"/>
          <c:h val="0.86923629107520928"/>
        </c:manualLayout>
      </c:layout>
      <c:barChart>
        <c:barDir val="col"/>
        <c:grouping val="clustered"/>
        <c:varyColors val="0"/>
        <c:ser>
          <c:idx val="0"/>
          <c:order val="0"/>
          <c:spPr>
            <a:solidFill>
              <a:srgbClr val="00B050"/>
            </a:solidFill>
            <a:ln>
              <a:noFill/>
            </a:ln>
            <a:effectLst/>
          </c:spPr>
          <c:invertIfNegative val="0"/>
          <c:dPt>
            <c:idx val="1"/>
            <c:invertIfNegative val="0"/>
            <c:bubble3D val="0"/>
            <c:spPr>
              <a:solidFill>
                <a:srgbClr val="FF0000"/>
              </a:solidFill>
              <a:ln>
                <a:noFill/>
              </a:ln>
              <a:effectLst/>
            </c:spPr>
            <c:extLst>
              <c:ext xmlns:c16="http://schemas.microsoft.com/office/drawing/2014/chart" uri="{C3380CC4-5D6E-409C-BE32-E72D297353CC}">
                <c16:uniqueId val="{00000001-F2F9-4C45-982F-5606FEC445CF}"/>
              </c:ext>
            </c:extLst>
          </c:dPt>
          <c:dPt>
            <c:idx val="2"/>
            <c:invertIfNegative val="0"/>
            <c:bubble3D val="0"/>
            <c:spPr>
              <a:solidFill>
                <a:srgbClr val="FF0000"/>
              </a:solidFill>
              <a:ln>
                <a:noFill/>
              </a:ln>
              <a:effectLst/>
            </c:spPr>
            <c:extLst>
              <c:ext xmlns:c16="http://schemas.microsoft.com/office/drawing/2014/chart" uri="{C3380CC4-5D6E-409C-BE32-E72D297353CC}">
                <c16:uniqueId val="{00000003-F2F9-4C45-982F-5606FEC445CF}"/>
              </c:ext>
            </c:extLst>
          </c:dPt>
          <c:dPt>
            <c:idx val="3"/>
            <c:invertIfNegative val="0"/>
            <c:bubble3D val="0"/>
            <c:spPr>
              <a:solidFill>
                <a:srgbClr val="FF0000"/>
              </a:solidFill>
              <a:ln>
                <a:noFill/>
              </a:ln>
              <a:effectLst/>
            </c:spPr>
            <c:extLst>
              <c:ext xmlns:c16="http://schemas.microsoft.com/office/drawing/2014/chart" uri="{C3380CC4-5D6E-409C-BE32-E72D297353CC}">
                <c16:uniqueId val="{00000009-F2F9-4C45-982F-5606FEC445CF}"/>
              </c:ext>
            </c:extLst>
          </c:dPt>
          <c:dPt>
            <c:idx val="4"/>
            <c:invertIfNegative val="0"/>
            <c:bubble3D val="0"/>
            <c:spPr>
              <a:solidFill>
                <a:srgbClr val="FFFF00"/>
              </a:solidFill>
              <a:ln>
                <a:noFill/>
              </a:ln>
              <a:effectLst/>
            </c:spPr>
            <c:extLst>
              <c:ext xmlns:c16="http://schemas.microsoft.com/office/drawing/2014/chart" uri="{C3380CC4-5D6E-409C-BE32-E72D297353CC}">
                <c16:uniqueId val="{00000005-F2F9-4C45-982F-5606FEC445CF}"/>
              </c:ext>
            </c:extLst>
          </c:dPt>
          <c:dPt>
            <c:idx val="5"/>
            <c:invertIfNegative val="0"/>
            <c:bubble3D val="0"/>
            <c:spPr>
              <a:solidFill>
                <a:sysClr val="window" lastClr="FFFFFF">
                  <a:lumMod val="65000"/>
                </a:sysClr>
              </a:solidFill>
              <a:ln>
                <a:noFill/>
              </a:ln>
              <a:effectLst/>
            </c:spPr>
            <c:extLst>
              <c:ext xmlns:c16="http://schemas.microsoft.com/office/drawing/2014/chart" uri="{C3380CC4-5D6E-409C-BE32-E72D297353CC}">
                <c16:uniqueId val="{00000007-F2F9-4C45-982F-5606FEC445CF}"/>
              </c:ext>
            </c:extLst>
          </c:dPt>
          <c:dLbls>
            <c:spPr>
              <a:noFill/>
              <a:ln>
                <a:noFill/>
              </a:ln>
              <a:effectLst/>
            </c:spPr>
            <c:txPr>
              <a:bodyPr rot="0" spcFirstLastPara="1" vertOverflow="ellipsis" vert="horz" wrap="square" lIns="38100" tIns="19050" rIns="38100" bIns="19050" anchor="ctr" anchorCtr="1">
                <a:spAutoFit/>
              </a:bodyPr>
              <a:lstStyle/>
              <a:p>
                <a:pPr>
                  <a:defRPr sz="32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Hoja1!$C$2:$C$3</c:f>
              <c:strCache>
                <c:ptCount val="2"/>
                <c:pt idx="0">
                  <c:v>UN LEY SOLO PARA PERIODISTAS Y TRABAJADORES DE PRENSA</c:v>
                </c:pt>
                <c:pt idx="1">
                  <c:v>UNA LEY QUE INCLUYA TANTO A PERIODISTAS COMO A DEFENSORES DE DERECHOS HUMANOS</c:v>
                </c:pt>
              </c:strCache>
            </c:strRef>
          </c:cat>
          <c:val>
            <c:numRef>
              <c:f>Hoja1!$D$2:$D$3</c:f>
              <c:numCache>
                <c:formatCode>General</c:formatCode>
                <c:ptCount val="2"/>
                <c:pt idx="0">
                  <c:v>61.3</c:v>
                </c:pt>
                <c:pt idx="1">
                  <c:v>38.700000000000003</c:v>
                </c:pt>
              </c:numCache>
            </c:numRef>
          </c:val>
          <c:extLst>
            <c:ext xmlns:c16="http://schemas.microsoft.com/office/drawing/2014/chart" uri="{C3380CC4-5D6E-409C-BE32-E72D297353CC}">
              <c16:uniqueId val="{00000008-F2F9-4C45-982F-5606FEC445CF}"/>
            </c:ext>
          </c:extLst>
        </c:ser>
        <c:dLbls>
          <c:showLegendKey val="0"/>
          <c:showVal val="0"/>
          <c:showCatName val="0"/>
          <c:showSerName val="0"/>
          <c:showPercent val="0"/>
          <c:showBubbleSize val="0"/>
        </c:dLbls>
        <c:gapWidth val="219"/>
        <c:axId val="182677744"/>
        <c:axId val="182678160"/>
      </c:barChart>
      <c:catAx>
        <c:axId val="1826777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valAx>
        <c:axId val="18267816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Y"/>
    </a:p>
  </c:txPr>
  <c:externalData r:id="rId4">
    <c:autoUpdate val="0"/>
  </c:externalData>
  <c:userShapes r:id="rId5"/>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723659453580628"/>
          <c:y val="5.0182044806566607E-2"/>
          <c:w val="0.82115698228869394"/>
          <c:h val="0.86923629107520928"/>
        </c:manualLayout>
      </c:layout>
      <c:barChart>
        <c:barDir val="bar"/>
        <c:grouping val="clustered"/>
        <c:varyColors val="0"/>
        <c:ser>
          <c:idx val="0"/>
          <c:order val="0"/>
          <c:spPr>
            <a:solidFill>
              <a:srgbClr val="00B050"/>
            </a:solidFill>
            <a:ln>
              <a:noFill/>
            </a:ln>
            <a:effectLst/>
          </c:spPr>
          <c:invertIfNegative val="0"/>
          <c:dPt>
            <c:idx val="1"/>
            <c:invertIfNegative val="0"/>
            <c:bubble3D val="0"/>
            <c:spPr>
              <a:solidFill>
                <a:srgbClr val="FF0000"/>
              </a:solidFill>
              <a:ln>
                <a:noFill/>
              </a:ln>
              <a:effectLst/>
            </c:spPr>
            <c:extLst>
              <c:ext xmlns:c16="http://schemas.microsoft.com/office/drawing/2014/chart" uri="{C3380CC4-5D6E-409C-BE32-E72D297353CC}">
                <c16:uniqueId val="{00000001-F2F9-4C45-982F-5606FEC445CF}"/>
              </c:ext>
            </c:extLst>
          </c:dPt>
          <c:dPt>
            <c:idx val="2"/>
            <c:invertIfNegative val="0"/>
            <c:bubble3D val="0"/>
            <c:spPr>
              <a:solidFill>
                <a:srgbClr val="FF0000"/>
              </a:solidFill>
              <a:ln>
                <a:noFill/>
              </a:ln>
              <a:effectLst/>
            </c:spPr>
            <c:extLst>
              <c:ext xmlns:c16="http://schemas.microsoft.com/office/drawing/2014/chart" uri="{C3380CC4-5D6E-409C-BE32-E72D297353CC}">
                <c16:uniqueId val="{00000003-F2F9-4C45-982F-5606FEC445CF}"/>
              </c:ext>
            </c:extLst>
          </c:dPt>
          <c:dPt>
            <c:idx val="3"/>
            <c:invertIfNegative val="0"/>
            <c:bubble3D val="0"/>
            <c:spPr>
              <a:solidFill>
                <a:srgbClr val="FF0000"/>
              </a:solidFill>
              <a:ln>
                <a:noFill/>
              </a:ln>
              <a:effectLst/>
            </c:spPr>
            <c:extLst>
              <c:ext xmlns:c16="http://schemas.microsoft.com/office/drawing/2014/chart" uri="{C3380CC4-5D6E-409C-BE32-E72D297353CC}">
                <c16:uniqueId val="{00000009-F2F9-4C45-982F-5606FEC445CF}"/>
              </c:ext>
            </c:extLst>
          </c:dPt>
          <c:dPt>
            <c:idx val="4"/>
            <c:invertIfNegative val="0"/>
            <c:bubble3D val="0"/>
            <c:spPr>
              <a:solidFill>
                <a:srgbClr val="FFFF00"/>
              </a:solidFill>
              <a:ln>
                <a:noFill/>
              </a:ln>
              <a:effectLst/>
            </c:spPr>
            <c:extLst>
              <c:ext xmlns:c16="http://schemas.microsoft.com/office/drawing/2014/chart" uri="{C3380CC4-5D6E-409C-BE32-E72D297353CC}">
                <c16:uniqueId val="{00000005-F2F9-4C45-982F-5606FEC445CF}"/>
              </c:ext>
            </c:extLst>
          </c:dPt>
          <c:dPt>
            <c:idx val="5"/>
            <c:invertIfNegative val="0"/>
            <c:bubble3D val="0"/>
            <c:spPr>
              <a:solidFill>
                <a:sysClr val="window" lastClr="FFFFFF">
                  <a:lumMod val="65000"/>
                </a:sysClr>
              </a:solidFill>
              <a:ln>
                <a:noFill/>
              </a:ln>
              <a:effectLst/>
            </c:spPr>
            <c:extLst>
              <c:ext xmlns:c16="http://schemas.microsoft.com/office/drawing/2014/chart" uri="{C3380CC4-5D6E-409C-BE32-E72D297353CC}">
                <c16:uniqueId val="{00000007-F2F9-4C45-982F-5606FEC445CF}"/>
              </c:ext>
            </c:extLst>
          </c:dPt>
          <c:dLbls>
            <c:spPr>
              <a:noFill/>
              <a:ln>
                <a:noFill/>
              </a:ln>
              <a:effectLst/>
            </c:spPr>
            <c:txPr>
              <a:bodyPr rot="0" spcFirstLastPara="1" vertOverflow="ellipsis" vert="horz" wrap="square" lIns="38100" tIns="19050" rIns="38100" bIns="19050" anchor="ctr" anchorCtr="1">
                <a:spAutoFit/>
              </a:bodyPr>
              <a:lstStyle/>
              <a:p>
                <a:pPr>
                  <a:defRPr sz="32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Hoja1!$C$2:$C$5</c:f>
              <c:strCache>
                <c:ptCount val="4"/>
                <c:pt idx="0">
                  <c:v>SI EXISTE</c:v>
                </c:pt>
                <c:pt idx="1">
                  <c:v>NO EXISTE</c:v>
                </c:pt>
                <c:pt idx="2">
                  <c:v>NO SABE</c:v>
                </c:pt>
                <c:pt idx="3">
                  <c:v>NO DESEA RESPONDER</c:v>
                </c:pt>
              </c:strCache>
            </c:strRef>
          </c:cat>
          <c:val>
            <c:numRef>
              <c:f>Hoja1!$D$2:$D$5</c:f>
              <c:numCache>
                <c:formatCode>General</c:formatCode>
                <c:ptCount val="4"/>
                <c:pt idx="0">
                  <c:v>22.3</c:v>
                </c:pt>
                <c:pt idx="1">
                  <c:v>45.2</c:v>
                </c:pt>
                <c:pt idx="2">
                  <c:v>26.1</c:v>
                </c:pt>
                <c:pt idx="3">
                  <c:v>6.4</c:v>
                </c:pt>
              </c:numCache>
            </c:numRef>
          </c:val>
          <c:extLst>
            <c:ext xmlns:c16="http://schemas.microsoft.com/office/drawing/2014/chart" uri="{C3380CC4-5D6E-409C-BE32-E72D297353CC}">
              <c16:uniqueId val="{00000008-F2F9-4C45-982F-5606FEC445CF}"/>
            </c:ext>
          </c:extLst>
        </c:ser>
        <c:dLbls>
          <c:showLegendKey val="0"/>
          <c:showVal val="0"/>
          <c:showCatName val="0"/>
          <c:showSerName val="0"/>
          <c:showPercent val="0"/>
          <c:showBubbleSize val="0"/>
        </c:dLbls>
        <c:gapWidth val="219"/>
        <c:axId val="182677744"/>
        <c:axId val="182678160"/>
      </c:barChart>
      <c:catAx>
        <c:axId val="1826777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8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valAx>
        <c:axId val="1826781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Y"/>
    </a:p>
  </c:txPr>
  <c:externalData r:id="rId4">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723659453580628"/>
          <c:y val="5.0182044806566607E-2"/>
          <c:w val="0.82115698228869394"/>
          <c:h val="0.86923629107520928"/>
        </c:manualLayout>
      </c:layout>
      <c:barChart>
        <c:barDir val="bar"/>
        <c:grouping val="clustered"/>
        <c:varyColors val="0"/>
        <c:ser>
          <c:idx val="0"/>
          <c:order val="0"/>
          <c:spPr>
            <a:solidFill>
              <a:srgbClr val="00B050"/>
            </a:solidFill>
            <a:ln>
              <a:noFill/>
            </a:ln>
            <a:effectLst/>
          </c:spPr>
          <c:invertIfNegative val="0"/>
          <c:dPt>
            <c:idx val="1"/>
            <c:invertIfNegative val="0"/>
            <c:bubble3D val="0"/>
            <c:spPr>
              <a:solidFill>
                <a:srgbClr val="00B050"/>
              </a:solidFill>
              <a:ln>
                <a:noFill/>
              </a:ln>
              <a:effectLst/>
            </c:spPr>
            <c:extLst>
              <c:ext xmlns:c16="http://schemas.microsoft.com/office/drawing/2014/chart" uri="{C3380CC4-5D6E-409C-BE32-E72D297353CC}">
                <c16:uniqueId val="{00000001-F2F9-4C45-982F-5606FEC445CF}"/>
              </c:ext>
            </c:extLst>
          </c:dPt>
          <c:dPt>
            <c:idx val="2"/>
            <c:invertIfNegative val="0"/>
            <c:bubble3D val="0"/>
            <c:spPr>
              <a:solidFill>
                <a:srgbClr val="00B050"/>
              </a:solidFill>
              <a:ln>
                <a:noFill/>
              </a:ln>
              <a:effectLst/>
            </c:spPr>
            <c:extLst>
              <c:ext xmlns:c16="http://schemas.microsoft.com/office/drawing/2014/chart" uri="{C3380CC4-5D6E-409C-BE32-E72D297353CC}">
                <c16:uniqueId val="{00000003-F2F9-4C45-982F-5606FEC445CF}"/>
              </c:ext>
            </c:extLst>
          </c:dPt>
          <c:dPt>
            <c:idx val="3"/>
            <c:invertIfNegative val="0"/>
            <c:bubble3D val="0"/>
            <c:spPr>
              <a:solidFill>
                <a:srgbClr val="00B050"/>
              </a:solidFill>
              <a:ln>
                <a:noFill/>
              </a:ln>
              <a:effectLst/>
            </c:spPr>
            <c:extLst>
              <c:ext xmlns:c16="http://schemas.microsoft.com/office/drawing/2014/chart" uri="{C3380CC4-5D6E-409C-BE32-E72D297353CC}">
                <c16:uniqueId val="{00000009-F2F9-4C45-982F-5606FEC445CF}"/>
              </c:ext>
            </c:extLst>
          </c:dPt>
          <c:dPt>
            <c:idx val="4"/>
            <c:invertIfNegative val="0"/>
            <c:bubble3D val="0"/>
            <c:spPr>
              <a:solidFill>
                <a:sysClr val="windowText" lastClr="000000">
                  <a:lumMod val="95000"/>
                  <a:lumOff val="5000"/>
                </a:sysClr>
              </a:solidFill>
              <a:ln>
                <a:noFill/>
              </a:ln>
              <a:effectLst/>
            </c:spPr>
            <c:extLst>
              <c:ext xmlns:c16="http://schemas.microsoft.com/office/drawing/2014/chart" uri="{C3380CC4-5D6E-409C-BE32-E72D297353CC}">
                <c16:uniqueId val="{00000005-F2F9-4C45-982F-5606FEC445CF}"/>
              </c:ext>
            </c:extLst>
          </c:dPt>
          <c:dPt>
            <c:idx val="5"/>
            <c:invertIfNegative val="0"/>
            <c:bubble3D val="0"/>
            <c:spPr>
              <a:solidFill>
                <a:sysClr val="windowText" lastClr="000000">
                  <a:lumMod val="95000"/>
                  <a:lumOff val="5000"/>
                </a:sysClr>
              </a:solidFill>
              <a:ln>
                <a:noFill/>
              </a:ln>
              <a:effectLst/>
            </c:spPr>
            <c:extLst>
              <c:ext xmlns:c16="http://schemas.microsoft.com/office/drawing/2014/chart" uri="{C3380CC4-5D6E-409C-BE32-E72D297353CC}">
                <c16:uniqueId val="{00000007-F2F9-4C45-982F-5606FEC445CF}"/>
              </c:ext>
            </c:extLst>
          </c:dPt>
          <c:dPt>
            <c:idx val="6"/>
            <c:invertIfNegative val="0"/>
            <c:bubble3D val="0"/>
            <c:spPr>
              <a:solidFill>
                <a:srgbClr val="FF0000"/>
              </a:solidFill>
              <a:ln>
                <a:noFill/>
              </a:ln>
              <a:effectLst/>
            </c:spPr>
            <c:extLst>
              <c:ext xmlns:c16="http://schemas.microsoft.com/office/drawing/2014/chart" uri="{C3380CC4-5D6E-409C-BE32-E72D297353CC}">
                <c16:uniqueId val="{0000000A-94ED-415E-9CBD-6CEE24A37F18}"/>
              </c:ext>
            </c:extLst>
          </c:dPt>
          <c:dLbls>
            <c:spPr>
              <a:noFill/>
              <a:ln>
                <a:noFill/>
              </a:ln>
              <a:effectLst/>
            </c:spPr>
            <c:txPr>
              <a:bodyPr rot="0" spcFirstLastPara="1" vertOverflow="ellipsis" vert="horz" wrap="square" lIns="38100" tIns="19050" rIns="38100" bIns="19050" anchor="ctr" anchorCtr="1">
                <a:spAutoFit/>
              </a:bodyPr>
              <a:lstStyle/>
              <a:p>
                <a:pPr>
                  <a:defRPr sz="32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Hoja1!$C$2:$C$8</c:f>
              <c:strCache>
                <c:ptCount val="7"/>
                <c:pt idx="0">
                  <c:v>PROTOCOLOS DE ATENCIÓN JURÍDICA</c:v>
                </c:pt>
                <c:pt idx="1">
                  <c:v>PROTOCOLOS DE PROTECCIÓN FÍSICA</c:v>
                </c:pt>
                <c:pt idx="2">
                  <c:v>PROTOCOLOS DE CONTENCIÓN EMOCIONAL</c:v>
                </c:pt>
                <c:pt idx="3">
                  <c:v>PROTOCOLOS DE ABORDAJE A LA VIOLENCIA DIGITAL</c:v>
                </c:pt>
                <c:pt idx="4">
                  <c:v>NO SABE</c:v>
                </c:pt>
                <c:pt idx="5">
                  <c:v>NO DESEA RESPONDER</c:v>
                </c:pt>
                <c:pt idx="6">
                  <c:v>NO EXISTEN PROTOCOLOS</c:v>
                </c:pt>
              </c:strCache>
            </c:strRef>
          </c:cat>
          <c:val>
            <c:numRef>
              <c:f>Hoja1!$D$2:$D$8</c:f>
              <c:numCache>
                <c:formatCode>General</c:formatCode>
                <c:ptCount val="7"/>
                <c:pt idx="0">
                  <c:v>29.7</c:v>
                </c:pt>
                <c:pt idx="1">
                  <c:v>3.3</c:v>
                </c:pt>
                <c:pt idx="2">
                  <c:v>12.1</c:v>
                </c:pt>
                <c:pt idx="3">
                  <c:v>8.8000000000000007</c:v>
                </c:pt>
                <c:pt idx="4">
                  <c:v>18.7</c:v>
                </c:pt>
                <c:pt idx="5">
                  <c:v>8.8000000000000007</c:v>
                </c:pt>
                <c:pt idx="6">
                  <c:v>34.1</c:v>
                </c:pt>
              </c:numCache>
            </c:numRef>
          </c:val>
          <c:extLst>
            <c:ext xmlns:c16="http://schemas.microsoft.com/office/drawing/2014/chart" uri="{C3380CC4-5D6E-409C-BE32-E72D297353CC}">
              <c16:uniqueId val="{00000008-F2F9-4C45-982F-5606FEC445CF}"/>
            </c:ext>
          </c:extLst>
        </c:ser>
        <c:dLbls>
          <c:showLegendKey val="0"/>
          <c:showVal val="0"/>
          <c:showCatName val="0"/>
          <c:showSerName val="0"/>
          <c:showPercent val="0"/>
          <c:showBubbleSize val="0"/>
        </c:dLbls>
        <c:gapWidth val="219"/>
        <c:axId val="182677744"/>
        <c:axId val="182678160"/>
      </c:barChart>
      <c:catAx>
        <c:axId val="1826777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valAx>
        <c:axId val="1826781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Y"/>
    </a:p>
  </c:txPr>
  <c:externalData r:id="rId4">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51567003336470629"/>
          <c:y val="0.17474804355596557"/>
          <c:w val="0.47640204489364202"/>
          <c:h val="0.74467022510838066"/>
        </c:manualLayout>
      </c:layout>
      <c:barChart>
        <c:barDir val="bar"/>
        <c:grouping val="clustered"/>
        <c:varyColors val="0"/>
        <c:ser>
          <c:idx val="0"/>
          <c:order val="0"/>
          <c:tx>
            <c:strRef>
              <c:f>Hoja1!$D$3</c:f>
              <c:strCache>
                <c:ptCount val="1"/>
                <c:pt idx="0">
                  <c:v>0</c:v>
                </c:pt>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Hoja1!$C$4:$C$8</c:f>
              <c:strCache>
                <c:ptCount val="5"/>
                <c:pt idx="0">
                  <c:v>SUSPENDERÍA LA INVESTIGACIÓN DEFINITIVAMENTE</c:v>
                </c:pt>
                <c:pt idx="1">
                  <c:v>SUSPENDERÍA LA INVESTIGACIÓN TEMPORALMENTE</c:v>
                </c:pt>
                <c:pt idx="2">
                  <c:v>SEGUIRÍA CON LA INVESTIGACIÓN</c:v>
                </c:pt>
                <c:pt idx="3">
                  <c:v>NO SABE</c:v>
                </c:pt>
                <c:pt idx="4">
                  <c:v>NO DESEA RESPONDER</c:v>
                </c:pt>
              </c:strCache>
            </c:strRef>
          </c:cat>
          <c:val>
            <c:numRef>
              <c:f>Hoja1!$D$4:$D$8</c:f>
              <c:numCache>
                <c:formatCode>General</c:formatCode>
                <c:ptCount val="5"/>
                <c:pt idx="0">
                  <c:v>8.8000000000000007</c:v>
                </c:pt>
                <c:pt idx="1">
                  <c:v>31.9</c:v>
                </c:pt>
                <c:pt idx="2">
                  <c:v>38.1</c:v>
                </c:pt>
                <c:pt idx="3">
                  <c:v>17.5</c:v>
                </c:pt>
                <c:pt idx="4">
                  <c:v>3.7</c:v>
                </c:pt>
              </c:numCache>
            </c:numRef>
          </c:val>
          <c:extLst>
            <c:ext xmlns:c16="http://schemas.microsoft.com/office/drawing/2014/chart" uri="{C3380CC4-5D6E-409C-BE32-E72D297353CC}">
              <c16:uniqueId val="{00000000-927E-4716-B117-3BD364E72BC1}"/>
            </c:ext>
          </c:extLst>
        </c:ser>
        <c:dLbls>
          <c:showLegendKey val="0"/>
          <c:showVal val="0"/>
          <c:showCatName val="0"/>
          <c:showSerName val="0"/>
          <c:showPercent val="0"/>
          <c:showBubbleSize val="0"/>
        </c:dLbls>
        <c:gapWidth val="219"/>
        <c:axId val="182677744"/>
        <c:axId val="182678160"/>
      </c:barChart>
      <c:catAx>
        <c:axId val="1826777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valAx>
        <c:axId val="1826781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Y"/>
    </a:p>
  </c:txPr>
  <c:externalData r:id="rId4">
    <c:autoUpdate val="0"/>
  </c:externalData>
  <c:userShapes r:id="rId5"/>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51041919689416393"/>
          <c:y val="0.13860344264195892"/>
          <c:w val="0.47640204489364202"/>
          <c:h val="0.74467022510838066"/>
        </c:manualLayout>
      </c:layout>
      <c:barChart>
        <c:barDir val="bar"/>
        <c:grouping val="clustered"/>
        <c:varyColors val="0"/>
        <c:ser>
          <c:idx val="0"/>
          <c:order val="0"/>
          <c:tx>
            <c:strRef>
              <c:f>Hoja1!$D$3</c:f>
              <c:strCache>
                <c:ptCount val="1"/>
                <c:pt idx="0">
                  <c:v>0</c:v>
                </c:pt>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32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Hoja1!$C$4:$C$8</c:f>
              <c:strCache>
                <c:ptCount val="5"/>
                <c:pt idx="0">
                  <c:v>LA AUTOCENSURA</c:v>
                </c:pt>
                <c:pt idx="1">
                  <c:v>LA REDUCCIÓN DE SU PRESENCIA EN INTERNET / EN REDES SOCIALES</c:v>
                </c:pt>
                <c:pt idx="2">
                  <c:v>NO DESEA RESPONDER</c:v>
                </c:pt>
                <c:pt idx="3">
                  <c:v>NO SABE</c:v>
                </c:pt>
                <c:pt idx="4">
                  <c:v>ABANDONO DEL TRABAJO</c:v>
                </c:pt>
              </c:strCache>
            </c:strRef>
          </c:cat>
          <c:val>
            <c:numRef>
              <c:f>Hoja1!$D$4:$D$8</c:f>
              <c:numCache>
                <c:formatCode>General</c:formatCode>
                <c:ptCount val="5"/>
                <c:pt idx="0">
                  <c:v>51</c:v>
                </c:pt>
                <c:pt idx="1">
                  <c:v>35</c:v>
                </c:pt>
                <c:pt idx="2">
                  <c:v>15.9</c:v>
                </c:pt>
                <c:pt idx="3">
                  <c:v>11.5</c:v>
                </c:pt>
                <c:pt idx="4">
                  <c:v>4.5</c:v>
                </c:pt>
              </c:numCache>
            </c:numRef>
          </c:val>
          <c:extLst>
            <c:ext xmlns:c16="http://schemas.microsoft.com/office/drawing/2014/chart" uri="{C3380CC4-5D6E-409C-BE32-E72D297353CC}">
              <c16:uniqueId val="{00000000-927E-4716-B117-3BD364E72BC1}"/>
            </c:ext>
          </c:extLst>
        </c:ser>
        <c:dLbls>
          <c:showLegendKey val="0"/>
          <c:showVal val="0"/>
          <c:showCatName val="0"/>
          <c:showSerName val="0"/>
          <c:showPercent val="0"/>
          <c:showBubbleSize val="0"/>
        </c:dLbls>
        <c:gapWidth val="219"/>
        <c:axId val="182677744"/>
        <c:axId val="182678160"/>
      </c:barChart>
      <c:catAx>
        <c:axId val="1826777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valAx>
        <c:axId val="1826781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Y"/>
    </a:p>
  </c:txPr>
  <c:externalData r:id="rId4">
    <c:autoUpdate val="0"/>
  </c:externalData>
  <c:userShapes r:id="rId5"/>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51567003336470629"/>
          <c:y val="0.17474804355596557"/>
          <c:w val="0.47640204489364202"/>
          <c:h val="0.74467022510838066"/>
        </c:manualLayout>
      </c:layout>
      <c:barChart>
        <c:barDir val="bar"/>
        <c:grouping val="clustered"/>
        <c:varyColors val="0"/>
        <c:ser>
          <c:idx val="0"/>
          <c:order val="0"/>
          <c:tx>
            <c:strRef>
              <c:f>Hoja1!$D$3</c:f>
              <c:strCache>
                <c:ptCount val="1"/>
                <c:pt idx="0">
                  <c:v>0</c:v>
                </c:pt>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Hoja1!$C$4:$C$17</c:f>
              <c:strCache>
                <c:ptCount val="14"/>
                <c:pt idx="0">
                  <c:v>ESTRÉS</c:v>
                </c:pt>
                <c:pt idx="1">
                  <c:v>IMPACTO EMOCIONAL (SENTIMIENTO DE TEMOR, TRISTEZA, FRUSTRACIÓN, DESESPERANZA)</c:v>
                </c:pt>
                <c:pt idx="2">
                  <c:v>FATIGA Y AGOTAMIENTO EMOCIONAL Y MENTAL</c:v>
                </c:pt>
                <c:pt idx="3">
                  <c:v>ANSIEDAD</c:v>
                </c:pt>
                <c:pt idx="4">
                  <c:v>PROBLEMAS FÍSICOS (DOLORES DE CABEZA, PROBLEMAS GASTROINTESTINALES)</c:v>
                </c:pt>
                <c:pt idx="5">
                  <c:v>PROBLEMAS DEL SUEÑO</c:v>
                </c:pt>
                <c:pt idx="6">
                  <c:v>AISLAMIENTO SOCIAL</c:v>
                </c:pt>
                <c:pt idx="7">
                  <c:v>CONSECUENCIAS EN LAS RELACIONES PERSONALES Y DE PAREJA</c:v>
                </c:pt>
                <c:pt idx="8">
                  <c:v>PROBLEMAS ALIMENTARIOS</c:v>
                </c:pt>
                <c:pt idx="9">
                  <c:v>AFECTACIÓN DEL AUTOESTIMA</c:v>
                </c:pt>
                <c:pt idx="10">
                  <c:v>DEPRESIÓN</c:v>
                </c:pt>
                <c:pt idx="11">
                  <c:v>NO DESEA RESPONDER</c:v>
                </c:pt>
                <c:pt idx="12">
                  <c:v>TRASTORNOS DE LA SALUD MENTAL</c:v>
                </c:pt>
                <c:pt idx="13">
                  <c:v>NO SABE</c:v>
                </c:pt>
              </c:strCache>
            </c:strRef>
          </c:cat>
          <c:val>
            <c:numRef>
              <c:f>Hoja1!$D$4:$D$17</c:f>
              <c:numCache>
                <c:formatCode>General</c:formatCode>
                <c:ptCount val="14"/>
                <c:pt idx="0">
                  <c:v>51.9</c:v>
                </c:pt>
                <c:pt idx="1">
                  <c:v>37.299999999999997</c:v>
                </c:pt>
                <c:pt idx="2">
                  <c:v>36.1</c:v>
                </c:pt>
                <c:pt idx="3">
                  <c:v>35.4</c:v>
                </c:pt>
                <c:pt idx="4">
                  <c:v>25.9</c:v>
                </c:pt>
                <c:pt idx="5">
                  <c:v>20.3</c:v>
                </c:pt>
                <c:pt idx="6">
                  <c:v>17.100000000000001</c:v>
                </c:pt>
                <c:pt idx="7">
                  <c:v>16.5</c:v>
                </c:pt>
                <c:pt idx="8">
                  <c:v>13.9</c:v>
                </c:pt>
                <c:pt idx="9">
                  <c:v>12.7</c:v>
                </c:pt>
                <c:pt idx="10">
                  <c:v>8.9</c:v>
                </c:pt>
                <c:pt idx="11">
                  <c:v>5.0999999999999996</c:v>
                </c:pt>
                <c:pt idx="12">
                  <c:v>3.8</c:v>
                </c:pt>
                <c:pt idx="13">
                  <c:v>3.2</c:v>
                </c:pt>
              </c:numCache>
            </c:numRef>
          </c:val>
          <c:extLst>
            <c:ext xmlns:c16="http://schemas.microsoft.com/office/drawing/2014/chart" uri="{C3380CC4-5D6E-409C-BE32-E72D297353CC}">
              <c16:uniqueId val="{00000000-927E-4716-B117-3BD364E72BC1}"/>
            </c:ext>
          </c:extLst>
        </c:ser>
        <c:dLbls>
          <c:showLegendKey val="0"/>
          <c:showVal val="0"/>
          <c:showCatName val="0"/>
          <c:showSerName val="0"/>
          <c:showPercent val="0"/>
          <c:showBubbleSize val="0"/>
        </c:dLbls>
        <c:gapWidth val="219"/>
        <c:axId val="182677744"/>
        <c:axId val="182678160"/>
      </c:barChart>
      <c:catAx>
        <c:axId val="1826777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valAx>
        <c:axId val="1826781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Y"/>
    </a:p>
  </c:txPr>
  <c:externalData r:id="rId4">
    <c:autoUpdate val="0"/>
  </c:externalData>
  <c:userShapes r:id="rId5"/>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51567003336470629"/>
          <c:y val="0.17348000063888219"/>
          <c:w val="0.47640201224846895"/>
          <c:h val="0.74593826999265389"/>
        </c:manualLayout>
      </c:layout>
      <c:barChart>
        <c:barDir val="bar"/>
        <c:grouping val="clustered"/>
        <c:varyColors val="0"/>
        <c:ser>
          <c:idx val="0"/>
          <c:order val="0"/>
          <c:tx>
            <c:strRef>
              <c:f>Hoja1!$D$3</c:f>
              <c:strCache>
                <c:ptCount val="1"/>
                <c:pt idx="0">
                  <c:v>0</c:v>
                </c:pt>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Hoja1!$C$4:$C$20</c:f>
              <c:strCache>
                <c:ptCount val="17"/>
                <c:pt idx="0">
                  <c:v>ADMINISTRACIÓN DE NEGOCIOS</c:v>
                </c:pt>
                <c:pt idx="1">
                  <c:v>ANTROPOLOGÍA</c:v>
                </c:pt>
                <c:pt idx="2">
                  <c:v>CEREMONIAL Y PROTOCOLO</c:v>
                </c:pt>
                <c:pt idx="3">
                  <c:v>HISTORIA</c:v>
                </c:pt>
                <c:pt idx="4">
                  <c:v>HUMANISTA</c:v>
                </c:pt>
                <c:pt idx="5">
                  <c:v>INGENIERÍA AGRONOMICA</c:v>
                </c:pt>
                <c:pt idx="6">
                  <c:v>LIC EN ENFERMERIA</c:v>
                </c:pt>
                <c:pt idx="7">
                  <c:v>LIC EN TRABAJO SOCIAL</c:v>
                </c:pt>
                <c:pt idx="8">
                  <c:v>CONTABILIDAD</c:v>
                </c:pt>
                <c:pt idx="9">
                  <c:v>LIC ANÁLISIS DE SISTEMA</c:v>
                </c:pt>
                <c:pt idx="10">
                  <c:v>PEDAGOGÍA, ÉNFASIS E. SOCIALES.</c:v>
                </c:pt>
                <c:pt idx="11">
                  <c:v>PSICOLOGIA</c:v>
                </c:pt>
                <c:pt idx="12">
                  <c:v>CIENCIAS DE LA EDUCACIÓN (DOCENCIA)</c:v>
                </c:pt>
                <c:pt idx="13">
                  <c:v>DOCTOR EN LENGUA Y CULTURA GUARANI</c:v>
                </c:pt>
                <c:pt idx="14">
                  <c:v>COMUNICACIÓN PARA ELDESARROLLO Y CIENCIAS POLÍTICAS </c:v>
                </c:pt>
                <c:pt idx="15">
                  <c:v>ABOGADO</c:v>
                </c:pt>
                <c:pt idx="16">
                  <c:v>CIENCIAS DE LA COMUNICACIÓN (PERIODISMO)</c:v>
                </c:pt>
              </c:strCache>
            </c:strRef>
          </c:cat>
          <c:val>
            <c:numRef>
              <c:f>Hoja1!$D$4:$D$20</c:f>
              <c:numCache>
                <c:formatCode>General</c:formatCode>
                <c:ptCount val="17"/>
                <c:pt idx="0">
                  <c:v>1.1000000000000001</c:v>
                </c:pt>
                <c:pt idx="1">
                  <c:v>1.1000000000000001</c:v>
                </c:pt>
                <c:pt idx="2">
                  <c:v>1.1000000000000001</c:v>
                </c:pt>
                <c:pt idx="3">
                  <c:v>1.1000000000000001</c:v>
                </c:pt>
                <c:pt idx="4">
                  <c:v>1.1000000000000001</c:v>
                </c:pt>
                <c:pt idx="5">
                  <c:v>1.1000000000000001</c:v>
                </c:pt>
                <c:pt idx="6">
                  <c:v>1.1000000000000001</c:v>
                </c:pt>
                <c:pt idx="7">
                  <c:v>1.1000000000000001</c:v>
                </c:pt>
                <c:pt idx="8">
                  <c:v>1.1000000000000001</c:v>
                </c:pt>
                <c:pt idx="9">
                  <c:v>2.2000000000000002</c:v>
                </c:pt>
                <c:pt idx="10">
                  <c:v>2.2000000000000002</c:v>
                </c:pt>
                <c:pt idx="11">
                  <c:v>3.4</c:v>
                </c:pt>
                <c:pt idx="12">
                  <c:v>3.4</c:v>
                </c:pt>
                <c:pt idx="13">
                  <c:v>3.4</c:v>
                </c:pt>
                <c:pt idx="14">
                  <c:v>6.7</c:v>
                </c:pt>
                <c:pt idx="15">
                  <c:v>28.1</c:v>
                </c:pt>
                <c:pt idx="16">
                  <c:v>48.3</c:v>
                </c:pt>
              </c:numCache>
            </c:numRef>
          </c:val>
          <c:extLst>
            <c:ext xmlns:c16="http://schemas.microsoft.com/office/drawing/2014/chart" uri="{C3380CC4-5D6E-409C-BE32-E72D297353CC}">
              <c16:uniqueId val="{00000000-015B-4F64-A514-3BE0987D19CA}"/>
            </c:ext>
          </c:extLst>
        </c:ser>
        <c:dLbls>
          <c:showLegendKey val="0"/>
          <c:showVal val="0"/>
          <c:showCatName val="0"/>
          <c:showSerName val="0"/>
          <c:showPercent val="0"/>
          <c:showBubbleSize val="0"/>
        </c:dLbls>
        <c:gapWidth val="219"/>
        <c:axId val="182677744"/>
        <c:axId val="182678160"/>
      </c:barChart>
      <c:catAx>
        <c:axId val="1826777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valAx>
        <c:axId val="1826781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Y"/>
    </a:p>
  </c:txPr>
  <c:externalData r:id="rId4">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51567003336470629"/>
          <c:y val="0.17474804355596557"/>
          <c:w val="0.47640204489364202"/>
          <c:h val="0.74467022510838066"/>
        </c:manualLayout>
      </c:layout>
      <c:barChart>
        <c:barDir val="bar"/>
        <c:grouping val="clustered"/>
        <c:varyColors val="0"/>
        <c:ser>
          <c:idx val="0"/>
          <c:order val="0"/>
          <c:tx>
            <c:strRef>
              <c:f>Hoja1!$D$3</c:f>
              <c:strCache>
                <c:ptCount val="1"/>
                <c:pt idx="0">
                  <c:v>0</c:v>
                </c:pt>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Hoja1!$C$4:$C$14</c:f>
              <c:strCache>
                <c:ptCount val="11"/>
                <c:pt idx="0">
                  <c:v>TWITTER</c:v>
                </c:pt>
                <c:pt idx="1">
                  <c:v>WHATSAPP</c:v>
                </c:pt>
                <c:pt idx="2">
                  <c:v>FACEBOOK</c:v>
                </c:pt>
                <c:pt idx="3">
                  <c:v>NO SABE</c:v>
                </c:pt>
                <c:pt idx="4">
                  <c:v>NO DESEA RESPONDER</c:v>
                </c:pt>
                <c:pt idx="5">
                  <c:v>INSTAGRAM</c:v>
                </c:pt>
                <c:pt idx="6">
                  <c:v>MENSAJES DE TEXTO</c:v>
                </c:pt>
                <c:pt idx="7">
                  <c:v>LINKEDIN</c:v>
                </c:pt>
                <c:pt idx="8">
                  <c:v>CORREOS (MSN)</c:v>
                </c:pt>
                <c:pt idx="9">
                  <c:v>TELEGRAM</c:v>
                </c:pt>
                <c:pt idx="10">
                  <c:v>TIK TOK</c:v>
                </c:pt>
              </c:strCache>
            </c:strRef>
          </c:cat>
          <c:val>
            <c:numRef>
              <c:f>Hoja1!$D$4:$D$14</c:f>
              <c:numCache>
                <c:formatCode>General</c:formatCode>
                <c:ptCount val="11"/>
                <c:pt idx="0">
                  <c:v>38.6</c:v>
                </c:pt>
                <c:pt idx="1">
                  <c:v>26.6</c:v>
                </c:pt>
                <c:pt idx="2">
                  <c:v>25.9</c:v>
                </c:pt>
                <c:pt idx="3">
                  <c:v>3.2</c:v>
                </c:pt>
                <c:pt idx="4">
                  <c:v>2.6</c:v>
                </c:pt>
                <c:pt idx="5">
                  <c:v>2.5</c:v>
                </c:pt>
                <c:pt idx="6">
                  <c:v>0.6</c:v>
                </c:pt>
                <c:pt idx="7">
                  <c:v>0</c:v>
                </c:pt>
                <c:pt idx="8">
                  <c:v>0</c:v>
                </c:pt>
                <c:pt idx="9">
                  <c:v>0</c:v>
                </c:pt>
                <c:pt idx="10">
                  <c:v>0</c:v>
                </c:pt>
              </c:numCache>
            </c:numRef>
          </c:val>
          <c:extLst>
            <c:ext xmlns:c16="http://schemas.microsoft.com/office/drawing/2014/chart" uri="{C3380CC4-5D6E-409C-BE32-E72D297353CC}">
              <c16:uniqueId val="{00000000-927E-4716-B117-3BD364E72BC1}"/>
            </c:ext>
          </c:extLst>
        </c:ser>
        <c:dLbls>
          <c:showLegendKey val="0"/>
          <c:showVal val="0"/>
          <c:showCatName val="0"/>
          <c:showSerName val="0"/>
          <c:showPercent val="0"/>
          <c:showBubbleSize val="0"/>
        </c:dLbls>
        <c:gapWidth val="219"/>
        <c:axId val="182677744"/>
        <c:axId val="182678160"/>
      </c:barChart>
      <c:catAx>
        <c:axId val="1826777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valAx>
        <c:axId val="1826781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Y"/>
    </a:p>
  </c:txPr>
  <c:externalData r:id="rId4">
    <c:autoUpdate val="0"/>
  </c:externalData>
  <c:userShapes r:id="rId5"/>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51567003336470629"/>
          <c:y val="0.17474804355596557"/>
          <c:w val="0.47640204489364202"/>
          <c:h val="0.74467022510838066"/>
        </c:manualLayout>
      </c:layout>
      <c:barChart>
        <c:barDir val="bar"/>
        <c:grouping val="clustered"/>
        <c:varyColors val="0"/>
        <c:ser>
          <c:idx val="0"/>
          <c:order val="0"/>
          <c:tx>
            <c:strRef>
              <c:f>Hoja1!$D$3</c:f>
              <c:strCache>
                <c:ptCount val="1"/>
                <c:pt idx="0">
                  <c:v>0</c:v>
                </c:pt>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Hoja1!$C$4:$C$17</c:f>
              <c:strCache>
                <c:ptCount val="14"/>
                <c:pt idx="0">
                  <c:v>POLÍTICA</c:v>
                </c:pt>
                <c:pt idx="1">
                  <c:v>CORRUPCIÓN</c:v>
                </c:pt>
                <c:pt idx="2">
                  <c:v>GÉNERO</c:v>
                </c:pt>
                <c:pt idx="3">
                  <c:v>TEMAS SOBRE COLECTIVOS LGTB</c:v>
                </c:pt>
                <c:pt idx="4">
                  <c:v>FEMINISMO</c:v>
                </c:pt>
                <c:pt idx="5">
                  <c:v>ABORTO</c:v>
                </c:pt>
                <c:pt idx="6">
                  <c:v>ELECCIONES</c:v>
                </c:pt>
                <c:pt idx="7">
                  <c:v>DERECHOS HUMANOS</c:v>
                </c:pt>
                <c:pt idx="8">
                  <c:v>RELIGIÓN</c:v>
                </c:pt>
                <c:pt idx="9">
                  <c:v>TEMAS AMBIENTALES</c:v>
                </c:pt>
                <c:pt idx="10">
                  <c:v>EDUCACIÓN</c:v>
                </c:pt>
                <c:pt idx="11">
                  <c:v>NO DESEA RESPONDER</c:v>
                </c:pt>
                <c:pt idx="12">
                  <c:v>NO SABE</c:v>
                </c:pt>
                <c:pt idx="13">
                  <c:v>REDACCIÓN / EDITORIALES</c:v>
                </c:pt>
              </c:strCache>
            </c:strRef>
          </c:cat>
          <c:val>
            <c:numRef>
              <c:f>Hoja1!$D$4:$D$17</c:f>
              <c:numCache>
                <c:formatCode>General</c:formatCode>
                <c:ptCount val="14"/>
                <c:pt idx="0">
                  <c:v>70.400000000000006</c:v>
                </c:pt>
                <c:pt idx="1">
                  <c:v>52.8</c:v>
                </c:pt>
                <c:pt idx="2">
                  <c:v>35.799999999999997</c:v>
                </c:pt>
                <c:pt idx="3">
                  <c:v>34.6</c:v>
                </c:pt>
                <c:pt idx="4">
                  <c:v>25.8</c:v>
                </c:pt>
                <c:pt idx="5">
                  <c:v>23.9</c:v>
                </c:pt>
                <c:pt idx="6">
                  <c:v>21.4</c:v>
                </c:pt>
                <c:pt idx="7">
                  <c:v>17.600000000000001</c:v>
                </c:pt>
                <c:pt idx="8">
                  <c:v>14.5</c:v>
                </c:pt>
                <c:pt idx="9">
                  <c:v>8.1999999999999993</c:v>
                </c:pt>
                <c:pt idx="10">
                  <c:v>6.9</c:v>
                </c:pt>
                <c:pt idx="11">
                  <c:v>4.4000000000000004</c:v>
                </c:pt>
                <c:pt idx="12">
                  <c:v>1.3</c:v>
                </c:pt>
                <c:pt idx="13">
                  <c:v>0.6</c:v>
                </c:pt>
              </c:numCache>
            </c:numRef>
          </c:val>
          <c:extLst>
            <c:ext xmlns:c16="http://schemas.microsoft.com/office/drawing/2014/chart" uri="{C3380CC4-5D6E-409C-BE32-E72D297353CC}">
              <c16:uniqueId val="{00000000-927E-4716-B117-3BD364E72BC1}"/>
            </c:ext>
          </c:extLst>
        </c:ser>
        <c:dLbls>
          <c:showLegendKey val="0"/>
          <c:showVal val="0"/>
          <c:showCatName val="0"/>
          <c:showSerName val="0"/>
          <c:showPercent val="0"/>
          <c:showBubbleSize val="0"/>
        </c:dLbls>
        <c:gapWidth val="219"/>
        <c:axId val="182677744"/>
        <c:axId val="182678160"/>
      </c:barChart>
      <c:catAx>
        <c:axId val="1826777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valAx>
        <c:axId val="1826781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Y"/>
    </a:p>
  </c:txPr>
  <c:externalData r:id="rId4">
    <c:autoUpdate val="0"/>
  </c:externalData>
  <c:userShapes r:id="rId5"/>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723659453580628"/>
          <c:y val="0.13503223797400857"/>
          <c:w val="0.82115698228869394"/>
          <c:h val="0.78438603265752749"/>
        </c:manualLayout>
      </c:layout>
      <c:barChart>
        <c:barDir val="bar"/>
        <c:grouping val="clustered"/>
        <c:varyColors val="0"/>
        <c:ser>
          <c:idx val="0"/>
          <c:order val="0"/>
          <c:spPr>
            <a:solidFill>
              <a:srgbClr val="00B050"/>
            </a:solidFill>
            <a:ln>
              <a:noFill/>
            </a:ln>
            <a:effectLst/>
          </c:spPr>
          <c:invertIfNegative val="0"/>
          <c:dPt>
            <c:idx val="1"/>
            <c:invertIfNegative val="0"/>
            <c:bubble3D val="0"/>
            <c:spPr>
              <a:solidFill>
                <a:sysClr val="window" lastClr="FFFFFF">
                  <a:lumMod val="50000"/>
                </a:sysClr>
              </a:solidFill>
              <a:ln>
                <a:noFill/>
              </a:ln>
              <a:effectLst/>
            </c:spPr>
            <c:extLst>
              <c:ext xmlns:c16="http://schemas.microsoft.com/office/drawing/2014/chart" uri="{C3380CC4-5D6E-409C-BE32-E72D297353CC}">
                <c16:uniqueId val="{00000000-BD28-429D-8273-4D996CB0DF3B}"/>
              </c:ext>
            </c:extLst>
          </c:dPt>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Hoja1!$C$3:$C$4</c:f>
              <c:strCache>
                <c:ptCount val="2"/>
                <c:pt idx="0">
                  <c:v>SI</c:v>
                </c:pt>
                <c:pt idx="1">
                  <c:v>NO</c:v>
                </c:pt>
              </c:strCache>
            </c:strRef>
          </c:cat>
          <c:val>
            <c:numRef>
              <c:f>Hoja1!$D$3:$D$4</c:f>
              <c:numCache>
                <c:formatCode>General</c:formatCode>
                <c:ptCount val="2"/>
                <c:pt idx="0">
                  <c:v>46.5</c:v>
                </c:pt>
                <c:pt idx="1">
                  <c:v>53.5</c:v>
                </c:pt>
              </c:numCache>
            </c:numRef>
          </c:val>
          <c:extLst>
            <c:ext xmlns:c15="http://schemas.microsoft.com/office/drawing/2012/chart" uri="{02D57815-91ED-43cb-92C2-25804820EDAC}">
              <c15:filteredSeriesTitle>
                <c15:tx>
                  <c:strRef>
                    <c:extLst>
                      <c:ext uri="{02D57815-91ED-43cb-92C2-25804820EDAC}">
                        <c15:formulaRef>
                          <c15:sqref>Hoja1!#REF!</c15:sqref>
                        </c15:formulaRef>
                      </c:ext>
                    </c:extLst>
                    <c:strCache>
                      <c:ptCount val="1"/>
                      <c:pt idx="0">
                        <c:v>#REF!</c:v>
                      </c:pt>
                    </c:strCache>
                  </c:strRef>
                </c15:tx>
              </c15:filteredSeriesTitle>
            </c:ext>
            <c:ext xmlns:c16="http://schemas.microsoft.com/office/drawing/2014/chart" uri="{C3380CC4-5D6E-409C-BE32-E72D297353CC}">
              <c16:uniqueId val="{00000000-015B-4F64-A514-3BE0987D19CA}"/>
            </c:ext>
          </c:extLst>
        </c:ser>
        <c:dLbls>
          <c:showLegendKey val="0"/>
          <c:showVal val="0"/>
          <c:showCatName val="0"/>
          <c:showSerName val="0"/>
          <c:showPercent val="0"/>
          <c:showBubbleSize val="0"/>
        </c:dLbls>
        <c:gapWidth val="219"/>
        <c:axId val="182677744"/>
        <c:axId val="182678160"/>
      </c:barChart>
      <c:valAx>
        <c:axId val="1826781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catAx>
        <c:axId val="1826777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8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rgbClr val="4F81BD"/>
      </a:solidFill>
    </a:ln>
    <a:effectLst/>
  </c:spPr>
  <c:txPr>
    <a:bodyPr/>
    <a:lstStyle/>
    <a:p>
      <a:pPr>
        <a:defRPr/>
      </a:pPr>
      <a:endParaRPr lang="es-PY"/>
    </a:p>
  </c:txPr>
  <c:externalData r:id="rId4">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723659453580628"/>
          <c:y val="0.13503223797400857"/>
          <c:w val="0.82115698228869394"/>
          <c:h val="0.78438603265752749"/>
        </c:manualLayout>
      </c:layout>
      <c:barChart>
        <c:barDir val="col"/>
        <c:grouping val="clustered"/>
        <c:varyColors val="0"/>
        <c:ser>
          <c:idx val="0"/>
          <c:order val="0"/>
          <c:spPr>
            <a:solidFill>
              <a:srgbClr val="00B050"/>
            </a:solidFill>
            <a:ln>
              <a:noFill/>
            </a:ln>
            <a:effectLst/>
          </c:spPr>
          <c:invertIfNegative val="0"/>
          <c:dPt>
            <c:idx val="1"/>
            <c:invertIfNegative val="0"/>
            <c:bubble3D val="0"/>
            <c:spPr>
              <a:solidFill>
                <a:srgbClr val="00B050"/>
              </a:solidFill>
              <a:ln>
                <a:noFill/>
              </a:ln>
              <a:effectLst/>
            </c:spPr>
            <c:extLst>
              <c:ext xmlns:c16="http://schemas.microsoft.com/office/drawing/2014/chart" uri="{C3380CC4-5D6E-409C-BE32-E72D297353CC}">
                <c16:uniqueId val="{00000000-BD28-429D-8273-4D996CB0DF3B}"/>
              </c:ext>
            </c:extLst>
          </c:dPt>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Hoja1!$C$3:$C$9</c:f>
              <c:strCache>
                <c:ptCount val="7"/>
                <c:pt idx="0">
                  <c:v>SINDICATO DE PERIODISTAS DEL PARAGUAY (SPP)</c:v>
                </c:pt>
                <c:pt idx="1">
                  <c:v>RED ACTIVA PARAGUAY –ASOCIACIÓN DE COMUNICADORES (RAP)</c:v>
                </c:pt>
                <c:pt idx="2">
                  <c:v>FORO DE PERIODISTAS PARAGUAYOS (FOPEP)</c:v>
                </c:pt>
                <c:pt idx="3">
                  <c:v>CÍRCULO DE PERIODISTAS DEPORTIVOS DEL PARAGUAY</c:v>
                </c:pt>
                <c:pt idx="4">
                  <c:v>SOCIEDAD DE COMUNICADORES DEL PARAGUAY (SCP)</c:v>
                </c:pt>
                <c:pt idx="5">
                  <c:v>RED PARAGUAYA DE MUJERES PERIODISTAS Y COMUNICADORAS</c:v>
                </c:pt>
                <c:pt idx="6">
                  <c:v>ASOCIACIÓN DE REPORTEROS GRÁFICOS (ARGP)</c:v>
                </c:pt>
              </c:strCache>
            </c:strRef>
          </c:cat>
          <c:val>
            <c:numRef>
              <c:f>Hoja1!$D$3:$D$9</c:f>
              <c:numCache>
                <c:formatCode>General</c:formatCode>
                <c:ptCount val="7"/>
                <c:pt idx="0">
                  <c:v>60.2</c:v>
                </c:pt>
                <c:pt idx="1">
                  <c:v>38.700000000000003</c:v>
                </c:pt>
                <c:pt idx="2">
                  <c:v>18.3</c:v>
                </c:pt>
                <c:pt idx="3">
                  <c:v>18.3</c:v>
                </c:pt>
                <c:pt idx="4">
                  <c:v>4.3</c:v>
                </c:pt>
                <c:pt idx="5">
                  <c:v>2.2000000000000002</c:v>
                </c:pt>
                <c:pt idx="6">
                  <c:v>1.1000000000000001</c:v>
                </c:pt>
              </c:numCache>
            </c:numRef>
          </c:val>
          <c:extLst>
            <c:ext xmlns:c16="http://schemas.microsoft.com/office/drawing/2014/chart" uri="{C3380CC4-5D6E-409C-BE32-E72D297353CC}">
              <c16:uniqueId val="{00000000-015B-4F64-A514-3BE0987D19CA}"/>
            </c:ext>
          </c:extLst>
        </c:ser>
        <c:dLbls>
          <c:showLegendKey val="0"/>
          <c:showVal val="0"/>
          <c:showCatName val="0"/>
          <c:showSerName val="0"/>
          <c:showPercent val="0"/>
          <c:showBubbleSize val="0"/>
        </c:dLbls>
        <c:gapWidth val="219"/>
        <c:axId val="182677744"/>
        <c:axId val="182678160"/>
      </c:barChart>
      <c:valAx>
        <c:axId val="18267816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catAx>
        <c:axId val="1826777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rgbClr val="4F81BD"/>
      </a:solidFill>
    </a:ln>
    <a:effectLst/>
  </c:spPr>
  <c:txPr>
    <a:bodyPr/>
    <a:lstStyle/>
    <a:p>
      <a:pPr>
        <a:defRPr/>
      </a:pPr>
      <a:endParaRPr lang="es-PY"/>
    </a:p>
  </c:txPr>
  <c:externalData r:id="rId4">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362567206913523E-2"/>
          <c:y val="0.10869825913169352"/>
          <c:w val="0.86638049245316351"/>
          <c:h val="0.78438603265752749"/>
        </c:manualLayout>
      </c:layout>
      <c:barChart>
        <c:barDir val="col"/>
        <c:grouping val="clustered"/>
        <c:varyColors val="0"/>
        <c:ser>
          <c:idx val="0"/>
          <c:order val="0"/>
          <c:spPr>
            <a:solidFill>
              <a:srgbClr val="00B050"/>
            </a:solidFill>
            <a:ln>
              <a:noFill/>
            </a:ln>
            <a:effectLst/>
          </c:spPr>
          <c:invertIfNegative val="0"/>
          <c:dPt>
            <c:idx val="0"/>
            <c:invertIfNegative val="0"/>
            <c:bubble3D val="0"/>
            <c:spPr>
              <a:solidFill>
                <a:srgbClr val="FF0000"/>
              </a:solidFill>
              <a:ln>
                <a:noFill/>
              </a:ln>
              <a:effectLst/>
            </c:spPr>
            <c:extLst>
              <c:ext xmlns:c16="http://schemas.microsoft.com/office/drawing/2014/chart" uri="{C3380CC4-5D6E-409C-BE32-E72D297353CC}">
                <c16:uniqueId val="{00000003-9B12-4C15-9C34-31B83E9A4474}"/>
              </c:ext>
            </c:extLst>
          </c:dPt>
          <c:dPt>
            <c:idx val="1"/>
            <c:invertIfNegative val="0"/>
            <c:bubble3D val="0"/>
            <c:spPr>
              <a:solidFill>
                <a:srgbClr val="FF0000"/>
              </a:solidFill>
              <a:ln>
                <a:noFill/>
              </a:ln>
              <a:effectLst/>
            </c:spPr>
            <c:extLst>
              <c:ext xmlns:c16="http://schemas.microsoft.com/office/drawing/2014/chart" uri="{C3380CC4-5D6E-409C-BE32-E72D297353CC}">
                <c16:uniqueId val="{00000001-9B12-4C15-9C34-31B83E9A4474}"/>
              </c:ext>
            </c:extLst>
          </c:dPt>
          <c:dPt>
            <c:idx val="3"/>
            <c:invertIfNegative val="0"/>
            <c:bubble3D val="0"/>
            <c:spPr>
              <a:solidFill>
                <a:sysClr val="window" lastClr="FFFFFF">
                  <a:lumMod val="75000"/>
                </a:sysClr>
              </a:solidFill>
              <a:ln>
                <a:noFill/>
              </a:ln>
              <a:effectLst/>
            </c:spPr>
            <c:extLst>
              <c:ext xmlns:c16="http://schemas.microsoft.com/office/drawing/2014/chart" uri="{C3380CC4-5D6E-409C-BE32-E72D297353CC}">
                <c16:uniqueId val="{00000004-9B12-4C15-9C34-31B83E9A4474}"/>
              </c:ext>
            </c:extLst>
          </c:dPt>
          <c:dLbls>
            <c:spPr>
              <a:noFill/>
              <a:ln>
                <a:noFill/>
              </a:ln>
              <a:effectLst/>
            </c:spPr>
            <c:txPr>
              <a:bodyPr rot="0" spcFirstLastPara="1" vertOverflow="ellipsis" vert="horz" wrap="square" lIns="38100" tIns="19050" rIns="38100" bIns="19050" anchor="ctr" anchorCtr="1">
                <a:spAutoFit/>
              </a:bodyPr>
              <a:lstStyle/>
              <a:p>
                <a:pPr>
                  <a:defRPr sz="40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Hoja1!$C$3:$C$6</c:f>
              <c:strCache>
                <c:ptCount val="4"/>
                <c:pt idx="0">
                  <c:v>NO ACOMPAÑA NI RESPALDA</c:v>
                </c:pt>
                <c:pt idx="1">
                  <c:v>ACOMPAÑA Y/O RESPALDA POCO</c:v>
                </c:pt>
                <c:pt idx="2">
                  <c:v>ACOMPAÑA Y/O RESPALDA MUCHO</c:v>
                </c:pt>
                <c:pt idx="3">
                  <c:v>NO SABE</c:v>
                </c:pt>
              </c:strCache>
            </c:strRef>
          </c:cat>
          <c:val>
            <c:numRef>
              <c:f>Hoja1!$D$3:$D$6</c:f>
              <c:numCache>
                <c:formatCode>General</c:formatCode>
                <c:ptCount val="4"/>
                <c:pt idx="0">
                  <c:v>3.4</c:v>
                </c:pt>
                <c:pt idx="1">
                  <c:v>27</c:v>
                </c:pt>
                <c:pt idx="2">
                  <c:v>55.1</c:v>
                </c:pt>
                <c:pt idx="3">
                  <c:v>14.5</c:v>
                </c:pt>
              </c:numCache>
            </c:numRef>
          </c:val>
          <c:extLst>
            <c:ext xmlns:c16="http://schemas.microsoft.com/office/drawing/2014/chart" uri="{C3380CC4-5D6E-409C-BE32-E72D297353CC}">
              <c16:uniqueId val="{00000002-9B12-4C15-9C34-31B83E9A4474}"/>
            </c:ext>
          </c:extLst>
        </c:ser>
        <c:dLbls>
          <c:showLegendKey val="0"/>
          <c:showVal val="0"/>
          <c:showCatName val="0"/>
          <c:showSerName val="0"/>
          <c:showPercent val="0"/>
          <c:showBubbleSize val="0"/>
        </c:dLbls>
        <c:gapWidth val="219"/>
        <c:axId val="182677744"/>
        <c:axId val="182678160"/>
      </c:barChart>
      <c:valAx>
        <c:axId val="18267816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catAx>
        <c:axId val="1826777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rgbClr val="4F81BD"/>
      </a:solidFill>
    </a:ln>
    <a:effectLst/>
  </c:spPr>
  <c:txPr>
    <a:bodyPr/>
    <a:lstStyle/>
    <a:p>
      <a:pPr>
        <a:defRPr/>
      </a:pPr>
      <a:endParaRPr lang="es-PY"/>
    </a:p>
  </c:txPr>
  <c:externalData r:id="rId4">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51567003336470629"/>
          <c:y val="0.17474804355596557"/>
          <c:w val="0.47640204489364202"/>
          <c:h val="0.74467022510838066"/>
        </c:manualLayout>
      </c:layout>
      <c:barChart>
        <c:barDir val="bar"/>
        <c:grouping val="clustered"/>
        <c:varyColors val="0"/>
        <c:ser>
          <c:idx val="0"/>
          <c:order val="0"/>
          <c:tx>
            <c:strRef>
              <c:f>Hoja1!$D$3</c:f>
              <c:strCache>
                <c:ptCount val="1"/>
                <c:pt idx="0">
                  <c:v>0</c:v>
                </c:pt>
              </c:strCache>
            </c:strRef>
          </c:tx>
          <c:spPr>
            <a:solidFill>
              <a:srgbClr val="FF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Hoja1!$C$4:$C$11</c:f>
              <c:strCache>
                <c:ptCount val="8"/>
                <c:pt idx="0">
                  <c:v>ASISTENCIA PSICOLÓGICA PARA PERIODISTAS Y FAMILIARES VÍCTIMAS DE VIOLENCIA.</c:v>
                </c:pt>
                <c:pt idx="1">
                  <c:v>SEGUIMIENTO A CASOS DE VIOLENCIA CONTRA PERIODISTAS</c:v>
                </c:pt>
                <c:pt idx="2">
                  <c:v>GESTIÓN ANTE AUTORIDADES YENTES DE SEGURIDAD DEL ESTADO</c:v>
                </c:pt>
                <c:pt idx="3">
                  <c:v>GESTIÓN DE RECURSOS PARA EL APOYO A PERIODISTAS EN RIESGO</c:v>
                </c:pt>
                <c:pt idx="4">
                  <c:v>DESARROLLO DE PROTOCOLOS PARALA PROTECCIÓN DE LOS PERIODISTAS</c:v>
                </c:pt>
                <c:pt idx="5">
                  <c:v>CONVERSATORIOS/CHARLAS ABIERTAS</c:v>
                </c:pt>
                <c:pt idx="6">
                  <c:v>ASISTENCIA JURÍDICA Y/O GREMIAL EN CASOS DE VIOLENCIA CONTRA PERIODISTAS</c:v>
                </c:pt>
                <c:pt idx="7">
                  <c:v>CAPACITACIONES PARA PERIODISTAS</c:v>
                </c:pt>
              </c:strCache>
            </c:strRef>
          </c:cat>
          <c:val>
            <c:numRef>
              <c:f>Hoja1!$D$4:$D$11</c:f>
              <c:numCache>
                <c:formatCode>General</c:formatCode>
                <c:ptCount val="8"/>
                <c:pt idx="0">
                  <c:v>4.4000000000000004</c:v>
                </c:pt>
                <c:pt idx="1">
                  <c:v>5.9</c:v>
                </c:pt>
                <c:pt idx="2">
                  <c:v>5.9</c:v>
                </c:pt>
                <c:pt idx="3">
                  <c:v>5.9</c:v>
                </c:pt>
                <c:pt idx="4">
                  <c:v>11</c:v>
                </c:pt>
                <c:pt idx="5">
                  <c:v>16.2</c:v>
                </c:pt>
                <c:pt idx="6">
                  <c:v>23.5</c:v>
                </c:pt>
                <c:pt idx="7">
                  <c:v>27.2</c:v>
                </c:pt>
              </c:numCache>
            </c:numRef>
          </c:val>
          <c:extLst>
            <c:ext xmlns:c16="http://schemas.microsoft.com/office/drawing/2014/chart" uri="{C3380CC4-5D6E-409C-BE32-E72D297353CC}">
              <c16:uniqueId val="{00000000-C278-4C02-B351-2733C347C46F}"/>
            </c:ext>
          </c:extLst>
        </c:ser>
        <c:dLbls>
          <c:showLegendKey val="0"/>
          <c:showVal val="0"/>
          <c:showCatName val="0"/>
          <c:showSerName val="0"/>
          <c:showPercent val="0"/>
          <c:showBubbleSize val="0"/>
        </c:dLbls>
        <c:gapWidth val="219"/>
        <c:axId val="182677744"/>
        <c:axId val="182678160"/>
      </c:barChart>
      <c:catAx>
        <c:axId val="1826777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valAx>
        <c:axId val="1826781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Y"/>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723659453580628"/>
          <c:y val="0.13503223797400857"/>
          <c:w val="0.82115698228869394"/>
          <c:h val="0.78438603265752749"/>
        </c:manualLayout>
      </c:layout>
      <c:barChart>
        <c:barDir val="col"/>
        <c:grouping val="clustered"/>
        <c:varyColors val="0"/>
        <c:ser>
          <c:idx val="0"/>
          <c:order val="0"/>
          <c:tx>
            <c:strRef>
              <c:f>Hoja1!$D$3</c:f>
              <c:strCache>
                <c:ptCount val="1"/>
                <c:pt idx="0">
                  <c:v>0</c:v>
                </c:pt>
              </c:strCache>
            </c:strRef>
          </c:tx>
          <c:spPr>
            <a:solidFill>
              <a:srgbClr val="FFFF00"/>
            </a:solidFill>
            <a:ln>
              <a:solidFill>
                <a:sysClr val="windowText" lastClr="000000"/>
              </a:solidFill>
            </a:ln>
            <a:effectLst/>
          </c:spPr>
          <c:invertIfNegative val="0"/>
          <c:dPt>
            <c:idx val="1"/>
            <c:invertIfNegative val="0"/>
            <c:bubble3D val="0"/>
            <c:spPr>
              <a:solidFill>
                <a:srgbClr val="FFC000"/>
              </a:solidFill>
              <a:ln>
                <a:solidFill>
                  <a:sysClr val="windowText" lastClr="000000"/>
                </a:solidFill>
              </a:ln>
              <a:effectLst/>
            </c:spPr>
            <c:extLst>
              <c:ext xmlns:c16="http://schemas.microsoft.com/office/drawing/2014/chart" uri="{C3380CC4-5D6E-409C-BE32-E72D297353CC}">
                <c16:uniqueId val="{00000000-968A-4ABB-8ACF-8DCB172EAC70}"/>
              </c:ext>
            </c:extLst>
          </c:dPt>
          <c:dPt>
            <c:idx val="2"/>
            <c:invertIfNegative val="0"/>
            <c:bubble3D val="0"/>
            <c:spPr>
              <a:solidFill>
                <a:srgbClr val="00B050"/>
              </a:solidFill>
              <a:ln>
                <a:solidFill>
                  <a:sysClr val="windowText" lastClr="000000"/>
                </a:solidFill>
              </a:ln>
              <a:effectLst/>
            </c:spPr>
            <c:extLst>
              <c:ext xmlns:c16="http://schemas.microsoft.com/office/drawing/2014/chart" uri="{C3380CC4-5D6E-409C-BE32-E72D297353CC}">
                <c16:uniqueId val="{00000001-968A-4ABB-8ACF-8DCB172EAC70}"/>
              </c:ext>
            </c:extLst>
          </c:dPt>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Hoja1!$C$4:$C$6</c:f>
              <c:strCache>
                <c:ptCount val="3"/>
                <c:pt idx="0">
                  <c:v>TRABAJO DE MANERA INDEPENDIENTE</c:v>
                </c:pt>
                <c:pt idx="1">
                  <c:v>TRABAJO PARA UN MEDIO</c:v>
                </c:pt>
                <c:pt idx="2">
                  <c:v>TRABAJO PARA VARIOS MEDIOS</c:v>
                </c:pt>
              </c:strCache>
            </c:strRef>
          </c:cat>
          <c:val>
            <c:numRef>
              <c:f>Hoja1!$D$4:$D$6</c:f>
              <c:numCache>
                <c:formatCode>General</c:formatCode>
                <c:ptCount val="3"/>
                <c:pt idx="0">
                  <c:v>36</c:v>
                </c:pt>
                <c:pt idx="1">
                  <c:v>44.5</c:v>
                </c:pt>
                <c:pt idx="2">
                  <c:v>19.5</c:v>
                </c:pt>
              </c:numCache>
            </c:numRef>
          </c:val>
          <c:extLst>
            <c:ext xmlns:c16="http://schemas.microsoft.com/office/drawing/2014/chart" uri="{C3380CC4-5D6E-409C-BE32-E72D297353CC}">
              <c16:uniqueId val="{00000000-015B-4F64-A514-3BE0987D19CA}"/>
            </c:ext>
          </c:extLst>
        </c:ser>
        <c:dLbls>
          <c:showLegendKey val="0"/>
          <c:showVal val="0"/>
          <c:showCatName val="0"/>
          <c:showSerName val="0"/>
          <c:showPercent val="0"/>
          <c:showBubbleSize val="0"/>
        </c:dLbls>
        <c:gapWidth val="219"/>
        <c:axId val="182677744"/>
        <c:axId val="182678160"/>
      </c:barChart>
      <c:catAx>
        <c:axId val="1826777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valAx>
        <c:axId val="18267816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Y"/>
    </a:p>
  </c:txPr>
  <c:externalData r:id="rId4">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723659453580628"/>
          <c:y val="0.20514962869900288"/>
          <c:w val="0.77059519596567283"/>
          <c:h val="0.71426866913191878"/>
        </c:manualLayout>
      </c:layout>
      <c:barChart>
        <c:barDir val="bar"/>
        <c:grouping val="clustered"/>
        <c:varyColors val="0"/>
        <c:ser>
          <c:idx val="0"/>
          <c:order val="0"/>
          <c:tx>
            <c:strRef>
              <c:f>Hoja1!$D$3</c:f>
              <c:strCache>
                <c:ptCount val="1"/>
                <c:pt idx="0">
                  <c:v>0,5</c:v>
                </c:pt>
              </c:strCache>
            </c:strRef>
          </c:tx>
          <c:spPr>
            <a:solidFill>
              <a:srgbClr val="8064A2">
                <a:lumMod val="75000"/>
              </a:srgbClr>
            </a:solidFill>
            <a:ln>
              <a:solidFill>
                <a:sysClr val="windowText" lastClr="000000"/>
              </a:solidFill>
            </a:ln>
            <a:effectLst/>
          </c:spPr>
          <c:invertIfNegative val="0"/>
          <c:dPt>
            <c:idx val="1"/>
            <c:invertIfNegative val="0"/>
            <c:bubble3D val="0"/>
            <c:spPr>
              <a:solidFill>
                <a:srgbClr val="8064A2">
                  <a:lumMod val="75000"/>
                </a:srgbClr>
              </a:solidFill>
              <a:ln>
                <a:solidFill>
                  <a:sysClr val="windowText" lastClr="000000"/>
                </a:solidFill>
              </a:ln>
              <a:effectLst/>
            </c:spPr>
            <c:extLst>
              <c:ext xmlns:c16="http://schemas.microsoft.com/office/drawing/2014/chart" uri="{C3380CC4-5D6E-409C-BE32-E72D297353CC}">
                <c16:uniqueId val="{00000000-968A-4ABB-8ACF-8DCB172EAC70}"/>
              </c:ext>
            </c:extLst>
          </c:dPt>
          <c:dPt>
            <c:idx val="2"/>
            <c:invertIfNegative val="0"/>
            <c:bubble3D val="0"/>
            <c:spPr>
              <a:solidFill>
                <a:srgbClr val="8064A2">
                  <a:lumMod val="75000"/>
                </a:srgbClr>
              </a:solidFill>
              <a:ln>
                <a:solidFill>
                  <a:sysClr val="windowText" lastClr="000000"/>
                </a:solidFill>
              </a:ln>
              <a:effectLst/>
            </c:spPr>
            <c:extLst>
              <c:ext xmlns:c16="http://schemas.microsoft.com/office/drawing/2014/chart" uri="{C3380CC4-5D6E-409C-BE32-E72D297353CC}">
                <c16:uniqueId val="{00000001-968A-4ABB-8ACF-8DCB172EAC70}"/>
              </c:ext>
            </c:extLst>
          </c:dPt>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Hoja1!$C$4:$C$13</c:f>
              <c:strCache>
                <c:ptCount val="10"/>
                <c:pt idx="0">
                  <c:v>REDACCIONES INSTITUCIONALES</c:v>
                </c:pt>
                <c:pt idx="1">
                  <c:v>PAGINA WEB</c:v>
                </c:pt>
                <c:pt idx="2">
                  <c:v>REVISTA DIGITAL</c:v>
                </c:pt>
                <c:pt idx="3">
                  <c:v>OTRO TIPO DE MEDIO</c:v>
                </c:pt>
                <c:pt idx="4">
                  <c:v>PERIODISTA INDEPENDIENTE</c:v>
                </c:pt>
                <c:pt idx="5">
                  <c:v>ESCRITO</c:v>
                </c:pt>
                <c:pt idx="6">
                  <c:v>PERIODISMO EN REDES SOCIALES</c:v>
                </c:pt>
                <c:pt idx="7">
                  <c:v>TELEVISIVO</c:v>
                </c:pt>
                <c:pt idx="8">
                  <c:v>DIGITAL</c:v>
                </c:pt>
                <c:pt idx="9">
                  <c:v>RADIO</c:v>
                </c:pt>
              </c:strCache>
            </c:strRef>
          </c:cat>
          <c:val>
            <c:numRef>
              <c:f>Hoja1!$D$4:$D$13</c:f>
              <c:numCache>
                <c:formatCode>General</c:formatCode>
                <c:ptCount val="10"/>
                <c:pt idx="0">
                  <c:v>0.5</c:v>
                </c:pt>
                <c:pt idx="1">
                  <c:v>0.5</c:v>
                </c:pt>
                <c:pt idx="2">
                  <c:v>3</c:v>
                </c:pt>
                <c:pt idx="3">
                  <c:v>5</c:v>
                </c:pt>
                <c:pt idx="4">
                  <c:v>12</c:v>
                </c:pt>
                <c:pt idx="5">
                  <c:v>30</c:v>
                </c:pt>
                <c:pt idx="6">
                  <c:v>32</c:v>
                </c:pt>
                <c:pt idx="7">
                  <c:v>34</c:v>
                </c:pt>
                <c:pt idx="8">
                  <c:v>45.5</c:v>
                </c:pt>
                <c:pt idx="9">
                  <c:v>60.5</c:v>
                </c:pt>
              </c:numCache>
            </c:numRef>
          </c:val>
          <c:extLst>
            <c:ext xmlns:c16="http://schemas.microsoft.com/office/drawing/2014/chart" uri="{C3380CC4-5D6E-409C-BE32-E72D297353CC}">
              <c16:uniqueId val="{00000000-015B-4F64-A514-3BE0987D19CA}"/>
            </c:ext>
          </c:extLst>
        </c:ser>
        <c:dLbls>
          <c:showLegendKey val="0"/>
          <c:showVal val="0"/>
          <c:showCatName val="0"/>
          <c:showSerName val="0"/>
          <c:showPercent val="0"/>
          <c:showBubbleSize val="0"/>
        </c:dLbls>
        <c:gapWidth val="219"/>
        <c:axId val="182677744"/>
        <c:axId val="182678160"/>
      </c:barChart>
      <c:catAx>
        <c:axId val="1826777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valAx>
        <c:axId val="1826781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Y"/>
    </a:p>
  </c:txPr>
  <c:externalData r:id="rId4">
    <c:autoUpdate val="0"/>
  </c:externalData>
  <c:userShapes r:id="rId5"/>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723659453580628"/>
          <c:y val="4.4365564304461945E-2"/>
          <c:w val="0.82533599456234685"/>
          <c:h val="0.87505270341207364"/>
        </c:manualLayout>
      </c:layout>
      <c:barChart>
        <c:barDir val="bar"/>
        <c:grouping val="clustered"/>
        <c:varyColors val="0"/>
        <c:ser>
          <c:idx val="0"/>
          <c:order val="0"/>
          <c:tx>
            <c:strRef>
              <c:f>Hoja1!$D$3</c:f>
              <c:strCache>
                <c:ptCount val="1"/>
                <c:pt idx="0">
                  <c:v>0,5</c:v>
                </c:pt>
              </c:strCache>
            </c:strRef>
          </c:tx>
          <c:spPr>
            <a:solidFill>
              <a:srgbClr val="FFFF00"/>
            </a:solidFill>
            <a:ln>
              <a:solidFill>
                <a:sysClr val="windowText" lastClr="000000"/>
              </a:solidFill>
            </a:ln>
            <a:effectLst/>
          </c:spPr>
          <c:invertIfNegative val="0"/>
          <c:dPt>
            <c:idx val="1"/>
            <c:invertIfNegative val="0"/>
            <c:bubble3D val="0"/>
            <c:spPr>
              <a:solidFill>
                <a:srgbClr val="FFFF00"/>
              </a:solidFill>
              <a:ln>
                <a:solidFill>
                  <a:sysClr val="windowText" lastClr="000000"/>
                </a:solidFill>
              </a:ln>
              <a:effectLst/>
            </c:spPr>
            <c:extLst>
              <c:ext xmlns:c16="http://schemas.microsoft.com/office/drawing/2014/chart" uri="{C3380CC4-5D6E-409C-BE32-E72D297353CC}">
                <c16:uniqueId val="{00000000-968A-4ABB-8ACF-8DCB172EAC70}"/>
              </c:ext>
            </c:extLst>
          </c:dPt>
          <c:dPt>
            <c:idx val="2"/>
            <c:invertIfNegative val="0"/>
            <c:bubble3D val="0"/>
            <c:spPr>
              <a:solidFill>
                <a:srgbClr val="FFFF00"/>
              </a:solidFill>
              <a:ln>
                <a:solidFill>
                  <a:sysClr val="windowText" lastClr="000000"/>
                </a:solidFill>
              </a:ln>
              <a:effectLst/>
            </c:spPr>
            <c:extLst>
              <c:ext xmlns:c16="http://schemas.microsoft.com/office/drawing/2014/chart" uri="{C3380CC4-5D6E-409C-BE32-E72D297353CC}">
                <c16:uniqueId val="{00000001-968A-4ABB-8ACF-8DCB172EAC70}"/>
              </c:ext>
            </c:extLst>
          </c:dPt>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Hoja1!$C$4:$C$21</c:f>
              <c:strCache>
                <c:ptCount val="18"/>
                <c:pt idx="0">
                  <c:v>JUDICIALES</c:v>
                </c:pt>
                <c:pt idx="1">
                  <c:v>CRONISTA</c:v>
                </c:pt>
                <c:pt idx="2">
                  <c:v>CAMARÓGRAFO/A</c:v>
                </c:pt>
                <c:pt idx="3">
                  <c:v>INTERNACIONALES</c:v>
                </c:pt>
                <c:pt idx="4">
                  <c:v>REPORTERISMO GRÁFICO</c:v>
                </c:pt>
                <c:pt idx="5">
                  <c:v>COMUNICACIÓN INSTITUCIONAL</c:v>
                </c:pt>
                <c:pt idx="6">
                  <c:v>ECONOMÍA/FINANZAS</c:v>
                </c:pt>
                <c:pt idx="7">
                  <c:v>COORDINACIÓN</c:v>
                </c:pt>
                <c:pt idx="8">
                  <c:v>GERENCIA/JEFATURA DE PRENSA</c:v>
                </c:pt>
                <c:pt idx="9">
                  <c:v>EDICIÓN</c:v>
                </c:pt>
                <c:pt idx="10">
                  <c:v>INVESTIGACIONES ESPECIALES</c:v>
                </c:pt>
                <c:pt idx="11">
                  <c:v>PRESENTADOR DE NOTICIAS</c:v>
                </c:pt>
                <c:pt idx="12">
                  <c:v>CULTURALES/ARTES</c:v>
                </c:pt>
                <c:pt idx="13">
                  <c:v>ANÁLISIS / OPINIÓN</c:v>
                </c:pt>
                <c:pt idx="14">
                  <c:v>PRODUCCIÓN PERIODÍSTICA</c:v>
                </c:pt>
                <c:pt idx="15">
                  <c:v>CONDUCCIÓN RADIAL/TV</c:v>
                </c:pt>
                <c:pt idx="16">
                  <c:v>POLÍTICA</c:v>
                </c:pt>
                <c:pt idx="17">
                  <c:v>NACIONALES/LOCALES</c:v>
                </c:pt>
              </c:strCache>
            </c:strRef>
          </c:cat>
          <c:val>
            <c:numRef>
              <c:f>Hoja1!$D$4:$D$21</c:f>
              <c:numCache>
                <c:formatCode>General</c:formatCode>
                <c:ptCount val="18"/>
                <c:pt idx="0">
                  <c:v>1</c:v>
                </c:pt>
                <c:pt idx="1">
                  <c:v>1.5</c:v>
                </c:pt>
                <c:pt idx="2">
                  <c:v>2</c:v>
                </c:pt>
                <c:pt idx="3">
                  <c:v>4</c:v>
                </c:pt>
                <c:pt idx="4">
                  <c:v>5.5</c:v>
                </c:pt>
                <c:pt idx="5">
                  <c:v>8</c:v>
                </c:pt>
                <c:pt idx="6">
                  <c:v>9.5</c:v>
                </c:pt>
                <c:pt idx="7">
                  <c:v>9.5</c:v>
                </c:pt>
                <c:pt idx="8">
                  <c:v>11.5</c:v>
                </c:pt>
                <c:pt idx="9">
                  <c:v>12</c:v>
                </c:pt>
                <c:pt idx="10">
                  <c:v>14.5</c:v>
                </c:pt>
                <c:pt idx="11">
                  <c:v>17.5</c:v>
                </c:pt>
                <c:pt idx="12">
                  <c:v>22.5</c:v>
                </c:pt>
                <c:pt idx="13">
                  <c:v>23</c:v>
                </c:pt>
                <c:pt idx="14">
                  <c:v>25.5</c:v>
                </c:pt>
                <c:pt idx="15">
                  <c:v>37.5</c:v>
                </c:pt>
                <c:pt idx="16">
                  <c:v>43.5</c:v>
                </c:pt>
                <c:pt idx="17">
                  <c:v>60.5</c:v>
                </c:pt>
              </c:numCache>
            </c:numRef>
          </c:val>
          <c:extLst>
            <c:ext xmlns:c16="http://schemas.microsoft.com/office/drawing/2014/chart" uri="{C3380CC4-5D6E-409C-BE32-E72D297353CC}">
              <c16:uniqueId val="{00000000-015B-4F64-A514-3BE0987D19CA}"/>
            </c:ext>
          </c:extLst>
        </c:ser>
        <c:dLbls>
          <c:showLegendKey val="0"/>
          <c:showVal val="0"/>
          <c:showCatName val="0"/>
          <c:showSerName val="0"/>
          <c:showPercent val="0"/>
          <c:showBubbleSize val="0"/>
        </c:dLbls>
        <c:gapWidth val="219"/>
        <c:axId val="182677744"/>
        <c:axId val="182678160"/>
      </c:barChart>
      <c:catAx>
        <c:axId val="1826777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valAx>
        <c:axId val="1826781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Y"/>
    </a:p>
  </c:txPr>
  <c:externalData r:id="rId4">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723659453580628"/>
          <c:y val="4.4365564304461945E-2"/>
          <c:w val="0.82533599456234685"/>
          <c:h val="0.87505270341207364"/>
        </c:manualLayout>
      </c:layout>
      <c:barChart>
        <c:barDir val="bar"/>
        <c:grouping val="clustered"/>
        <c:varyColors val="0"/>
        <c:ser>
          <c:idx val="0"/>
          <c:order val="0"/>
          <c:tx>
            <c:strRef>
              <c:f>Hoja1!$D$3</c:f>
              <c:strCache>
                <c:ptCount val="1"/>
              </c:strCache>
            </c:strRef>
          </c:tx>
          <c:spPr>
            <a:solidFill>
              <a:srgbClr val="FFFF00"/>
            </a:solidFill>
            <a:ln>
              <a:solidFill>
                <a:sysClr val="windowText" lastClr="000000"/>
              </a:solidFill>
            </a:ln>
            <a:effectLst/>
          </c:spPr>
          <c:invertIfNegative val="0"/>
          <c:dPt>
            <c:idx val="1"/>
            <c:invertIfNegative val="0"/>
            <c:bubble3D val="0"/>
            <c:spPr>
              <a:solidFill>
                <a:srgbClr val="FFFF00"/>
              </a:solidFill>
              <a:ln>
                <a:solidFill>
                  <a:sysClr val="windowText" lastClr="000000"/>
                </a:solidFill>
              </a:ln>
              <a:effectLst/>
            </c:spPr>
            <c:extLst>
              <c:ext xmlns:c16="http://schemas.microsoft.com/office/drawing/2014/chart" uri="{C3380CC4-5D6E-409C-BE32-E72D297353CC}">
                <c16:uniqueId val="{00000000-968A-4ABB-8ACF-8DCB172EAC70}"/>
              </c:ext>
            </c:extLst>
          </c:dPt>
          <c:dPt>
            <c:idx val="2"/>
            <c:invertIfNegative val="0"/>
            <c:bubble3D val="0"/>
            <c:spPr>
              <a:solidFill>
                <a:srgbClr val="FFFF00"/>
              </a:solidFill>
              <a:ln>
                <a:solidFill>
                  <a:sysClr val="windowText" lastClr="000000"/>
                </a:solidFill>
              </a:ln>
              <a:effectLst/>
            </c:spPr>
            <c:extLst>
              <c:ext xmlns:c16="http://schemas.microsoft.com/office/drawing/2014/chart" uri="{C3380CC4-5D6E-409C-BE32-E72D297353CC}">
                <c16:uniqueId val="{00000001-968A-4ABB-8ACF-8DCB172EAC70}"/>
              </c:ext>
            </c:extLst>
          </c:dPt>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Hoja1!$C$4:$C$13</c:f>
              <c:strCache>
                <c:ptCount val="10"/>
                <c:pt idx="0">
                  <c:v>ASALARIADO</c:v>
                </c:pt>
                <c:pt idx="1">
                  <c:v>INDEPENDIENTE</c:v>
                </c:pt>
                <c:pt idx="2">
                  <c:v>SOY PROPIETARIO DEL MEDIO</c:v>
                </c:pt>
                <c:pt idx="3">
                  <c:v>COMPRO MI PROPIO ESPACIO</c:v>
                </c:pt>
                <c:pt idx="4">
                  <c:v>COMISIONISTA</c:v>
                </c:pt>
                <c:pt idx="5">
                  <c:v>CORRESPONSAL</c:v>
                </c:pt>
                <c:pt idx="6">
                  <c:v>JORNALERO </c:v>
                </c:pt>
                <c:pt idx="7">
                  <c:v>OTRO</c:v>
                </c:pt>
                <c:pt idx="8">
                  <c:v>RECIBO UNA RETRIBUCIÓN ECONÓMICA POR NOTA GENERADA</c:v>
                </c:pt>
                <c:pt idx="9">
                  <c:v>VENDEDOR DE SERVICIOS</c:v>
                </c:pt>
              </c:strCache>
            </c:strRef>
          </c:cat>
          <c:val>
            <c:numRef>
              <c:f>Hoja1!$D$4:$D$13</c:f>
              <c:numCache>
                <c:formatCode>General</c:formatCode>
                <c:ptCount val="10"/>
                <c:pt idx="0">
                  <c:v>50.5</c:v>
                </c:pt>
                <c:pt idx="1">
                  <c:v>16</c:v>
                </c:pt>
                <c:pt idx="2">
                  <c:v>15.5</c:v>
                </c:pt>
                <c:pt idx="3">
                  <c:v>7</c:v>
                </c:pt>
                <c:pt idx="4">
                  <c:v>3.5</c:v>
                </c:pt>
                <c:pt idx="5">
                  <c:v>3</c:v>
                </c:pt>
                <c:pt idx="6">
                  <c:v>1.5</c:v>
                </c:pt>
                <c:pt idx="7">
                  <c:v>1.5</c:v>
                </c:pt>
                <c:pt idx="8">
                  <c:v>1</c:v>
                </c:pt>
                <c:pt idx="9">
                  <c:v>0.5</c:v>
                </c:pt>
              </c:numCache>
            </c:numRef>
          </c:val>
          <c:extLst>
            <c:ext xmlns:c16="http://schemas.microsoft.com/office/drawing/2014/chart" uri="{C3380CC4-5D6E-409C-BE32-E72D297353CC}">
              <c16:uniqueId val="{00000000-015B-4F64-A514-3BE0987D19CA}"/>
            </c:ext>
          </c:extLst>
        </c:ser>
        <c:dLbls>
          <c:showLegendKey val="0"/>
          <c:showVal val="0"/>
          <c:showCatName val="0"/>
          <c:showSerName val="0"/>
          <c:showPercent val="0"/>
          <c:showBubbleSize val="0"/>
        </c:dLbls>
        <c:gapWidth val="219"/>
        <c:axId val="182677744"/>
        <c:axId val="182678160"/>
      </c:barChart>
      <c:catAx>
        <c:axId val="1826777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valAx>
        <c:axId val="1826781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Y"/>
    </a:p>
  </c:txPr>
  <c:externalData r:id="rId4">
    <c:autoUpdate val="0"/>
  </c:externalData>
  <c:userShapes r:id="rId5"/>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715724872626216"/>
          <c:y val="4.2962315245327287E-2"/>
          <c:w val="0.82533599456234685"/>
          <c:h val="0.87505270341207364"/>
        </c:manualLayout>
      </c:layout>
      <c:barChart>
        <c:barDir val="bar"/>
        <c:grouping val="clustered"/>
        <c:varyColors val="0"/>
        <c:ser>
          <c:idx val="0"/>
          <c:order val="0"/>
          <c:tx>
            <c:strRef>
              <c:f>Hoja1!$D$3</c:f>
              <c:strCache>
                <c:ptCount val="1"/>
              </c:strCache>
            </c:strRef>
          </c:tx>
          <c:spPr>
            <a:solidFill>
              <a:srgbClr val="FFFF00"/>
            </a:solidFill>
            <a:ln>
              <a:solidFill>
                <a:sysClr val="windowText" lastClr="000000"/>
              </a:solidFill>
            </a:ln>
            <a:effectLst/>
          </c:spPr>
          <c:invertIfNegative val="0"/>
          <c:dPt>
            <c:idx val="1"/>
            <c:invertIfNegative val="0"/>
            <c:bubble3D val="0"/>
            <c:spPr>
              <a:solidFill>
                <a:srgbClr val="FFFF00"/>
              </a:solidFill>
              <a:ln>
                <a:solidFill>
                  <a:sysClr val="windowText" lastClr="000000"/>
                </a:solidFill>
              </a:ln>
              <a:effectLst/>
            </c:spPr>
            <c:extLst>
              <c:ext xmlns:c16="http://schemas.microsoft.com/office/drawing/2014/chart" uri="{C3380CC4-5D6E-409C-BE32-E72D297353CC}">
                <c16:uniqueId val="{00000000-968A-4ABB-8ACF-8DCB172EAC70}"/>
              </c:ext>
            </c:extLst>
          </c:dPt>
          <c:dPt>
            <c:idx val="2"/>
            <c:invertIfNegative val="0"/>
            <c:bubble3D val="0"/>
            <c:spPr>
              <a:solidFill>
                <a:srgbClr val="FFFF00"/>
              </a:solidFill>
              <a:ln>
                <a:solidFill>
                  <a:sysClr val="windowText" lastClr="000000"/>
                </a:solidFill>
              </a:ln>
              <a:effectLst/>
            </c:spPr>
            <c:extLst>
              <c:ext xmlns:c16="http://schemas.microsoft.com/office/drawing/2014/chart" uri="{C3380CC4-5D6E-409C-BE32-E72D297353CC}">
                <c16:uniqueId val="{00000001-968A-4ABB-8ACF-8DCB172EAC70}"/>
              </c:ext>
            </c:extLst>
          </c:dPt>
          <c:dLbls>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tx1"/>
                    </a:solidFill>
                    <a:latin typeface="+mn-lt"/>
                    <a:ea typeface="+mn-ea"/>
                    <a:cs typeface="+mn-cs"/>
                  </a:defRPr>
                </a:pPr>
                <a:endParaRPr lang="es-PY"/>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Hoja1!$C$4:$C$8</c:f>
              <c:strCache>
                <c:ptCount val="5"/>
                <c:pt idx="0">
                  <c:v>De 1 a 5 años</c:v>
                </c:pt>
                <c:pt idx="1">
                  <c:v>De 6 a 10 años</c:v>
                </c:pt>
                <c:pt idx="2">
                  <c:v>De 11 a 15 años</c:v>
                </c:pt>
                <c:pt idx="3">
                  <c:v>De 16 a 20 años</c:v>
                </c:pt>
                <c:pt idx="4">
                  <c:v>Mas de 21 años</c:v>
                </c:pt>
              </c:strCache>
            </c:strRef>
          </c:cat>
          <c:val>
            <c:numRef>
              <c:f>Hoja1!$D$4:$D$8</c:f>
              <c:numCache>
                <c:formatCode>General</c:formatCode>
                <c:ptCount val="5"/>
                <c:pt idx="0">
                  <c:v>7</c:v>
                </c:pt>
                <c:pt idx="1">
                  <c:v>15</c:v>
                </c:pt>
                <c:pt idx="2">
                  <c:v>23.5</c:v>
                </c:pt>
                <c:pt idx="3">
                  <c:v>15</c:v>
                </c:pt>
                <c:pt idx="4">
                  <c:v>39.5</c:v>
                </c:pt>
              </c:numCache>
            </c:numRef>
          </c:val>
          <c:extLst>
            <c:ext xmlns:c16="http://schemas.microsoft.com/office/drawing/2014/chart" uri="{C3380CC4-5D6E-409C-BE32-E72D297353CC}">
              <c16:uniqueId val="{00000000-015B-4F64-A514-3BE0987D19CA}"/>
            </c:ext>
          </c:extLst>
        </c:ser>
        <c:dLbls>
          <c:showLegendKey val="0"/>
          <c:showVal val="0"/>
          <c:showCatName val="0"/>
          <c:showSerName val="0"/>
          <c:showPercent val="0"/>
          <c:showBubbleSize val="0"/>
        </c:dLbls>
        <c:gapWidth val="219"/>
        <c:axId val="182677744"/>
        <c:axId val="182678160"/>
      </c:barChart>
      <c:catAx>
        <c:axId val="1826777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800" b="1" i="0" u="none" strike="noStrike" kern="1200" baseline="0">
                <a:solidFill>
                  <a:schemeClr val="tx1"/>
                </a:solidFill>
                <a:latin typeface="+mn-lt"/>
                <a:ea typeface="+mn-ea"/>
                <a:cs typeface="+mn-cs"/>
              </a:defRPr>
            </a:pPr>
            <a:endParaRPr lang="es-PY"/>
          </a:p>
        </c:txPr>
        <c:crossAx val="182678160"/>
        <c:crosses val="autoZero"/>
        <c:auto val="1"/>
        <c:lblAlgn val="ctr"/>
        <c:lblOffset val="100"/>
        <c:noMultiLvlLbl val="0"/>
      </c:catAx>
      <c:valAx>
        <c:axId val="1826781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Y"/>
          </a:p>
        </c:txPr>
        <c:crossAx val="1826777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Y"/>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0.83646</cdr:x>
      <cdr:y>0.19391</cdr:y>
    </cdr:from>
    <cdr:to>
      <cdr:x>0.96175</cdr:x>
      <cdr:y>0.23247</cdr:y>
    </cdr:to>
    <cdr:sp macro="" textlink="">
      <cdr:nvSpPr>
        <cdr:cNvPr id="2" name="TextBox 4">
          <a:extLst xmlns:a="http://schemas.openxmlformats.org/drawingml/2006/main">
            <a:ext uri="{FF2B5EF4-FFF2-40B4-BE49-F238E27FC236}">
              <a16:creationId xmlns:a16="http://schemas.microsoft.com/office/drawing/2014/main" id="{9E3CC117-A761-0378-61B2-D22DF999E76D}"/>
            </a:ext>
          </a:extLst>
        </cdr:cNvPr>
        <cdr:cNvSpPr txBox="1"/>
      </cdr:nvSpPr>
      <cdr:spPr>
        <a:xfrm xmlns:a="http://schemas.openxmlformats.org/drawingml/2006/main">
          <a:off x="14579687" y="1857542"/>
          <a:ext cx="2183818" cy="369332"/>
        </a:xfrm>
        <a:prstGeom xmlns:a="http://schemas.openxmlformats.org/drawingml/2006/main" prst="rect">
          <a:avLst/>
        </a:prstGeom>
        <a:solidFill xmlns:a="http://schemas.openxmlformats.org/drawingml/2006/main">
          <a:schemeClr val="tx1"/>
        </a:solidFill>
        <a:ln xmlns:a="http://schemas.openxmlformats.org/drawingml/2006/main">
          <a:solidFill>
            <a:schemeClr val="tx1"/>
          </a:solidFill>
        </a:ln>
      </cdr:spPr>
      <cdr:txBody>
        <a:bodyPr xmlns:a="http://schemas.openxmlformats.org/drawingml/2006/main" wrap="square" lIns="0" tIns="0" rIns="0" bIns="0" rtlCol="0" anchor="t">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marL="0" marR="0" lvl="0" indent="0" algn="ctr" defTabSz="914400" rtl="0" eaLnBrk="1" fontAlgn="b" latinLnBrk="0" hangingPunct="1">
            <a:lnSpc>
              <a:spcPct val="100000"/>
            </a:lnSpc>
            <a:spcBef>
              <a:spcPts val="0"/>
            </a:spcBef>
            <a:spcAft>
              <a:spcPts val="0"/>
            </a:spcAft>
            <a:buClrTx/>
            <a:buSzTx/>
            <a:buFontTx/>
            <a:buNone/>
            <a:tabLst/>
            <a:defRPr/>
          </a:pPr>
          <a:r>
            <a:rPr lang="es-PY" sz="2400" b="1" dirty="0">
              <a:solidFill>
                <a:schemeClr val="bg1"/>
              </a:solidFill>
              <a:latin typeface="Calibri" panose="020F0502020204030204" pitchFamily="34" charset="0"/>
            </a:rPr>
            <a:t>PORCENTAJE </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cdr:txBody>
    </cdr:sp>
  </cdr:relSizeAnchor>
</c:userShapes>
</file>

<file path=ppt/drawings/drawing10.xml><?xml version="1.0" encoding="utf-8"?>
<c:userShapes xmlns:c="http://schemas.openxmlformats.org/drawingml/2006/chart">
  <cdr:relSizeAnchor xmlns:cdr="http://schemas.openxmlformats.org/drawingml/2006/chartDrawing">
    <cdr:from>
      <cdr:x>0.8322</cdr:x>
      <cdr:y>0.52867</cdr:y>
    </cdr:from>
    <cdr:to>
      <cdr:x>0.94996</cdr:x>
      <cdr:y>0.56764</cdr:y>
    </cdr:to>
    <cdr:sp macro="" textlink="">
      <cdr:nvSpPr>
        <cdr:cNvPr id="2" name="TextBox 4">
          <a:extLst xmlns:a="http://schemas.openxmlformats.org/drawingml/2006/main">
            <a:ext uri="{FF2B5EF4-FFF2-40B4-BE49-F238E27FC236}">
              <a16:creationId xmlns:a16="http://schemas.microsoft.com/office/drawing/2014/main" id="{900F8FD8-520B-6FA2-94DB-D06FF8B73BDD}"/>
            </a:ext>
          </a:extLst>
        </cdr:cNvPr>
        <cdr:cNvSpPr txBox="1"/>
      </cdr:nvSpPr>
      <cdr:spPr>
        <a:xfrm xmlns:a="http://schemas.openxmlformats.org/drawingml/2006/main">
          <a:off x="15433088" y="5009634"/>
          <a:ext cx="2183818" cy="369332"/>
        </a:xfrm>
        <a:prstGeom xmlns:a="http://schemas.openxmlformats.org/drawingml/2006/main" prst="rect">
          <a:avLst/>
        </a:prstGeom>
        <a:solidFill xmlns:a="http://schemas.openxmlformats.org/drawingml/2006/main">
          <a:srgbClr val="FF0000"/>
        </a:solidFill>
        <a:ln xmlns:a="http://schemas.openxmlformats.org/drawingml/2006/main">
          <a:solidFill>
            <a:schemeClr val="tx1"/>
          </a:solidFill>
        </a:ln>
      </cdr:spPr>
      <cdr:txBody>
        <a:bodyPr xmlns:a="http://schemas.openxmlformats.org/drawingml/2006/main" wrap="square" lIns="0" tIns="0" rIns="0" bIns="0" rtlCol="0" anchor="t">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cdr:txBody>
    </cdr:sp>
  </cdr:relSizeAnchor>
</c:userShapes>
</file>

<file path=ppt/drawings/drawing11.xml><?xml version="1.0" encoding="utf-8"?>
<c:userShapes xmlns:c="http://schemas.openxmlformats.org/drawingml/2006/chart">
  <cdr:relSizeAnchor xmlns:cdr="http://schemas.openxmlformats.org/drawingml/2006/chartDrawing">
    <cdr:from>
      <cdr:x>0.91165</cdr:x>
      <cdr:y>0.50253</cdr:y>
    </cdr:from>
    <cdr:to>
      <cdr:x>1</cdr:x>
      <cdr:y>0.53837</cdr:y>
    </cdr:to>
    <cdr:sp macro="" textlink="">
      <cdr:nvSpPr>
        <cdr:cNvPr id="2" name="TextBox 4">
          <a:extLst xmlns:a="http://schemas.openxmlformats.org/drawingml/2006/main">
            <a:ext uri="{FF2B5EF4-FFF2-40B4-BE49-F238E27FC236}">
              <a16:creationId xmlns:a16="http://schemas.microsoft.com/office/drawing/2014/main" id="{900F8FD8-520B-6FA2-94DB-D06FF8B73BDD}"/>
            </a:ext>
          </a:extLst>
        </cdr:cNvPr>
        <cdr:cNvSpPr txBox="1"/>
      </cdr:nvSpPr>
      <cdr:spPr>
        <a:xfrm xmlns:a="http://schemas.openxmlformats.org/drawingml/2006/main">
          <a:off x="22533295" y="5179093"/>
          <a:ext cx="2183818" cy="369332"/>
        </a:xfrm>
        <a:prstGeom xmlns:a="http://schemas.openxmlformats.org/drawingml/2006/main" prst="rect">
          <a:avLst/>
        </a:prstGeom>
        <a:solidFill xmlns:a="http://schemas.openxmlformats.org/drawingml/2006/main">
          <a:srgbClr val="FF0000"/>
        </a:solidFill>
        <a:ln xmlns:a="http://schemas.openxmlformats.org/drawingml/2006/main">
          <a:solidFill>
            <a:schemeClr val="tx1"/>
          </a:solidFill>
        </a:ln>
      </cdr:spPr>
      <cdr:txBody>
        <a:bodyPr xmlns:a="http://schemas.openxmlformats.org/drawingml/2006/main" wrap="square" lIns="0" tIns="0" rIns="0" bIns="0" rtlCol="0" anchor="t">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cdr:x>
      <cdr:y>0.10406</cdr:y>
    </cdr:from>
    <cdr:to>
      <cdr:x>0.86063</cdr:x>
      <cdr:y>0.28218</cdr:y>
    </cdr:to>
    <cdr:sp macro="" textlink="">
      <cdr:nvSpPr>
        <cdr:cNvPr id="2" name="TextBox 4">
          <a:extLst xmlns:a="http://schemas.openxmlformats.org/drawingml/2006/main">
            <a:ext uri="{FF2B5EF4-FFF2-40B4-BE49-F238E27FC236}">
              <a16:creationId xmlns:a16="http://schemas.microsoft.com/office/drawing/2014/main" id="{E818C123-0C9D-F005-A3F3-D654725431CF}"/>
            </a:ext>
          </a:extLst>
        </cdr:cNvPr>
        <cdr:cNvSpPr txBox="1"/>
      </cdr:nvSpPr>
      <cdr:spPr>
        <a:xfrm xmlns:a="http://schemas.openxmlformats.org/drawingml/2006/main">
          <a:off x="0" y="918464"/>
          <a:ext cx="15539849" cy="1572198"/>
        </a:xfrm>
        <a:prstGeom xmlns:a="http://schemas.openxmlformats.org/drawingml/2006/main" prst="rect">
          <a:avLst/>
        </a:prstGeom>
      </cdr:spPr>
      <cdr:txBody>
        <a:bodyPr xmlns:a="http://schemas.openxmlformats.org/drawingml/2006/main" wrap="square" lIns="0" tIns="0" rIns="0" bIns="0" rtlCol="0" anchor="t">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fontAlgn="b"/>
          <a:r>
            <a:rPr lang="es-MX" sz="3200" b="1" i="0" u="none" strike="noStrike" dirty="0">
              <a:solidFill>
                <a:schemeClr val="tx1"/>
              </a:solidFill>
              <a:effectLst/>
              <a:latin typeface="Quicksand Medium" panose="020B0604020202020204" charset="0"/>
            </a:rPr>
            <a:t>¿En qué tipo de medio trabaja? (Puede indicar más de un tipo de medio en donde trabaja) RESPUESTA MULTIPLE </a:t>
          </a:r>
          <a:endParaRPr lang="es-ES" sz="3200" b="1" i="0" u="none" strike="noStrike" dirty="0">
            <a:solidFill>
              <a:schemeClr val="tx1"/>
            </a:solidFill>
            <a:effectLst/>
            <a:latin typeface="Quicksand Medium" panose="020B0604020202020204" charset="0"/>
          </a:endParaRPr>
        </a:p>
        <a:p xmlns:a="http://schemas.openxmlformats.org/drawingml/2006/main">
          <a:pPr>
            <a:lnSpc>
              <a:spcPts val="3118"/>
            </a:lnSpc>
          </a:pPr>
          <a:endParaRPr lang="en-US" sz="1999" dirty="0">
            <a:solidFill>
              <a:srgbClr val="000000"/>
            </a:solidFill>
            <a:latin typeface="Quicksand Medium"/>
          </a:endParaRPr>
        </a:p>
        <a:p xmlns:a="http://schemas.openxmlformats.org/drawingml/2006/main">
          <a:pPr marL="0" lvl="0" indent="0" algn="l">
            <a:lnSpc>
              <a:spcPts val="3118"/>
            </a:lnSpc>
          </a:pPr>
          <a:r>
            <a:rPr lang="en-US" sz="1999" dirty="0">
              <a:solidFill>
                <a:srgbClr val="000000"/>
              </a:solidFill>
              <a:latin typeface="Quicksand Medium"/>
            </a:rPr>
            <a:t>.</a:t>
          </a:r>
        </a:p>
      </cdr:txBody>
    </cdr:sp>
  </cdr:relSizeAnchor>
</c:userShapes>
</file>

<file path=ppt/drawings/drawing3.xml><?xml version="1.0" encoding="utf-8"?>
<c:userShapes xmlns:c="http://schemas.openxmlformats.org/drawingml/2006/chart">
  <cdr:relSizeAnchor xmlns:cdr="http://schemas.openxmlformats.org/drawingml/2006/chartDrawing">
    <cdr:from>
      <cdr:x>0</cdr:x>
      <cdr:y>0.93755</cdr:y>
    </cdr:from>
    <cdr:to>
      <cdr:x>1</cdr:x>
      <cdr:y>0.97453</cdr:y>
    </cdr:to>
    <cdr:sp macro="" textlink="">
      <cdr:nvSpPr>
        <cdr:cNvPr id="2" name="TextBox 4">
          <a:extLst xmlns:a="http://schemas.openxmlformats.org/drawingml/2006/main">
            <a:ext uri="{FF2B5EF4-FFF2-40B4-BE49-F238E27FC236}">
              <a16:creationId xmlns:a16="http://schemas.microsoft.com/office/drawing/2014/main" id="{1B0023BE-F6A8-72F6-6DB5-B2E7BE81848F}"/>
            </a:ext>
          </a:extLst>
        </cdr:cNvPr>
        <cdr:cNvSpPr txBox="1"/>
      </cdr:nvSpPr>
      <cdr:spPr>
        <a:xfrm xmlns:a="http://schemas.openxmlformats.org/drawingml/2006/main">
          <a:off x="0" y="8485345"/>
          <a:ext cx="16840200" cy="334707"/>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cdr:txBody>
    </cdr:sp>
  </cdr:relSizeAnchor>
</c:userShapes>
</file>

<file path=ppt/drawings/drawing4.xml><?xml version="1.0" encoding="utf-8"?>
<c:userShapes xmlns:c="http://schemas.openxmlformats.org/drawingml/2006/chart">
  <cdr:relSizeAnchor xmlns:cdr="http://schemas.openxmlformats.org/drawingml/2006/chartDrawing">
    <cdr:from>
      <cdr:x>0.85932</cdr:x>
      <cdr:y>0</cdr:y>
    </cdr:from>
    <cdr:to>
      <cdr:x>0.96829</cdr:x>
      <cdr:y>0.0467</cdr:y>
    </cdr:to>
    <cdr:sp macro="" textlink="">
      <cdr:nvSpPr>
        <cdr:cNvPr id="2" name="TextBox 4">
          <a:extLst xmlns:a="http://schemas.openxmlformats.org/drawingml/2006/main">
            <a:ext uri="{FF2B5EF4-FFF2-40B4-BE49-F238E27FC236}">
              <a16:creationId xmlns:a16="http://schemas.microsoft.com/office/drawing/2014/main" id="{8F324CC1-4B93-D6A0-3884-191AE39757DD}"/>
            </a:ext>
          </a:extLst>
        </cdr:cNvPr>
        <cdr:cNvSpPr txBox="1"/>
      </cdr:nvSpPr>
      <cdr:spPr>
        <a:xfrm xmlns:a="http://schemas.openxmlformats.org/drawingml/2006/main">
          <a:off x="17221200" y="-2063373"/>
          <a:ext cx="2183818" cy="369332"/>
        </a:xfrm>
        <a:prstGeom xmlns:a="http://schemas.openxmlformats.org/drawingml/2006/main" prst="rect">
          <a:avLst/>
        </a:prstGeom>
        <a:solidFill xmlns:a="http://schemas.openxmlformats.org/drawingml/2006/main">
          <a:srgbClr val="FF0000"/>
        </a:solidFill>
        <a:ln xmlns:a="http://schemas.openxmlformats.org/drawingml/2006/main">
          <a:solidFill>
            <a:schemeClr val="tx1"/>
          </a:solidFill>
        </a:ln>
      </cdr:spPr>
      <cdr:txBody>
        <a:bodyPr xmlns:a="http://schemas.openxmlformats.org/drawingml/2006/main" wrap="square" lIns="0" tIns="0" rIns="0" bIns="0" rtlCol="0" anchor="t">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prstClr val="white"/>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prstClr val="white"/>
            </a:solidFill>
            <a:effectLst/>
            <a:uLnTx/>
            <a:uFillTx/>
            <a:latin typeface="Quicksand Medium" panose="020B0604020202020204" charset="0"/>
            <a:ea typeface="+mn-ea"/>
            <a:cs typeface="+mn-cs"/>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0.07845</cdr:x>
      <cdr:y>0.91063</cdr:y>
    </cdr:from>
    <cdr:to>
      <cdr:x>0.18241</cdr:x>
      <cdr:y>0.96634</cdr:y>
    </cdr:to>
    <cdr:sp macro="" textlink="">
      <cdr:nvSpPr>
        <cdr:cNvPr id="2" name="TextBox 4">
          <a:extLst xmlns:a="http://schemas.openxmlformats.org/drawingml/2006/main">
            <a:ext uri="{FF2B5EF4-FFF2-40B4-BE49-F238E27FC236}">
              <a16:creationId xmlns:a16="http://schemas.microsoft.com/office/drawing/2014/main" id="{900F8FD8-520B-6FA2-94DB-D06FF8B73BDD}"/>
            </a:ext>
          </a:extLst>
        </cdr:cNvPr>
        <cdr:cNvSpPr txBox="1"/>
      </cdr:nvSpPr>
      <cdr:spPr>
        <a:xfrm xmlns:a="http://schemas.openxmlformats.org/drawingml/2006/main">
          <a:off x="1648088" y="6036931"/>
          <a:ext cx="2183818" cy="369332"/>
        </a:xfrm>
        <a:prstGeom xmlns:a="http://schemas.openxmlformats.org/drawingml/2006/main" prst="rect">
          <a:avLst/>
        </a:prstGeom>
        <a:solidFill xmlns:a="http://schemas.openxmlformats.org/drawingml/2006/main">
          <a:srgbClr val="FF0000"/>
        </a:solidFill>
        <a:ln xmlns:a="http://schemas.openxmlformats.org/drawingml/2006/main">
          <a:solidFill>
            <a:schemeClr val="tx1"/>
          </a:solidFill>
        </a:ln>
      </cdr:spPr>
      <cdr:txBody>
        <a:bodyPr xmlns:a="http://schemas.openxmlformats.org/drawingml/2006/main" wrap="square" lIns="0" tIns="0" rIns="0" bIns="0" rtlCol="0" anchor="t">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cdr:txBody>
    </cdr:sp>
  </cdr:relSizeAnchor>
</c:userShapes>
</file>

<file path=ppt/drawings/drawing6.xml><?xml version="1.0" encoding="utf-8"?>
<c:userShapes xmlns:c="http://schemas.openxmlformats.org/drawingml/2006/chart">
  <cdr:relSizeAnchor xmlns:cdr="http://schemas.openxmlformats.org/drawingml/2006/chartDrawing">
    <cdr:from>
      <cdr:x>0.87579</cdr:x>
      <cdr:y>0.70276</cdr:y>
    </cdr:from>
    <cdr:to>
      <cdr:x>1</cdr:x>
      <cdr:y>0.75457</cdr:y>
    </cdr:to>
    <cdr:sp macro="" textlink="">
      <cdr:nvSpPr>
        <cdr:cNvPr id="2" name="TextBox 4">
          <a:extLst xmlns:a="http://schemas.openxmlformats.org/drawingml/2006/main">
            <a:ext uri="{FF2B5EF4-FFF2-40B4-BE49-F238E27FC236}">
              <a16:creationId xmlns:a16="http://schemas.microsoft.com/office/drawing/2014/main" id="{900F8FD8-520B-6FA2-94DB-D06FF8B73BDD}"/>
            </a:ext>
          </a:extLst>
        </cdr:cNvPr>
        <cdr:cNvSpPr txBox="1"/>
      </cdr:nvSpPr>
      <cdr:spPr>
        <a:xfrm xmlns:a="http://schemas.openxmlformats.org/drawingml/2006/main">
          <a:off x="15433088" y="5009634"/>
          <a:ext cx="2183818" cy="369332"/>
        </a:xfrm>
        <a:prstGeom xmlns:a="http://schemas.openxmlformats.org/drawingml/2006/main" prst="rect">
          <a:avLst/>
        </a:prstGeom>
        <a:solidFill xmlns:a="http://schemas.openxmlformats.org/drawingml/2006/main">
          <a:srgbClr val="FF0000"/>
        </a:solidFill>
        <a:ln xmlns:a="http://schemas.openxmlformats.org/drawingml/2006/main">
          <a:solidFill>
            <a:schemeClr val="tx1"/>
          </a:solidFill>
        </a:ln>
      </cdr:spPr>
      <cdr:txBody>
        <a:bodyPr xmlns:a="http://schemas.openxmlformats.org/drawingml/2006/main" wrap="square" lIns="0" tIns="0" rIns="0" bIns="0" rtlCol="0" anchor="t">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cdr:txBody>
    </cdr:sp>
  </cdr:relSizeAnchor>
</c:userShapes>
</file>

<file path=ppt/drawings/drawing7.xml><?xml version="1.0" encoding="utf-8"?>
<c:userShapes xmlns:c="http://schemas.openxmlformats.org/drawingml/2006/chart">
  <cdr:relSizeAnchor xmlns:cdr="http://schemas.openxmlformats.org/drawingml/2006/chartDrawing">
    <cdr:from>
      <cdr:x>0.13079</cdr:x>
      <cdr:y>0.18602</cdr:y>
    </cdr:from>
    <cdr:to>
      <cdr:x>0.24321</cdr:x>
      <cdr:y>0.22961</cdr:y>
    </cdr:to>
    <cdr:sp macro="" textlink="">
      <cdr:nvSpPr>
        <cdr:cNvPr id="2" name="TextBox 4">
          <a:extLst xmlns:a="http://schemas.openxmlformats.org/drawingml/2006/main">
            <a:ext uri="{FF2B5EF4-FFF2-40B4-BE49-F238E27FC236}">
              <a16:creationId xmlns:a16="http://schemas.microsoft.com/office/drawing/2014/main" id="{900F8FD8-520B-6FA2-94DB-D06FF8B73BDD}"/>
            </a:ext>
          </a:extLst>
        </cdr:cNvPr>
        <cdr:cNvSpPr txBox="1"/>
      </cdr:nvSpPr>
      <cdr:spPr>
        <a:xfrm xmlns:a="http://schemas.openxmlformats.org/drawingml/2006/main">
          <a:off x="2540695" y="1576152"/>
          <a:ext cx="2183818" cy="369332"/>
        </a:xfrm>
        <a:prstGeom xmlns:a="http://schemas.openxmlformats.org/drawingml/2006/main" prst="rect">
          <a:avLst/>
        </a:prstGeom>
        <a:solidFill xmlns:a="http://schemas.openxmlformats.org/drawingml/2006/main">
          <a:srgbClr val="FF0000"/>
        </a:solidFill>
        <a:ln xmlns:a="http://schemas.openxmlformats.org/drawingml/2006/main">
          <a:solidFill>
            <a:schemeClr val="tx1"/>
          </a:solidFill>
        </a:ln>
      </cdr:spPr>
      <cdr:txBody>
        <a:bodyPr xmlns:a="http://schemas.openxmlformats.org/drawingml/2006/main" wrap="square" lIns="0" tIns="0" rIns="0" bIns="0" rtlCol="0" anchor="t">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cdr:txBody>
    </cdr:sp>
  </cdr:relSizeAnchor>
</c:userShapes>
</file>

<file path=ppt/drawings/drawing8.xml><?xml version="1.0" encoding="utf-8"?>
<c:userShapes xmlns:c="http://schemas.openxmlformats.org/drawingml/2006/chart">
  <cdr:relSizeAnchor xmlns:cdr="http://schemas.openxmlformats.org/drawingml/2006/chartDrawing">
    <cdr:from>
      <cdr:x>0.10974</cdr:x>
      <cdr:y>0.22857</cdr:y>
    </cdr:from>
    <cdr:to>
      <cdr:x>0.21588</cdr:x>
      <cdr:y>0.26627</cdr:y>
    </cdr:to>
    <cdr:sp macro="" textlink="">
      <cdr:nvSpPr>
        <cdr:cNvPr id="2" name="TextBox 4">
          <a:extLst xmlns:a="http://schemas.openxmlformats.org/drawingml/2006/main">
            <a:ext uri="{FF2B5EF4-FFF2-40B4-BE49-F238E27FC236}">
              <a16:creationId xmlns:a16="http://schemas.microsoft.com/office/drawing/2014/main" id="{900F8FD8-520B-6FA2-94DB-D06FF8B73BDD}"/>
            </a:ext>
          </a:extLst>
        </cdr:cNvPr>
        <cdr:cNvSpPr txBox="1"/>
      </cdr:nvSpPr>
      <cdr:spPr>
        <a:xfrm xmlns:a="http://schemas.openxmlformats.org/drawingml/2006/main">
          <a:off x="2257688" y="2239630"/>
          <a:ext cx="2183818" cy="369332"/>
        </a:xfrm>
        <a:prstGeom xmlns:a="http://schemas.openxmlformats.org/drawingml/2006/main" prst="rect">
          <a:avLst/>
        </a:prstGeom>
        <a:solidFill xmlns:a="http://schemas.openxmlformats.org/drawingml/2006/main">
          <a:srgbClr val="FF0000"/>
        </a:solidFill>
        <a:ln xmlns:a="http://schemas.openxmlformats.org/drawingml/2006/main">
          <a:solidFill>
            <a:schemeClr val="tx1"/>
          </a:solidFill>
        </a:ln>
      </cdr:spPr>
      <cdr:txBody>
        <a:bodyPr xmlns:a="http://schemas.openxmlformats.org/drawingml/2006/main" wrap="square" lIns="0" tIns="0" rIns="0" bIns="0" rtlCol="0" anchor="t">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cdr:txBody>
    </cdr:sp>
  </cdr:relSizeAnchor>
</c:userShapes>
</file>

<file path=ppt/drawings/drawing9.xml><?xml version="1.0" encoding="utf-8"?>
<c:userShapes xmlns:c="http://schemas.openxmlformats.org/drawingml/2006/chart">
  <cdr:relSizeAnchor xmlns:cdr="http://schemas.openxmlformats.org/drawingml/2006/chartDrawing">
    <cdr:from>
      <cdr:x>0.84149</cdr:x>
      <cdr:y>0.56191</cdr:y>
    </cdr:from>
    <cdr:to>
      <cdr:x>0.96056</cdr:x>
      <cdr:y>0.60333</cdr:y>
    </cdr:to>
    <cdr:sp macro="" textlink="">
      <cdr:nvSpPr>
        <cdr:cNvPr id="3" name="TextBox 4">
          <a:extLst xmlns:a="http://schemas.openxmlformats.org/drawingml/2006/main">
            <a:ext uri="{FF2B5EF4-FFF2-40B4-BE49-F238E27FC236}">
              <a16:creationId xmlns:a16="http://schemas.microsoft.com/office/drawing/2014/main" id="{900F8FD8-520B-6FA2-94DB-D06FF8B73BDD}"/>
            </a:ext>
          </a:extLst>
        </cdr:cNvPr>
        <cdr:cNvSpPr txBox="1"/>
      </cdr:nvSpPr>
      <cdr:spPr>
        <a:xfrm xmlns:a="http://schemas.openxmlformats.org/drawingml/2006/main">
          <a:off x="15433088" y="5009634"/>
          <a:ext cx="2183818" cy="369332"/>
        </a:xfrm>
        <a:prstGeom xmlns:a="http://schemas.openxmlformats.org/drawingml/2006/main" prst="rect">
          <a:avLst/>
        </a:prstGeom>
        <a:solidFill xmlns:a="http://schemas.openxmlformats.org/drawingml/2006/main">
          <a:srgbClr val="FF0000"/>
        </a:solidFill>
        <a:ln xmlns:a="http://schemas.openxmlformats.org/drawingml/2006/main">
          <a:solidFill>
            <a:schemeClr val="tx1"/>
          </a:solidFill>
        </a:ln>
      </cdr:spPr>
      <cdr:txBody>
        <a:bodyPr xmlns:a="http://schemas.openxmlformats.org/drawingml/2006/main" wrap="square" lIns="0" tIns="0" rIns="0" bIns="0" rtlCol="0" anchor="t">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cdr:txBody>
    </cdr:sp>
  </cdr:relSizeAnchor>
</c:userShap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4/15/2024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‹Nº›</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4/15/2024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‹Nº›</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4/15/2024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‹Nº›</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itle 1"/>
          <p:cNvSpPr>
            <a:spLocks noGrp="1"/>
          </p:cNvSpPr>
          <p:nvPr>
            <p:ph type="ctrTitle"/>
          </p:nvPr>
        </p:nvSpPr>
        <p:spPr>
          <a:xfrm>
            <a:off x="2286000" y="1683545"/>
            <a:ext cx="13716000" cy="3581400"/>
          </a:xfrm>
        </p:spPr>
        <p:txBody>
          <a:bodyPr anchor="b"/>
          <a:lstStyle>
            <a:lvl1pPr algn="ctr">
              <a:defRPr sz="9000"/>
            </a:lvl1pPr>
          </a:lstStyle>
          <a:p>
            <a:r>
              <a:rPr lang="es-ES"/>
              <a:t>Haga clic para modificar el estilo de título del patrón</a:t>
            </a:r>
            <a:endParaRPr lang="en-US" dirty="0"/>
          </a:p>
        </p:txBody>
      </p:sp>
      <p:sp>
        <p:nvSpPr>
          <p:cNvPr id="3" name="Subtitle 2"/>
          <p:cNvSpPr>
            <a:spLocks noGrp="1"/>
          </p:cNvSpPr>
          <p:nvPr>
            <p:ph type="subTitle" idx="1"/>
          </p:nvPr>
        </p:nvSpPr>
        <p:spPr>
          <a:xfrm>
            <a:off x="2286000" y="5403057"/>
            <a:ext cx="13716000" cy="2483643"/>
          </a:xfrm>
        </p:spPr>
        <p:txBody>
          <a:bodyPr/>
          <a:lstStyle>
            <a:lvl1pPr marL="0" indent="0" algn="ctr">
              <a:buNone/>
              <a:defRPr sz="3600"/>
            </a:lvl1pPr>
            <a:lvl2pPr marL="685800" indent="0" algn="ctr">
              <a:buNone/>
              <a:defRPr sz="3000"/>
            </a:lvl2pPr>
            <a:lvl3pPr marL="1371600" indent="0" algn="ctr">
              <a:buNone/>
              <a:defRPr sz="2700"/>
            </a:lvl3pPr>
            <a:lvl4pPr marL="2057400" indent="0" algn="ctr">
              <a:buNone/>
              <a:defRPr sz="2400"/>
            </a:lvl4pPr>
            <a:lvl5pPr marL="2743200" indent="0" algn="ctr">
              <a:buNone/>
              <a:defRPr sz="2400"/>
            </a:lvl5pPr>
            <a:lvl6pPr marL="3429000" indent="0" algn="ctr">
              <a:buNone/>
              <a:defRPr sz="2400"/>
            </a:lvl6pPr>
            <a:lvl7pPr marL="4114800" indent="0" algn="ctr">
              <a:buNone/>
              <a:defRPr sz="2400"/>
            </a:lvl7pPr>
            <a:lvl8pPr marL="4800600" indent="0" algn="ctr">
              <a:buNone/>
              <a:defRPr sz="2400"/>
            </a:lvl8pPr>
            <a:lvl9pPr marL="5486400" indent="0" algn="ctr">
              <a:buNone/>
              <a:defRPr sz="2400"/>
            </a:lvl9pPr>
          </a:lstStyle>
          <a:p>
            <a:r>
              <a:rPr lang="es-ES"/>
              <a:t>Haga clic para editar el estilo de subtítulo del patrón</a:t>
            </a:r>
            <a:endParaRPr lang="en-US" dirty="0"/>
          </a:p>
        </p:txBody>
      </p:sp>
      <p:sp>
        <p:nvSpPr>
          <p:cNvPr id="4" name="Date Placeholder 3"/>
          <p:cNvSpPr>
            <a:spLocks noGrp="1"/>
          </p:cNvSpPr>
          <p:nvPr>
            <p:ph type="dt" sz="half" idx="10"/>
          </p:nvPr>
        </p:nvSpPr>
        <p:spPr/>
        <p:txBody>
          <a:bodyPr/>
          <a:lstStyle/>
          <a:p>
            <a:fld id="{CC1BDFDE-CF65-4B04-92FD-4EE54FF5EBE2}" type="datetimeFigureOut">
              <a:rPr lang="es-PY" smtClean="0"/>
              <a:t>15/4/2024</a:t>
            </a:fld>
            <a:endParaRPr lang="es-PY"/>
          </a:p>
        </p:txBody>
      </p:sp>
      <p:sp>
        <p:nvSpPr>
          <p:cNvPr id="5" name="Footer Placeholder 4"/>
          <p:cNvSpPr>
            <a:spLocks noGrp="1"/>
          </p:cNvSpPr>
          <p:nvPr>
            <p:ph type="ftr" sz="quarter" idx="11"/>
          </p:nvPr>
        </p:nvSpPr>
        <p:spPr/>
        <p:txBody>
          <a:bodyPr/>
          <a:lstStyle/>
          <a:p>
            <a:endParaRPr lang="es-PY"/>
          </a:p>
        </p:txBody>
      </p:sp>
      <p:sp>
        <p:nvSpPr>
          <p:cNvPr id="6" name="Slide Number Placeholder 5"/>
          <p:cNvSpPr>
            <a:spLocks noGrp="1"/>
          </p:cNvSpPr>
          <p:nvPr>
            <p:ph type="sldNum" sz="quarter" idx="12"/>
          </p:nvPr>
        </p:nvSpPr>
        <p:spPr/>
        <p:txBody>
          <a:bodyPr/>
          <a:lstStyle/>
          <a:p>
            <a:fld id="{A0BDE9FC-DFBE-48F5-8398-7DD4E00FC748}" type="slidenum">
              <a:rPr lang="es-PY" smtClean="0"/>
              <a:t>‹Nº›</a:t>
            </a:fld>
            <a:endParaRPr lang="es-PY"/>
          </a:p>
        </p:txBody>
      </p:sp>
      <p:pic>
        <p:nvPicPr>
          <p:cNvPr id="8" name="Imagen 7">
            <a:extLst>
              <a:ext uri="{FF2B5EF4-FFF2-40B4-BE49-F238E27FC236}">
                <a16:creationId xmlns:a16="http://schemas.microsoft.com/office/drawing/2014/main" id="{371853B9-DBB3-7748-BE77-BAF5806376BF}"/>
              </a:ext>
            </a:extLst>
          </p:cNvPr>
          <p:cNvPicPr>
            <a:picLocks noChangeAspect="1"/>
          </p:cNvPicPr>
          <p:nvPr userDrawn="1"/>
        </p:nvPicPr>
        <p:blipFill>
          <a:blip r:embed="rId2"/>
          <a:stretch>
            <a:fillRect/>
          </a:stretch>
        </p:blipFill>
        <p:spPr>
          <a:xfrm>
            <a:off x="7040394" y="10134600"/>
            <a:ext cx="8001000" cy="152400"/>
          </a:xfrm>
          <a:prstGeom prst="rect">
            <a:avLst/>
          </a:prstGeom>
        </p:spPr>
      </p:pic>
      <p:pic>
        <p:nvPicPr>
          <p:cNvPr id="9" name="Imagen 8">
            <a:extLst>
              <a:ext uri="{FF2B5EF4-FFF2-40B4-BE49-F238E27FC236}">
                <a16:creationId xmlns:a16="http://schemas.microsoft.com/office/drawing/2014/main" id="{113FAAD8-CB68-FC4A-93C3-EA35E3AE07C5}"/>
              </a:ext>
            </a:extLst>
          </p:cNvPr>
          <p:cNvPicPr>
            <a:picLocks noChangeAspect="1"/>
          </p:cNvPicPr>
          <p:nvPr userDrawn="1"/>
        </p:nvPicPr>
        <p:blipFill>
          <a:blip r:embed="rId3"/>
          <a:stretch>
            <a:fillRect/>
          </a:stretch>
        </p:blipFill>
        <p:spPr>
          <a:xfrm>
            <a:off x="15768287" y="208397"/>
            <a:ext cx="2228850" cy="666750"/>
          </a:xfrm>
          <a:prstGeom prst="rect">
            <a:avLst/>
          </a:prstGeom>
        </p:spPr>
      </p:pic>
      <p:pic>
        <p:nvPicPr>
          <p:cNvPr id="10" name="Imagen 9">
            <a:extLst>
              <a:ext uri="{FF2B5EF4-FFF2-40B4-BE49-F238E27FC236}">
                <a16:creationId xmlns:a16="http://schemas.microsoft.com/office/drawing/2014/main" id="{DD66ADF7-4969-3A4D-8AFE-6E2B9B5AF122}"/>
              </a:ext>
            </a:extLst>
          </p:cNvPr>
          <p:cNvPicPr>
            <a:picLocks noChangeAspect="1"/>
          </p:cNvPicPr>
          <p:nvPr userDrawn="1"/>
        </p:nvPicPr>
        <p:blipFill>
          <a:blip r:embed="rId2"/>
          <a:stretch>
            <a:fillRect/>
          </a:stretch>
        </p:blipFill>
        <p:spPr>
          <a:xfrm>
            <a:off x="7040394" y="0"/>
            <a:ext cx="8001000" cy="152400"/>
          </a:xfrm>
          <a:prstGeom prst="rect">
            <a:avLst/>
          </a:prstGeom>
        </p:spPr>
      </p:pic>
    </p:spTree>
    <p:extLst>
      <p:ext uri="{BB962C8B-B14F-4D97-AF65-F5344CB8AC3E}">
        <p14:creationId xmlns:p14="http://schemas.microsoft.com/office/powerpoint/2010/main" val="427467350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Content Placeholder 2"/>
          <p:cNvSpPr>
            <a:spLocks noGrp="1"/>
          </p:cNvSpPr>
          <p:nvPr>
            <p:ph idx="1"/>
          </p:nvPr>
        </p:nvSpPr>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CC1BDFDE-CF65-4B04-92FD-4EE54FF5EBE2}" type="datetimeFigureOut">
              <a:rPr lang="es-PY" smtClean="0"/>
              <a:t>15/4/2024</a:t>
            </a:fld>
            <a:endParaRPr lang="es-PY"/>
          </a:p>
        </p:txBody>
      </p:sp>
      <p:sp>
        <p:nvSpPr>
          <p:cNvPr id="5" name="Footer Placeholder 4"/>
          <p:cNvSpPr>
            <a:spLocks noGrp="1"/>
          </p:cNvSpPr>
          <p:nvPr>
            <p:ph type="ftr" sz="quarter" idx="11"/>
          </p:nvPr>
        </p:nvSpPr>
        <p:spPr/>
        <p:txBody>
          <a:bodyPr/>
          <a:lstStyle/>
          <a:p>
            <a:endParaRPr lang="es-PY"/>
          </a:p>
        </p:txBody>
      </p:sp>
      <p:sp>
        <p:nvSpPr>
          <p:cNvPr id="6" name="Slide Number Placeholder 5"/>
          <p:cNvSpPr>
            <a:spLocks noGrp="1"/>
          </p:cNvSpPr>
          <p:nvPr>
            <p:ph type="sldNum" sz="quarter" idx="12"/>
          </p:nvPr>
        </p:nvSpPr>
        <p:spPr/>
        <p:txBody>
          <a:bodyPr/>
          <a:lstStyle/>
          <a:p>
            <a:fld id="{A0BDE9FC-DFBE-48F5-8398-7DD4E00FC748}" type="slidenum">
              <a:rPr lang="es-PY" smtClean="0"/>
              <a:t>‹Nº›</a:t>
            </a:fld>
            <a:endParaRPr lang="es-PY"/>
          </a:p>
        </p:txBody>
      </p:sp>
      <p:pic>
        <p:nvPicPr>
          <p:cNvPr id="7" name="Imagen 6">
            <a:extLst>
              <a:ext uri="{FF2B5EF4-FFF2-40B4-BE49-F238E27FC236}">
                <a16:creationId xmlns:a16="http://schemas.microsoft.com/office/drawing/2014/main" id="{8F421225-796D-5D48-995B-509D57CA78A6}"/>
              </a:ext>
            </a:extLst>
          </p:cNvPr>
          <p:cNvPicPr>
            <a:picLocks noChangeAspect="1"/>
          </p:cNvPicPr>
          <p:nvPr userDrawn="1"/>
        </p:nvPicPr>
        <p:blipFill>
          <a:blip r:embed="rId2"/>
          <a:stretch>
            <a:fillRect/>
          </a:stretch>
        </p:blipFill>
        <p:spPr>
          <a:xfrm>
            <a:off x="7040394" y="10134600"/>
            <a:ext cx="8001000" cy="152400"/>
          </a:xfrm>
          <a:prstGeom prst="rect">
            <a:avLst/>
          </a:prstGeom>
        </p:spPr>
      </p:pic>
      <p:pic>
        <p:nvPicPr>
          <p:cNvPr id="8" name="Imagen 7">
            <a:extLst>
              <a:ext uri="{FF2B5EF4-FFF2-40B4-BE49-F238E27FC236}">
                <a16:creationId xmlns:a16="http://schemas.microsoft.com/office/drawing/2014/main" id="{752910A8-F5B6-AD4E-9925-C88307241B0F}"/>
              </a:ext>
            </a:extLst>
          </p:cNvPr>
          <p:cNvPicPr>
            <a:picLocks noChangeAspect="1"/>
          </p:cNvPicPr>
          <p:nvPr userDrawn="1"/>
        </p:nvPicPr>
        <p:blipFill>
          <a:blip r:embed="rId3"/>
          <a:stretch>
            <a:fillRect/>
          </a:stretch>
        </p:blipFill>
        <p:spPr>
          <a:xfrm>
            <a:off x="15768287" y="208397"/>
            <a:ext cx="2228850" cy="666750"/>
          </a:xfrm>
          <a:prstGeom prst="rect">
            <a:avLst/>
          </a:prstGeom>
        </p:spPr>
      </p:pic>
      <p:pic>
        <p:nvPicPr>
          <p:cNvPr id="9" name="Imagen 8">
            <a:extLst>
              <a:ext uri="{FF2B5EF4-FFF2-40B4-BE49-F238E27FC236}">
                <a16:creationId xmlns:a16="http://schemas.microsoft.com/office/drawing/2014/main" id="{51EDC507-D006-B441-AED8-C1547A1B270D}"/>
              </a:ext>
            </a:extLst>
          </p:cNvPr>
          <p:cNvPicPr>
            <a:picLocks noChangeAspect="1"/>
          </p:cNvPicPr>
          <p:nvPr userDrawn="1"/>
        </p:nvPicPr>
        <p:blipFill>
          <a:blip r:embed="rId2"/>
          <a:stretch>
            <a:fillRect/>
          </a:stretch>
        </p:blipFill>
        <p:spPr>
          <a:xfrm>
            <a:off x="7040394" y="0"/>
            <a:ext cx="8001000" cy="152400"/>
          </a:xfrm>
          <a:prstGeom prst="rect">
            <a:avLst/>
          </a:prstGeom>
        </p:spPr>
      </p:pic>
    </p:spTree>
    <p:extLst>
      <p:ext uri="{BB962C8B-B14F-4D97-AF65-F5344CB8AC3E}">
        <p14:creationId xmlns:p14="http://schemas.microsoft.com/office/powerpoint/2010/main" val="204702310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itle 1"/>
          <p:cNvSpPr>
            <a:spLocks noGrp="1"/>
          </p:cNvSpPr>
          <p:nvPr>
            <p:ph type="title"/>
          </p:nvPr>
        </p:nvSpPr>
        <p:spPr>
          <a:xfrm>
            <a:off x="1247775" y="2564608"/>
            <a:ext cx="15773400" cy="4279106"/>
          </a:xfrm>
        </p:spPr>
        <p:txBody>
          <a:bodyPr anchor="b"/>
          <a:lstStyle>
            <a:lvl1pPr>
              <a:defRPr sz="9000"/>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1247775" y="6884195"/>
            <a:ext cx="15773400" cy="2250281"/>
          </a:xfrm>
        </p:spPr>
        <p:txBody>
          <a:bodyPr/>
          <a:lstStyle>
            <a:lvl1pPr marL="0" indent="0">
              <a:buNone/>
              <a:defRPr sz="3600">
                <a:solidFill>
                  <a:schemeClr val="tx1">
                    <a:tint val="75000"/>
                  </a:schemeClr>
                </a:solidFill>
              </a:defRPr>
            </a:lvl1pPr>
            <a:lvl2pPr marL="685800" indent="0">
              <a:buNone/>
              <a:defRPr sz="3000">
                <a:solidFill>
                  <a:schemeClr val="tx1">
                    <a:tint val="75000"/>
                  </a:schemeClr>
                </a:solidFill>
              </a:defRPr>
            </a:lvl2pPr>
            <a:lvl3pPr marL="1371600" indent="0">
              <a:buNone/>
              <a:defRPr sz="2700">
                <a:solidFill>
                  <a:schemeClr val="tx1">
                    <a:tint val="75000"/>
                  </a:schemeClr>
                </a:solidFill>
              </a:defRPr>
            </a:lvl3pPr>
            <a:lvl4pPr marL="2057400" indent="0">
              <a:buNone/>
              <a:defRPr sz="2400">
                <a:solidFill>
                  <a:schemeClr val="tx1">
                    <a:tint val="75000"/>
                  </a:schemeClr>
                </a:solidFill>
              </a:defRPr>
            </a:lvl4pPr>
            <a:lvl5pPr marL="2743200" indent="0">
              <a:buNone/>
              <a:defRPr sz="2400">
                <a:solidFill>
                  <a:schemeClr val="tx1">
                    <a:tint val="75000"/>
                  </a:schemeClr>
                </a:solidFill>
              </a:defRPr>
            </a:lvl5pPr>
            <a:lvl6pPr marL="3429000" indent="0">
              <a:buNone/>
              <a:defRPr sz="2400">
                <a:solidFill>
                  <a:schemeClr val="tx1">
                    <a:tint val="75000"/>
                  </a:schemeClr>
                </a:solidFill>
              </a:defRPr>
            </a:lvl6pPr>
            <a:lvl7pPr marL="4114800" indent="0">
              <a:buNone/>
              <a:defRPr sz="2400">
                <a:solidFill>
                  <a:schemeClr val="tx1">
                    <a:tint val="75000"/>
                  </a:schemeClr>
                </a:solidFill>
              </a:defRPr>
            </a:lvl7pPr>
            <a:lvl8pPr marL="4800600" indent="0">
              <a:buNone/>
              <a:defRPr sz="2400">
                <a:solidFill>
                  <a:schemeClr val="tx1">
                    <a:tint val="75000"/>
                  </a:schemeClr>
                </a:solidFill>
              </a:defRPr>
            </a:lvl8pPr>
            <a:lvl9pPr marL="5486400" indent="0">
              <a:buNone/>
              <a:defRPr sz="2400">
                <a:solidFill>
                  <a:schemeClr val="tx1">
                    <a:tint val="75000"/>
                  </a:schemeClr>
                </a:solidFill>
              </a:defRPr>
            </a:lvl9pPr>
          </a:lstStyle>
          <a:p>
            <a:pPr lvl="0"/>
            <a:r>
              <a:rPr lang="es-ES"/>
              <a:t>Editar el estilo de texto del patrón</a:t>
            </a:r>
          </a:p>
        </p:txBody>
      </p:sp>
      <p:sp>
        <p:nvSpPr>
          <p:cNvPr id="4" name="Date Placeholder 3"/>
          <p:cNvSpPr>
            <a:spLocks noGrp="1"/>
          </p:cNvSpPr>
          <p:nvPr>
            <p:ph type="dt" sz="half" idx="10"/>
          </p:nvPr>
        </p:nvSpPr>
        <p:spPr/>
        <p:txBody>
          <a:bodyPr/>
          <a:lstStyle/>
          <a:p>
            <a:fld id="{CC1BDFDE-CF65-4B04-92FD-4EE54FF5EBE2}" type="datetimeFigureOut">
              <a:rPr lang="es-PY" smtClean="0"/>
              <a:t>15/4/2024</a:t>
            </a:fld>
            <a:endParaRPr lang="es-PY"/>
          </a:p>
        </p:txBody>
      </p:sp>
      <p:sp>
        <p:nvSpPr>
          <p:cNvPr id="5" name="Footer Placeholder 4"/>
          <p:cNvSpPr>
            <a:spLocks noGrp="1"/>
          </p:cNvSpPr>
          <p:nvPr>
            <p:ph type="ftr" sz="quarter" idx="11"/>
          </p:nvPr>
        </p:nvSpPr>
        <p:spPr/>
        <p:txBody>
          <a:bodyPr/>
          <a:lstStyle/>
          <a:p>
            <a:endParaRPr lang="es-PY"/>
          </a:p>
        </p:txBody>
      </p:sp>
      <p:sp>
        <p:nvSpPr>
          <p:cNvPr id="6" name="Slide Number Placeholder 5"/>
          <p:cNvSpPr>
            <a:spLocks noGrp="1"/>
          </p:cNvSpPr>
          <p:nvPr>
            <p:ph type="sldNum" sz="quarter" idx="12"/>
          </p:nvPr>
        </p:nvSpPr>
        <p:spPr/>
        <p:txBody>
          <a:bodyPr/>
          <a:lstStyle/>
          <a:p>
            <a:fld id="{A0BDE9FC-DFBE-48F5-8398-7DD4E00FC748}" type="slidenum">
              <a:rPr lang="es-PY" smtClean="0"/>
              <a:t>‹Nº›</a:t>
            </a:fld>
            <a:endParaRPr lang="es-PY"/>
          </a:p>
        </p:txBody>
      </p:sp>
      <p:pic>
        <p:nvPicPr>
          <p:cNvPr id="7" name="Imagen 6">
            <a:extLst>
              <a:ext uri="{FF2B5EF4-FFF2-40B4-BE49-F238E27FC236}">
                <a16:creationId xmlns:a16="http://schemas.microsoft.com/office/drawing/2014/main" id="{B0726289-19A8-4842-B092-E19565961433}"/>
              </a:ext>
            </a:extLst>
          </p:cNvPr>
          <p:cNvPicPr>
            <a:picLocks noChangeAspect="1"/>
          </p:cNvPicPr>
          <p:nvPr userDrawn="1"/>
        </p:nvPicPr>
        <p:blipFill>
          <a:blip r:embed="rId2"/>
          <a:stretch>
            <a:fillRect/>
          </a:stretch>
        </p:blipFill>
        <p:spPr>
          <a:xfrm>
            <a:off x="7040394" y="10134600"/>
            <a:ext cx="8001000" cy="152400"/>
          </a:xfrm>
          <a:prstGeom prst="rect">
            <a:avLst/>
          </a:prstGeom>
        </p:spPr>
      </p:pic>
      <p:pic>
        <p:nvPicPr>
          <p:cNvPr id="8" name="Imagen 7">
            <a:extLst>
              <a:ext uri="{FF2B5EF4-FFF2-40B4-BE49-F238E27FC236}">
                <a16:creationId xmlns:a16="http://schemas.microsoft.com/office/drawing/2014/main" id="{7AA55BAD-7761-3445-A178-278696AD5121}"/>
              </a:ext>
            </a:extLst>
          </p:cNvPr>
          <p:cNvPicPr>
            <a:picLocks noChangeAspect="1"/>
          </p:cNvPicPr>
          <p:nvPr userDrawn="1"/>
        </p:nvPicPr>
        <p:blipFill>
          <a:blip r:embed="rId3"/>
          <a:stretch>
            <a:fillRect/>
          </a:stretch>
        </p:blipFill>
        <p:spPr>
          <a:xfrm>
            <a:off x="15768287" y="208397"/>
            <a:ext cx="2228850" cy="666750"/>
          </a:xfrm>
          <a:prstGeom prst="rect">
            <a:avLst/>
          </a:prstGeom>
        </p:spPr>
      </p:pic>
      <p:pic>
        <p:nvPicPr>
          <p:cNvPr id="9" name="Imagen 8">
            <a:extLst>
              <a:ext uri="{FF2B5EF4-FFF2-40B4-BE49-F238E27FC236}">
                <a16:creationId xmlns:a16="http://schemas.microsoft.com/office/drawing/2014/main" id="{F5843B1F-76E5-AA41-8682-347A7CC97B50}"/>
              </a:ext>
            </a:extLst>
          </p:cNvPr>
          <p:cNvPicPr>
            <a:picLocks noChangeAspect="1"/>
          </p:cNvPicPr>
          <p:nvPr userDrawn="1"/>
        </p:nvPicPr>
        <p:blipFill>
          <a:blip r:embed="rId2"/>
          <a:stretch>
            <a:fillRect/>
          </a:stretch>
        </p:blipFill>
        <p:spPr>
          <a:xfrm>
            <a:off x="7040394" y="0"/>
            <a:ext cx="8001000" cy="152400"/>
          </a:xfrm>
          <a:prstGeom prst="rect">
            <a:avLst/>
          </a:prstGeom>
        </p:spPr>
      </p:pic>
    </p:spTree>
    <p:extLst>
      <p:ext uri="{BB962C8B-B14F-4D97-AF65-F5344CB8AC3E}">
        <p14:creationId xmlns:p14="http://schemas.microsoft.com/office/powerpoint/2010/main" val="239997129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Content Placeholder 2"/>
          <p:cNvSpPr>
            <a:spLocks noGrp="1"/>
          </p:cNvSpPr>
          <p:nvPr>
            <p:ph sz="half" idx="1"/>
          </p:nvPr>
        </p:nvSpPr>
        <p:spPr>
          <a:xfrm>
            <a:off x="1257300" y="2738438"/>
            <a:ext cx="7772400" cy="6527007"/>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Content Placeholder 3"/>
          <p:cNvSpPr>
            <a:spLocks noGrp="1"/>
          </p:cNvSpPr>
          <p:nvPr>
            <p:ph sz="half" idx="2"/>
          </p:nvPr>
        </p:nvSpPr>
        <p:spPr>
          <a:xfrm>
            <a:off x="9258300" y="2738438"/>
            <a:ext cx="7772400" cy="6527007"/>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Date Placeholder 4"/>
          <p:cNvSpPr>
            <a:spLocks noGrp="1"/>
          </p:cNvSpPr>
          <p:nvPr>
            <p:ph type="dt" sz="half" idx="10"/>
          </p:nvPr>
        </p:nvSpPr>
        <p:spPr/>
        <p:txBody>
          <a:bodyPr/>
          <a:lstStyle/>
          <a:p>
            <a:fld id="{CC1BDFDE-CF65-4B04-92FD-4EE54FF5EBE2}" type="datetimeFigureOut">
              <a:rPr lang="es-PY" smtClean="0"/>
              <a:t>15/4/2024</a:t>
            </a:fld>
            <a:endParaRPr lang="es-PY"/>
          </a:p>
        </p:txBody>
      </p:sp>
      <p:sp>
        <p:nvSpPr>
          <p:cNvPr id="6" name="Footer Placeholder 5"/>
          <p:cNvSpPr>
            <a:spLocks noGrp="1"/>
          </p:cNvSpPr>
          <p:nvPr>
            <p:ph type="ftr" sz="quarter" idx="11"/>
          </p:nvPr>
        </p:nvSpPr>
        <p:spPr/>
        <p:txBody>
          <a:bodyPr/>
          <a:lstStyle/>
          <a:p>
            <a:endParaRPr lang="es-PY"/>
          </a:p>
        </p:txBody>
      </p:sp>
      <p:sp>
        <p:nvSpPr>
          <p:cNvPr id="7" name="Slide Number Placeholder 6"/>
          <p:cNvSpPr>
            <a:spLocks noGrp="1"/>
          </p:cNvSpPr>
          <p:nvPr>
            <p:ph type="sldNum" sz="quarter" idx="12"/>
          </p:nvPr>
        </p:nvSpPr>
        <p:spPr/>
        <p:txBody>
          <a:bodyPr/>
          <a:lstStyle/>
          <a:p>
            <a:fld id="{A0BDE9FC-DFBE-48F5-8398-7DD4E00FC748}" type="slidenum">
              <a:rPr lang="es-PY" smtClean="0"/>
              <a:t>‹Nº›</a:t>
            </a:fld>
            <a:endParaRPr lang="es-PY"/>
          </a:p>
        </p:txBody>
      </p:sp>
      <p:pic>
        <p:nvPicPr>
          <p:cNvPr id="8" name="Imagen 7">
            <a:extLst>
              <a:ext uri="{FF2B5EF4-FFF2-40B4-BE49-F238E27FC236}">
                <a16:creationId xmlns:a16="http://schemas.microsoft.com/office/drawing/2014/main" id="{EF51F6EC-AF78-224F-BD91-56B5E485B5F3}"/>
              </a:ext>
            </a:extLst>
          </p:cNvPr>
          <p:cNvPicPr>
            <a:picLocks noChangeAspect="1"/>
          </p:cNvPicPr>
          <p:nvPr userDrawn="1"/>
        </p:nvPicPr>
        <p:blipFill>
          <a:blip r:embed="rId2"/>
          <a:stretch>
            <a:fillRect/>
          </a:stretch>
        </p:blipFill>
        <p:spPr>
          <a:xfrm>
            <a:off x="7040394" y="10134600"/>
            <a:ext cx="8001000" cy="152400"/>
          </a:xfrm>
          <a:prstGeom prst="rect">
            <a:avLst/>
          </a:prstGeom>
        </p:spPr>
      </p:pic>
      <p:pic>
        <p:nvPicPr>
          <p:cNvPr id="9" name="Imagen 8">
            <a:extLst>
              <a:ext uri="{FF2B5EF4-FFF2-40B4-BE49-F238E27FC236}">
                <a16:creationId xmlns:a16="http://schemas.microsoft.com/office/drawing/2014/main" id="{E228E25F-E301-D949-BEF1-95A70054A2FA}"/>
              </a:ext>
            </a:extLst>
          </p:cNvPr>
          <p:cNvPicPr>
            <a:picLocks noChangeAspect="1"/>
          </p:cNvPicPr>
          <p:nvPr userDrawn="1"/>
        </p:nvPicPr>
        <p:blipFill>
          <a:blip r:embed="rId3"/>
          <a:stretch>
            <a:fillRect/>
          </a:stretch>
        </p:blipFill>
        <p:spPr>
          <a:xfrm>
            <a:off x="15768287" y="208397"/>
            <a:ext cx="2228850" cy="666750"/>
          </a:xfrm>
          <a:prstGeom prst="rect">
            <a:avLst/>
          </a:prstGeom>
        </p:spPr>
      </p:pic>
      <p:pic>
        <p:nvPicPr>
          <p:cNvPr id="10" name="Imagen 9">
            <a:extLst>
              <a:ext uri="{FF2B5EF4-FFF2-40B4-BE49-F238E27FC236}">
                <a16:creationId xmlns:a16="http://schemas.microsoft.com/office/drawing/2014/main" id="{24C78A31-C165-774F-A269-F6A3F1858D63}"/>
              </a:ext>
            </a:extLst>
          </p:cNvPr>
          <p:cNvPicPr>
            <a:picLocks noChangeAspect="1"/>
          </p:cNvPicPr>
          <p:nvPr userDrawn="1"/>
        </p:nvPicPr>
        <p:blipFill>
          <a:blip r:embed="rId2"/>
          <a:stretch>
            <a:fillRect/>
          </a:stretch>
        </p:blipFill>
        <p:spPr>
          <a:xfrm>
            <a:off x="7040394" y="0"/>
            <a:ext cx="8001000" cy="152400"/>
          </a:xfrm>
          <a:prstGeom prst="rect">
            <a:avLst/>
          </a:prstGeom>
        </p:spPr>
      </p:pic>
    </p:spTree>
    <p:extLst>
      <p:ext uri="{BB962C8B-B14F-4D97-AF65-F5344CB8AC3E}">
        <p14:creationId xmlns:p14="http://schemas.microsoft.com/office/powerpoint/2010/main" val="305673848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itle 1"/>
          <p:cNvSpPr>
            <a:spLocks noGrp="1"/>
          </p:cNvSpPr>
          <p:nvPr>
            <p:ph type="title"/>
          </p:nvPr>
        </p:nvSpPr>
        <p:spPr>
          <a:xfrm>
            <a:off x="1259682" y="547688"/>
            <a:ext cx="15773400" cy="1988345"/>
          </a:xfrm>
        </p:spPr>
        <p:txBody>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1259683" y="2521745"/>
            <a:ext cx="7736681" cy="1235868"/>
          </a:xfrm>
        </p:spPr>
        <p:txBody>
          <a:bodyPr anchor="b"/>
          <a:lstStyle>
            <a:lvl1pPr marL="0" indent="0">
              <a:buNone/>
              <a:defRPr sz="3600" b="1"/>
            </a:lvl1pPr>
            <a:lvl2pPr marL="685800" indent="0">
              <a:buNone/>
              <a:defRPr sz="3000" b="1"/>
            </a:lvl2pPr>
            <a:lvl3pPr marL="1371600" indent="0">
              <a:buNone/>
              <a:defRPr sz="2700" b="1"/>
            </a:lvl3pPr>
            <a:lvl4pPr marL="2057400" indent="0">
              <a:buNone/>
              <a:defRPr sz="2400" b="1"/>
            </a:lvl4pPr>
            <a:lvl5pPr marL="2743200" indent="0">
              <a:buNone/>
              <a:defRPr sz="2400" b="1"/>
            </a:lvl5pPr>
            <a:lvl6pPr marL="3429000" indent="0">
              <a:buNone/>
              <a:defRPr sz="2400" b="1"/>
            </a:lvl6pPr>
            <a:lvl7pPr marL="4114800" indent="0">
              <a:buNone/>
              <a:defRPr sz="2400" b="1"/>
            </a:lvl7pPr>
            <a:lvl8pPr marL="4800600" indent="0">
              <a:buNone/>
              <a:defRPr sz="2400" b="1"/>
            </a:lvl8pPr>
            <a:lvl9pPr marL="5486400" indent="0">
              <a:buNone/>
              <a:defRPr sz="2400" b="1"/>
            </a:lvl9pPr>
          </a:lstStyle>
          <a:p>
            <a:pPr lvl="0"/>
            <a:r>
              <a:rPr lang="es-ES"/>
              <a:t>Editar el estilo de texto del patrón</a:t>
            </a:r>
          </a:p>
        </p:txBody>
      </p:sp>
      <p:sp>
        <p:nvSpPr>
          <p:cNvPr id="4" name="Content Placeholder 3"/>
          <p:cNvSpPr>
            <a:spLocks noGrp="1"/>
          </p:cNvSpPr>
          <p:nvPr>
            <p:ph sz="half" idx="2"/>
          </p:nvPr>
        </p:nvSpPr>
        <p:spPr>
          <a:xfrm>
            <a:off x="1259683" y="3757613"/>
            <a:ext cx="7736681" cy="5526882"/>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Text Placeholder 4"/>
          <p:cNvSpPr>
            <a:spLocks noGrp="1"/>
          </p:cNvSpPr>
          <p:nvPr>
            <p:ph type="body" sz="quarter" idx="3"/>
          </p:nvPr>
        </p:nvSpPr>
        <p:spPr>
          <a:xfrm>
            <a:off x="9258300" y="2521745"/>
            <a:ext cx="7774782" cy="1235868"/>
          </a:xfrm>
        </p:spPr>
        <p:txBody>
          <a:bodyPr anchor="b"/>
          <a:lstStyle>
            <a:lvl1pPr marL="0" indent="0">
              <a:buNone/>
              <a:defRPr sz="3600" b="1"/>
            </a:lvl1pPr>
            <a:lvl2pPr marL="685800" indent="0">
              <a:buNone/>
              <a:defRPr sz="3000" b="1"/>
            </a:lvl2pPr>
            <a:lvl3pPr marL="1371600" indent="0">
              <a:buNone/>
              <a:defRPr sz="2700" b="1"/>
            </a:lvl3pPr>
            <a:lvl4pPr marL="2057400" indent="0">
              <a:buNone/>
              <a:defRPr sz="2400" b="1"/>
            </a:lvl4pPr>
            <a:lvl5pPr marL="2743200" indent="0">
              <a:buNone/>
              <a:defRPr sz="2400" b="1"/>
            </a:lvl5pPr>
            <a:lvl6pPr marL="3429000" indent="0">
              <a:buNone/>
              <a:defRPr sz="2400" b="1"/>
            </a:lvl6pPr>
            <a:lvl7pPr marL="4114800" indent="0">
              <a:buNone/>
              <a:defRPr sz="2400" b="1"/>
            </a:lvl7pPr>
            <a:lvl8pPr marL="4800600" indent="0">
              <a:buNone/>
              <a:defRPr sz="2400" b="1"/>
            </a:lvl8pPr>
            <a:lvl9pPr marL="5486400" indent="0">
              <a:buNone/>
              <a:defRPr sz="2400" b="1"/>
            </a:lvl9pPr>
          </a:lstStyle>
          <a:p>
            <a:pPr lvl="0"/>
            <a:r>
              <a:rPr lang="es-ES"/>
              <a:t>Editar el estilo de texto del patrón</a:t>
            </a:r>
          </a:p>
        </p:txBody>
      </p:sp>
      <p:sp>
        <p:nvSpPr>
          <p:cNvPr id="6" name="Content Placeholder 5"/>
          <p:cNvSpPr>
            <a:spLocks noGrp="1"/>
          </p:cNvSpPr>
          <p:nvPr>
            <p:ph sz="quarter" idx="4"/>
          </p:nvPr>
        </p:nvSpPr>
        <p:spPr>
          <a:xfrm>
            <a:off x="9258300" y="3757613"/>
            <a:ext cx="7774782" cy="5526882"/>
          </a:xfrm>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7" name="Date Placeholder 6"/>
          <p:cNvSpPr>
            <a:spLocks noGrp="1"/>
          </p:cNvSpPr>
          <p:nvPr>
            <p:ph type="dt" sz="half" idx="10"/>
          </p:nvPr>
        </p:nvSpPr>
        <p:spPr/>
        <p:txBody>
          <a:bodyPr/>
          <a:lstStyle/>
          <a:p>
            <a:fld id="{CC1BDFDE-CF65-4B04-92FD-4EE54FF5EBE2}" type="datetimeFigureOut">
              <a:rPr lang="es-PY" smtClean="0"/>
              <a:t>15/4/2024</a:t>
            </a:fld>
            <a:endParaRPr lang="es-PY"/>
          </a:p>
        </p:txBody>
      </p:sp>
      <p:sp>
        <p:nvSpPr>
          <p:cNvPr id="8" name="Footer Placeholder 7"/>
          <p:cNvSpPr>
            <a:spLocks noGrp="1"/>
          </p:cNvSpPr>
          <p:nvPr>
            <p:ph type="ftr" sz="quarter" idx="11"/>
          </p:nvPr>
        </p:nvSpPr>
        <p:spPr/>
        <p:txBody>
          <a:bodyPr/>
          <a:lstStyle/>
          <a:p>
            <a:endParaRPr lang="es-PY"/>
          </a:p>
        </p:txBody>
      </p:sp>
      <p:sp>
        <p:nvSpPr>
          <p:cNvPr id="9" name="Slide Number Placeholder 8"/>
          <p:cNvSpPr>
            <a:spLocks noGrp="1"/>
          </p:cNvSpPr>
          <p:nvPr>
            <p:ph type="sldNum" sz="quarter" idx="12"/>
          </p:nvPr>
        </p:nvSpPr>
        <p:spPr/>
        <p:txBody>
          <a:bodyPr/>
          <a:lstStyle/>
          <a:p>
            <a:fld id="{A0BDE9FC-DFBE-48F5-8398-7DD4E00FC748}" type="slidenum">
              <a:rPr lang="es-PY" smtClean="0"/>
              <a:t>‹Nº›</a:t>
            </a:fld>
            <a:endParaRPr lang="es-PY"/>
          </a:p>
        </p:txBody>
      </p:sp>
      <p:pic>
        <p:nvPicPr>
          <p:cNvPr id="10" name="Imagen 9">
            <a:extLst>
              <a:ext uri="{FF2B5EF4-FFF2-40B4-BE49-F238E27FC236}">
                <a16:creationId xmlns:a16="http://schemas.microsoft.com/office/drawing/2014/main" id="{AA61E789-A972-6546-91AB-78BF56AF0BEF}"/>
              </a:ext>
            </a:extLst>
          </p:cNvPr>
          <p:cNvPicPr>
            <a:picLocks noChangeAspect="1"/>
          </p:cNvPicPr>
          <p:nvPr userDrawn="1"/>
        </p:nvPicPr>
        <p:blipFill>
          <a:blip r:embed="rId2"/>
          <a:stretch>
            <a:fillRect/>
          </a:stretch>
        </p:blipFill>
        <p:spPr>
          <a:xfrm>
            <a:off x="7040394" y="10134600"/>
            <a:ext cx="8001000" cy="152400"/>
          </a:xfrm>
          <a:prstGeom prst="rect">
            <a:avLst/>
          </a:prstGeom>
        </p:spPr>
      </p:pic>
      <p:pic>
        <p:nvPicPr>
          <p:cNvPr id="11" name="Imagen 10">
            <a:extLst>
              <a:ext uri="{FF2B5EF4-FFF2-40B4-BE49-F238E27FC236}">
                <a16:creationId xmlns:a16="http://schemas.microsoft.com/office/drawing/2014/main" id="{EFC1D386-23AE-314C-94F6-A172915EC294}"/>
              </a:ext>
            </a:extLst>
          </p:cNvPr>
          <p:cNvPicPr>
            <a:picLocks noChangeAspect="1"/>
          </p:cNvPicPr>
          <p:nvPr userDrawn="1"/>
        </p:nvPicPr>
        <p:blipFill>
          <a:blip r:embed="rId3"/>
          <a:stretch>
            <a:fillRect/>
          </a:stretch>
        </p:blipFill>
        <p:spPr>
          <a:xfrm>
            <a:off x="15768287" y="208397"/>
            <a:ext cx="2228850" cy="666750"/>
          </a:xfrm>
          <a:prstGeom prst="rect">
            <a:avLst/>
          </a:prstGeom>
        </p:spPr>
      </p:pic>
      <p:pic>
        <p:nvPicPr>
          <p:cNvPr id="12" name="Imagen 11">
            <a:extLst>
              <a:ext uri="{FF2B5EF4-FFF2-40B4-BE49-F238E27FC236}">
                <a16:creationId xmlns:a16="http://schemas.microsoft.com/office/drawing/2014/main" id="{9AA1567E-729B-8742-B6F7-9325D4D73A66}"/>
              </a:ext>
            </a:extLst>
          </p:cNvPr>
          <p:cNvPicPr>
            <a:picLocks noChangeAspect="1"/>
          </p:cNvPicPr>
          <p:nvPr userDrawn="1"/>
        </p:nvPicPr>
        <p:blipFill>
          <a:blip r:embed="rId2"/>
          <a:stretch>
            <a:fillRect/>
          </a:stretch>
        </p:blipFill>
        <p:spPr>
          <a:xfrm>
            <a:off x="7040394" y="0"/>
            <a:ext cx="8001000" cy="152400"/>
          </a:xfrm>
          <a:prstGeom prst="rect">
            <a:avLst/>
          </a:prstGeom>
        </p:spPr>
      </p:pic>
    </p:spTree>
    <p:extLst>
      <p:ext uri="{BB962C8B-B14F-4D97-AF65-F5344CB8AC3E}">
        <p14:creationId xmlns:p14="http://schemas.microsoft.com/office/powerpoint/2010/main" val="125536872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Date Placeholder 2"/>
          <p:cNvSpPr>
            <a:spLocks noGrp="1"/>
          </p:cNvSpPr>
          <p:nvPr>
            <p:ph type="dt" sz="half" idx="10"/>
          </p:nvPr>
        </p:nvSpPr>
        <p:spPr/>
        <p:txBody>
          <a:bodyPr/>
          <a:lstStyle/>
          <a:p>
            <a:fld id="{CC1BDFDE-CF65-4B04-92FD-4EE54FF5EBE2}" type="datetimeFigureOut">
              <a:rPr lang="es-PY" smtClean="0"/>
              <a:t>15/4/2024</a:t>
            </a:fld>
            <a:endParaRPr lang="es-PY"/>
          </a:p>
        </p:txBody>
      </p:sp>
      <p:sp>
        <p:nvSpPr>
          <p:cNvPr id="4" name="Footer Placeholder 3"/>
          <p:cNvSpPr>
            <a:spLocks noGrp="1"/>
          </p:cNvSpPr>
          <p:nvPr>
            <p:ph type="ftr" sz="quarter" idx="11"/>
          </p:nvPr>
        </p:nvSpPr>
        <p:spPr/>
        <p:txBody>
          <a:bodyPr/>
          <a:lstStyle/>
          <a:p>
            <a:endParaRPr lang="es-PY"/>
          </a:p>
        </p:txBody>
      </p:sp>
      <p:sp>
        <p:nvSpPr>
          <p:cNvPr id="5" name="Slide Number Placeholder 4"/>
          <p:cNvSpPr>
            <a:spLocks noGrp="1"/>
          </p:cNvSpPr>
          <p:nvPr>
            <p:ph type="sldNum" sz="quarter" idx="12"/>
          </p:nvPr>
        </p:nvSpPr>
        <p:spPr/>
        <p:txBody>
          <a:bodyPr/>
          <a:lstStyle/>
          <a:p>
            <a:fld id="{A0BDE9FC-DFBE-48F5-8398-7DD4E00FC748}" type="slidenum">
              <a:rPr lang="es-PY" smtClean="0"/>
              <a:t>‹Nº›</a:t>
            </a:fld>
            <a:endParaRPr lang="es-PY"/>
          </a:p>
        </p:txBody>
      </p:sp>
      <p:pic>
        <p:nvPicPr>
          <p:cNvPr id="6" name="Imagen 5">
            <a:extLst>
              <a:ext uri="{FF2B5EF4-FFF2-40B4-BE49-F238E27FC236}">
                <a16:creationId xmlns:a16="http://schemas.microsoft.com/office/drawing/2014/main" id="{C01481F1-42C1-624C-AB87-CDFA9C7EAD28}"/>
              </a:ext>
            </a:extLst>
          </p:cNvPr>
          <p:cNvPicPr>
            <a:picLocks noChangeAspect="1"/>
          </p:cNvPicPr>
          <p:nvPr userDrawn="1"/>
        </p:nvPicPr>
        <p:blipFill>
          <a:blip r:embed="rId2"/>
          <a:stretch>
            <a:fillRect/>
          </a:stretch>
        </p:blipFill>
        <p:spPr>
          <a:xfrm>
            <a:off x="7040394" y="10134600"/>
            <a:ext cx="8001000" cy="152400"/>
          </a:xfrm>
          <a:prstGeom prst="rect">
            <a:avLst/>
          </a:prstGeom>
        </p:spPr>
      </p:pic>
      <p:pic>
        <p:nvPicPr>
          <p:cNvPr id="7" name="Imagen 6">
            <a:extLst>
              <a:ext uri="{FF2B5EF4-FFF2-40B4-BE49-F238E27FC236}">
                <a16:creationId xmlns:a16="http://schemas.microsoft.com/office/drawing/2014/main" id="{99BA393D-C987-9B4E-AE91-90F99CC8FA74}"/>
              </a:ext>
            </a:extLst>
          </p:cNvPr>
          <p:cNvPicPr>
            <a:picLocks noChangeAspect="1"/>
          </p:cNvPicPr>
          <p:nvPr userDrawn="1"/>
        </p:nvPicPr>
        <p:blipFill>
          <a:blip r:embed="rId3"/>
          <a:stretch>
            <a:fillRect/>
          </a:stretch>
        </p:blipFill>
        <p:spPr>
          <a:xfrm>
            <a:off x="15768287" y="208397"/>
            <a:ext cx="2228850" cy="666750"/>
          </a:xfrm>
          <a:prstGeom prst="rect">
            <a:avLst/>
          </a:prstGeom>
        </p:spPr>
      </p:pic>
      <p:pic>
        <p:nvPicPr>
          <p:cNvPr id="8" name="Imagen 7">
            <a:extLst>
              <a:ext uri="{FF2B5EF4-FFF2-40B4-BE49-F238E27FC236}">
                <a16:creationId xmlns:a16="http://schemas.microsoft.com/office/drawing/2014/main" id="{2801D549-D80E-6745-B0D0-76CEAB214A3D}"/>
              </a:ext>
            </a:extLst>
          </p:cNvPr>
          <p:cNvPicPr>
            <a:picLocks noChangeAspect="1"/>
          </p:cNvPicPr>
          <p:nvPr userDrawn="1"/>
        </p:nvPicPr>
        <p:blipFill>
          <a:blip r:embed="rId2"/>
          <a:stretch>
            <a:fillRect/>
          </a:stretch>
        </p:blipFill>
        <p:spPr>
          <a:xfrm>
            <a:off x="7040394" y="0"/>
            <a:ext cx="8001000" cy="152400"/>
          </a:xfrm>
          <a:prstGeom prst="rect">
            <a:avLst/>
          </a:prstGeom>
        </p:spPr>
      </p:pic>
    </p:spTree>
    <p:extLst>
      <p:ext uri="{BB962C8B-B14F-4D97-AF65-F5344CB8AC3E}">
        <p14:creationId xmlns:p14="http://schemas.microsoft.com/office/powerpoint/2010/main" val="264316506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C1BDFDE-CF65-4B04-92FD-4EE54FF5EBE2}" type="datetimeFigureOut">
              <a:rPr lang="es-PY" smtClean="0"/>
              <a:t>15/4/2024</a:t>
            </a:fld>
            <a:endParaRPr lang="es-PY"/>
          </a:p>
        </p:txBody>
      </p:sp>
      <p:sp>
        <p:nvSpPr>
          <p:cNvPr id="3" name="Footer Placeholder 2"/>
          <p:cNvSpPr>
            <a:spLocks noGrp="1"/>
          </p:cNvSpPr>
          <p:nvPr>
            <p:ph type="ftr" sz="quarter" idx="11"/>
          </p:nvPr>
        </p:nvSpPr>
        <p:spPr/>
        <p:txBody>
          <a:bodyPr/>
          <a:lstStyle/>
          <a:p>
            <a:endParaRPr lang="es-PY"/>
          </a:p>
        </p:txBody>
      </p:sp>
      <p:sp>
        <p:nvSpPr>
          <p:cNvPr id="4" name="Slide Number Placeholder 3"/>
          <p:cNvSpPr>
            <a:spLocks noGrp="1"/>
          </p:cNvSpPr>
          <p:nvPr>
            <p:ph type="sldNum" sz="quarter" idx="12"/>
          </p:nvPr>
        </p:nvSpPr>
        <p:spPr/>
        <p:txBody>
          <a:bodyPr/>
          <a:lstStyle/>
          <a:p>
            <a:fld id="{A0BDE9FC-DFBE-48F5-8398-7DD4E00FC748}" type="slidenum">
              <a:rPr lang="es-PY" smtClean="0"/>
              <a:t>‹Nº›</a:t>
            </a:fld>
            <a:endParaRPr lang="es-PY"/>
          </a:p>
        </p:txBody>
      </p:sp>
      <p:pic>
        <p:nvPicPr>
          <p:cNvPr id="5" name="Imagen 4">
            <a:extLst>
              <a:ext uri="{FF2B5EF4-FFF2-40B4-BE49-F238E27FC236}">
                <a16:creationId xmlns:a16="http://schemas.microsoft.com/office/drawing/2014/main" id="{4FC6A9C0-E7F4-0D44-9EA9-8C5268016585}"/>
              </a:ext>
            </a:extLst>
          </p:cNvPr>
          <p:cNvPicPr>
            <a:picLocks noChangeAspect="1"/>
          </p:cNvPicPr>
          <p:nvPr userDrawn="1"/>
        </p:nvPicPr>
        <p:blipFill>
          <a:blip r:embed="rId2"/>
          <a:stretch>
            <a:fillRect/>
          </a:stretch>
        </p:blipFill>
        <p:spPr>
          <a:xfrm>
            <a:off x="7040394" y="10134600"/>
            <a:ext cx="8001000" cy="152400"/>
          </a:xfrm>
          <a:prstGeom prst="rect">
            <a:avLst/>
          </a:prstGeom>
        </p:spPr>
      </p:pic>
      <p:pic>
        <p:nvPicPr>
          <p:cNvPr id="6" name="Imagen 5">
            <a:extLst>
              <a:ext uri="{FF2B5EF4-FFF2-40B4-BE49-F238E27FC236}">
                <a16:creationId xmlns:a16="http://schemas.microsoft.com/office/drawing/2014/main" id="{35416A2C-7AB9-8D40-A106-67AC9CC831A8}"/>
              </a:ext>
            </a:extLst>
          </p:cNvPr>
          <p:cNvPicPr>
            <a:picLocks noChangeAspect="1"/>
          </p:cNvPicPr>
          <p:nvPr userDrawn="1"/>
        </p:nvPicPr>
        <p:blipFill>
          <a:blip r:embed="rId3"/>
          <a:stretch>
            <a:fillRect/>
          </a:stretch>
        </p:blipFill>
        <p:spPr>
          <a:xfrm>
            <a:off x="15768287" y="208397"/>
            <a:ext cx="2228850" cy="666750"/>
          </a:xfrm>
          <a:prstGeom prst="rect">
            <a:avLst/>
          </a:prstGeom>
        </p:spPr>
      </p:pic>
      <p:pic>
        <p:nvPicPr>
          <p:cNvPr id="7" name="Imagen 6">
            <a:extLst>
              <a:ext uri="{FF2B5EF4-FFF2-40B4-BE49-F238E27FC236}">
                <a16:creationId xmlns:a16="http://schemas.microsoft.com/office/drawing/2014/main" id="{C5778F76-1259-B44B-A379-0E0CE4334832}"/>
              </a:ext>
            </a:extLst>
          </p:cNvPr>
          <p:cNvPicPr>
            <a:picLocks noChangeAspect="1"/>
          </p:cNvPicPr>
          <p:nvPr userDrawn="1"/>
        </p:nvPicPr>
        <p:blipFill>
          <a:blip r:embed="rId2"/>
          <a:stretch>
            <a:fillRect/>
          </a:stretch>
        </p:blipFill>
        <p:spPr>
          <a:xfrm>
            <a:off x="7040394" y="0"/>
            <a:ext cx="8001000" cy="152400"/>
          </a:xfrm>
          <a:prstGeom prst="rect">
            <a:avLst/>
          </a:prstGeom>
        </p:spPr>
      </p:pic>
    </p:spTree>
    <p:extLst>
      <p:ext uri="{BB962C8B-B14F-4D97-AF65-F5344CB8AC3E}">
        <p14:creationId xmlns:p14="http://schemas.microsoft.com/office/powerpoint/2010/main" val="344269373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1259683" y="685800"/>
            <a:ext cx="5898356" cy="2400300"/>
          </a:xfrm>
        </p:spPr>
        <p:txBody>
          <a:bodyPr anchor="b"/>
          <a:lstStyle>
            <a:lvl1pPr>
              <a:defRPr sz="4800"/>
            </a:lvl1pPr>
          </a:lstStyle>
          <a:p>
            <a:r>
              <a:rPr lang="es-ES"/>
              <a:t>Haga clic para modificar el estilo de título del patrón</a:t>
            </a:r>
            <a:endParaRPr lang="en-US" dirty="0"/>
          </a:p>
        </p:txBody>
      </p:sp>
      <p:sp>
        <p:nvSpPr>
          <p:cNvPr id="3" name="Content Placeholder 2"/>
          <p:cNvSpPr>
            <a:spLocks noGrp="1"/>
          </p:cNvSpPr>
          <p:nvPr>
            <p:ph idx="1"/>
          </p:nvPr>
        </p:nvSpPr>
        <p:spPr>
          <a:xfrm>
            <a:off x="7774782" y="1481138"/>
            <a:ext cx="9258300" cy="7310438"/>
          </a:xfrm>
        </p:spPr>
        <p:txBody>
          <a:bodyPr/>
          <a:lstStyle>
            <a:lvl1pPr>
              <a:defRPr sz="4800"/>
            </a:lvl1pPr>
            <a:lvl2pPr>
              <a:defRPr sz="4200"/>
            </a:lvl2pPr>
            <a:lvl3pPr>
              <a:defRPr sz="3600"/>
            </a:lvl3pPr>
            <a:lvl4pPr>
              <a:defRPr sz="3000"/>
            </a:lvl4pPr>
            <a:lvl5pPr>
              <a:defRPr sz="3000"/>
            </a:lvl5pPr>
            <a:lvl6pPr>
              <a:defRPr sz="3000"/>
            </a:lvl6pPr>
            <a:lvl7pPr>
              <a:defRPr sz="3000"/>
            </a:lvl7pPr>
            <a:lvl8pPr>
              <a:defRPr sz="3000"/>
            </a:lvl8pPr>
            <a:lvl9pPr>
              <a:defRPr sz="3000"/>
            </a:lvl9p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Text Placeholder 3"/>
          <p:cNvSpPr>
            <a:spLocks noGrp="1"/>
          </p:cNvSpPr>
          <p:nvPr>
            <p:ph type="body" sz="half" idx="2"/>
          </p:nvPr>
        </p:nvSpPr>
        <p:spPr>
          <a:xfrm>
            <a:off x="1259683" y="3086100"/>
            <a:ext cx="5898356" cy="5717382"/>
          </a:xfrm>
        </p:spPr>
        <p:txBody>
          <a:bodyPr/>
          <a:lstStyle>
            <a:lvl1pPr marL="0" indent="0">
              <a:buNone/>
              <a:defRPr sz="2400"/>
            </a:lvl1pPr>
            <a:lvl2pPr marL="685800" indent="0">
              <a:buNone/>
              <a:defRPr sz="2100"/>
            </a:lvl2pPr>
            <a:lvl3pPr marL="1371600" indent="0">
              <a:buNone/>
              <a:defRPr sz="1800"/>
            </a:lvl3pPr>
            <a:lvl4pPr marL="2057400" indent="0">
              <a:buNone/>
              <a:defRPr sz="1500"/>
            </a:lvl4pPr>
            <a:lvl5pPr marL="2743200" indent="0">
              <a:buNone/>
              <a:defRPr sz="1500"/>
            </a:lvl5pPr>
            <a:lvl6pPr marL="3429000" indent="0">
              <a:buNone/>
              <a:defRPr sz="1500"/>
            </a:lvl6pPr>
            <a:lvl7pPr marL="4114800" indent="0">
              <a:buNone/>
              <a:defRPr sz="1500"/>
            </a:lvl7pPr>
            <a:lvl8pPr marL="4800600" indent="0">
              <a:buNone/>
              <a:defRPr sz="1500"/>
            </a:lvl8pPr>
            <a:lvl9pPr marL="5486400" indent="0">
              <a:buNone/>
              <a:defRPr sz="1500"/>
            </a:lvl9pPr>
          </a:lstStyle>
          <a:p>
            <a:pPr lvl="0"/>
            <a:r>
              <a:rPr lang="es-ES"/>
              <a:t>Editar el estilo de texto del patrón</a:t>
            </a:r>
          </a:p>
        </p:txBody>
      </p:sp>
      <p:sp>
        <p:nvSpPr>
          <p:cNvPr id="5" name="Date Placeholder 4"/>
          <p:cNvSpPr>
            <a:spLocks noGrp="1"/>
          </p:cNvSpPr>
          <p:nvPr>
            <p:ph type="dt" sz="half" idx="10"/>
          </p:nvPr>
        </p:nvSpPr>
        <p:spPr/>
        <p:txBody>
          <a:bodyPr/>
          <a:lstStyle/>
          <a:p>
            <a:fld id="{CC1BDFDE-CF65-4B04-92FD-4EE54FF5EBE2}" type="datetimeFigureOut">
              <a:rPr lang="es-PY" smtClean="0"/>
              <a:t>15/4/2024</a:t>
            </a:fld>
            <a:endParaRPr lang="es-PY"/>
          </a:p>
        </p:txBody>
      </p:sp>
      <p:sp>
        <p:nvSpPr>
          <p:cNvPr id="6" name="Footer Placeholder 5"/>
          <p:cNvSpPr>
            <a:spLocks noGrp="1"/>
          </p:cNvSpPr>
          <p:nvPr>
            <p:ph type="ftr" sz="quarter" idx="11"/>
          </p:nvPr>
        </p:nvSpPr>
        <p:spPr/>
        <p:txBody>
          <a:bodyPr/>
          <a:lstStyle/>
          <a:p>
            <a:endParaRPr lang="es-PY"/>
          </a:p>
        </p:txBody>
      </p:sp>
      <p:sp>
        <p:nvSpPr>
          <p:cNvPr id="7" name="Slide Number Placeholder 6"/>
          <p:cNvSpPr>
            <a:spLocks noGrp="1"/>
          </p:cNvSpPr>
          <p:nvPr>
            <p:ph type="sldNum" sz="quarter" idx="12"/>
          </p:nvPr>
        </p:nvSpPr>
        <p:spPr/>
        <p:txBody>
          <a:bodyPr/>
          <a:lstStyle/>
          <a:p>
            <a:fld id="{A0BDE9FC-DFBE-48F5-8398-7DD4E00FC748}" type="slidenum">
              <a:rPr lang="es-PY" smtClean="0"/>
              <a:t>‹Nº›</a:t>
            </a:fld>
            <a:endParaRPr lang="es-PY"/>
          </a:p>
        </p:txBody>
      </p:sp>
      <p:pic>
        <p:nvPicPr>
          <p:cNvPr id="8" name="Imagen 7">
            <a:extLst>
              <a:ext uri="{FF2B5EF4-FFF2-40B4-BE49-F238E27FC236}">
                <a16:creationId xmlns:a16="http://schemas.microsoft.com/office/drawing/2014/main" id="{F30CC447-FAC3-6646-88E6-CF63F5B42BCF}"/>
              </a:ext>
            </a:extLst>
          </p:cNvPr>
          <p:cNvPicPr>
            <a:picLocks noChangeAspect="1"/>
          </p:cNvPicPr>
          <p:nvPr userDrawn="1"/>
        </p:nvPicPr>
        <p:blipFill>
          <a:blip r:embed="rId2"/>
          <a:stretch>
            <a:fillRect/>
          </a:stretch>
        </p:blipFill>
        <p:spPr>
          <a:xfrm>
            <a:off x="7040394" y="10134600"/>
            <a:ext cx="8001000" cy="152400"/>
          </a:xfrm>
          <a:prstGeom prst="rect">
            <a:avLst/>
          </a:prstGeom>
        </p:spPr>
      </p:pic>
      <p:pic>
        <p:nvPicPr>
          <p:cNvPr id="9" name="Imagen 8">
            <a:extLst>
              <a:ext uri="{FF2B5EF4-FFF2-40B4-BE49-F238E27FC236}">
                <a16:creationId xmlns:a16="http://schemas.microsoft.com/office/drawing/2014/main" id="{8F167A7A-CCD7-9C48-B7A6-1C65E8EA4D15}"/>
              </a:ext>
            </a:extLst>
          </p:cNvPr>
          <p:cNvPicPr>
            <a:picLocks noChangeAspect="1"/>
          </p:cNvPicPr>
          <p:nvPr userDrawn="1"/>
        </p:nvPicPr>
        <p:blipFill>
          <a:blip r:embed="rId3"/>
          <a:stretch>
            <a:fillRect/>
          </a:stretch>
        </p:blipFill>
        <p:spPr>
          <a:xfrm>
            <a:off x="15768287" y="208397"/>
            <a:ext cx="2228850" cy="666750"/>
          </a:xfrm>
          <a:prstGeom prst="rect">
            <a:avLst/>
          </a:prstGeom>
        </p:spPr>
      </p:pic>
      <p:pic>
        <p:nvPicPr>
          <p:cNvPr id="10" name="Imagen 9">
            <a:extLst>
              <a:ext uri="{FF2B5EF4-FFF2-40B4-BE49-F238E27FC236}">
                <a16:creationId xmlns:a16="http://schemas.microsoft.com/office/drawing/2014/main" id="{9747314A-A832-1D4A-879E-550FAD7DE9E0}"/>
              </a:ext>
            </a:extLst>
          </p:cNvPr>
          <p:cNvPicPr>
            <a:picLocks noChangeAspect="1"/>
          </p:cNvPicPr>
          <p:nvPr userDrawn="1"/>
        </p:nvPicPr>
        <p:blipFill>
          <a:blip r:embed="rId2"/>
          <a:stretch>
            <a:fillRect/>
          </a:stretch>
        </p:blipFill>
        <p:spPr>
          <a:xfrm>
            <a:off x="7040394" y="0"/>
            <a:ext cx="8001000" cy="152400"/>
          </a:xfrm>
          <a:prstGeom prst="rect">
            <a:avLst/>
          </a:prstGeom>
        </p:spPr>
      </p:pic>
    </p:spTree>
    <p:extLst>
      <p:ext uri="{BB962C8B-B14F-4D97-AF65-F5344CB8AC3E}">
        <p14:creationId xmlns:p14="http://schemas.microsoft.com/office/powerpoint/2010/main" val="269820007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4/15/2024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‹Nº›</a:t>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1259683" y="685800"/>
            <a:ext cx="5898356" cy="2400300"/>
          </a:xfrm>
        </p:spPr>
        <p:txBody>
          <a:bodyPr anchor="b"/>
          <a:lstStyle>
            <a:lvl1pPr>
              <a:defRPr sz="4800"/>
            </a:lvl1pPr>
          </a:lstStyle>
          <a:p>
            <a:r>
              <a:rPr lang="es-ES"/>
              <a:t>Haga clic para modificar el estilo de título del patrón</a:t>
            </a:r>
            <a:endParaRPr lang="en-US" dirty="0"/>
          </a:p>
        </p:txBody>
      </p:sp>
      <p:sp>
        <p:nvSpPr>
          <p:cNvPr id="3" name="Picture Placeholder 2"/>
          <p:cNvSpPr>
            <a:spLocks noGrp="1" noChangeAspect="1"/>
          </p:cNvSpPr>
          <p:nvPr>
            <p:ph type="pic" idx="1"/>
          </p:nvPr>
        </p:nvSpPr>
        <p:spPr>
          <a:xfrm>
            <a:off x="7774782" y="1481138"/>
            <a:ext cx="9258300" cy="7310438"/>
          </a:xfrm>
        </p:spPr>
        <p:txBody>
          <a:bodyPr anchor="t"/>
          <a:lstStyle>
            <a:lvl1pPr marL="0" indent="0">
              <a:buNone/>
              <a:defRPr sz="4800"/>
            </a:lvl1pPr>
            <a:lvl2pPr marL="685800" indent="0">
              <a:buNone/>
              <a:defRPr sz="4200"/>
            </a:lvl2pPr>
            <a:lvl3pPr marL="1371600" indent="0">
              <a:buNone/>
              <a:defRPr sz="3600"/>
            </a:lvl3pPr>
            <a:lvl4pPr marL="2057400" indent="0">
              <a:buNone/>
              <a:defRPr sz="3000"/>
            </a:lvl4pPr>
            <a:lvl5pPr marL="2743200" indent="0">
              <a:buNone/>
              <a:defRPr sz="3000"/>
            </a:lvl5pPr>
            <a:lvl6pPr marL="3429000" indent="0">
              <a:buNone/>
              <a:defRPr sz="3000"/>
            </a:lvl6pPr>
            <a:lvl7pPr marL="4114800" indent="0">
              <a:buNone/>
              <a:defRPr sz="3000"/>
            </a:lvl7pPr>
            <a:lvl8pPr marL="4800600" indent="0">
              <a:buNone/>
              <a:defRPr sz="3000"/>
            </a:lvl8pPr>
            <a:lvl9pPr marL="5486400" indent="0">
              <a:buNone/>
              <a:defRPr sz="3000"/>
            </a:lvl9pPr>
          </a:lstStyle>
          <a:p>
            <a:r>
              <a:rPr lang="es-ES"/>
              <a:t>Haga clic en el icono para agregar una imagen</a:t>
            </a:r>
            <a:endParaRPr lang="en-US" dirty="0"/>
          </a:p>
        </p:txBody>
      </p:sp>
      <p:sp>
        <p:nvSpPr>
          <p:cNvPr id="4" name="Text Placeholder 3"/>
          <p:cNvSpPr>
            <a:spLocks noGrp="1"/>
          </p:cNvSpPr>
          <p:nvPr>
            <p:ph type="body" sz="half" idx="2"/>
          </p:nvPr>
        </p:nvSpPr>
        <p:spPr>
          <a:xfrm>
            <a:off x="1259683" y="3086100"/>
            <a:ext cx="5898356" cy="5717382"/>
          </a:xfrm>
        </p:spPr>
        <p:txBody>
          <a:bodyPr/>
          <a:lstStyle>
            <a:lvl1pPr marL="0" indent="0">
              <a:buNone/>
              <a:defRPr sz="2400"/>
            </a:lvl1pPr>
            <a:lvl2pPr marL="685800" indent="0">
              <a:buNone/>
              <a:defRPr sz="2100"/>
            </a:lvl2pPr>
            <a:lvl3pPr marL="1371600" indent="0">
              <a:buNone/>
              <a:defRPr sz="1800"/>
            </a:lvl3pPr>
            <a:lvl4pPr marL="2057400" indent="0">
              <a:buNone/>
              <a:defRPr sz="1500"/>
            </a:lvl4pPr>
            <a:lvl5pPr marL="2743200" indent="0">
              <a:buNone/>
              <a:defRPr sz="1500"/>
            </a:lvl5pPr>
            <a:lvl6pPr marL="3429000" indent="0">
              <a:buNone/>
              <a:defRPr sz="1500"/>
            </a:lvl6pPr>
            <a:lvl7pPr marL="4114800" indent="0">
              <a:buNone/>
              <a:defRPr sz="1500"/>
            </a:lvl7pPr>
            <a:lvl8pPr marL="4800600" indent="0">
              <a:buNone/>
              <a:defRPr sz="1500"/>
            </a:lvl8pPr>
            <a:lvl9pPr marL="5486400" indent="0">
              <a:buNone/>
              <a:defRPr sz="1500"/>
            </a:lvl9pPr>
          </a:lstStyle>
          <a:p>
            <a:pPr lvl="0"/>
            <a:r>
              <a:rPr lang="es-ES"/>
              <a:t>Editar el estilo de texto del patrón</a:t>
            </a:r>
          </a:p>
        </p:txBody>
      </p:sp>
      <p:sp>
        <p:nvSpPr>
          <p:cNvPr id="5" name="Date Placeholder 4"/>
          <p:cNvSpPr>
            <a:spLocks noGrp="1"/>
          </p:cNvSpPr>
          <p:nvPr>
            <p:ph type="dt" sz="half" idx="10"/>
          </p:nvPr>
        </p:nvSpPr>
        <p:spPr/>
        <p:txBody>
          <a:bodyPr/>
          <a:lstStyle/>
          <a:p>
            <a:fld id="{CC1BDFDE-CF65-4B04-92FD-4EE54FF5EBE2}" type="datetimeFigureOut">
              <a:rPr lang="es-PY" smtClean="0"/>
              <a:t>15/4/2024</a:t>
            </a:fld>
            <a:endParaRPr lang="es-PY"/>
          </a:p>
        </p:txBody>
      </p:sp>
      <p:sp>
        <p:nvSpPr>
          <p:cNvPr id="6" name="Footer Placeholder 5"/>
          <p:cNvSpPr>
            <a:spLocks noGrp="1"/>
          </p:cNvSpPr>
          <p:nvPr>
            <p:ph type="ftr" sz="quarter" idx="11"/>
          </p:nvPr>
        </p:nvSpPr>
        <p:spPr/>
        <p:txBody>
          <a:bodyPr/>
          <a:lstStyle/>
          <a:p>
            <a:endParaRPr lang="es-PY"/>
          </a:p>
        </p:txBody>
      </p:sp>
      <p:sp>
        <p:nvSpPr>
          <p:cNvPr id="7" name="Slide Number Placeholder 6"/>
          <p:cNvSpPr>
            <a:spLocks noGrp="1"/>
          </p:cNvSpPr>
          <p:nvPr>
            <p:ph type="sldNum" sz="quarter" idx="12"/>
          </p:nvPr>
        </p:nvSpPr>
        <p:spPr/>
        <p:txBody>
          <a:bodyPr/>
          <a:lstStyle/>
          <a:p>
            <a:fld id="{A0BDE9FC-DFBE-48F5-8398-7DD4E00FC748}" type="slidenum">
              <a:rPr lang="es-PY" smtClean="0"/>
              <a:t>‹Nº›</a:t>
            </a:fld>
            <a:endParaRPr lang="es-PY"/>
          </a:p>
        </p:txBody>
      </p:sp>
      <p:pic>
        <p:nvPicPr>
          <p:cNvPr id="8" name="Imagen 7">
            <a:extLst>
              <a:ext uri="{FF2B5EF4-FFF2-40B4-BE49-F238E27FC236}">
                <a16:creationId xmlns:a16="http://schemas.microsoft.com/office/drawing/2014/main" id="{EEA47E2F-16F8-554D-8CDA-04777073F3A3}"/>
              </a:ext>
            </a:extLst>
          </p:cNvPr>
          <p:cNvPicPr>
            <a:picLocks noChangeAspect="1"/>
          </p:cNvPicPr>
          <p:nvPr userDrawn="1"/>
        </p:nvPicPr>
        <p:blipFill>
          <a:blip r:embed="rId2"/>
          <a:stretch>
            <a:fillRect/>
          </a:stretch>
        </p:blipFill>
        <p:spPr>
          <a:xfrm>
            <a:off x="7040394" y="10134600"/>
            <a:ext cx="8001000" cy="152400"/>
          </a:xfrm>
          <a:prstGeom prst="rect">
            <a:avLst/>
          </a:prstGeom>
        </p:spPr>
      </p:pic>
      <p:pic>
        <p:nvPicPr>
          <p:cNvPr id="9" name="Imagen 8">
            <a:extLst>
              <a:ext uri="{FF2B5EF4-FFF2-40B4-BE49-F238E27FC236}">
                <a16:creationId xmlns:a16="http://schemas.microsoft.com/office/drawing/2014/main" id="{EA93BB31-0790-4548-8DFA-3044A34CA2F6}"/>
              </a:ext>
            </a:extLst>
          </p:cNvPr>
          <p:cNvPicPr>
            <a:picLocks noChangeAspect="1"/>
          </p:cNvPicPr>
          <p:nvPr userDrawn="1"/>
        </p:nvPicPr>
        <p:blipFill>
          <a:blip r:embed="rId3"/>
          <a:stretch>
            <a:fillRect/>
          </a:stretch>
        </p:blipFill>
        <p:spPr>
          <a:xfrm>
            <a:off x="15768287" y="208397"/>
            <a:ext cx="2228850" cy="666750"/>
          </a:xfrm>
          <a:prstGeom prst="rect">
            <a:avLst/>
          </a:prstGeom>
        </p:spPr>
      </p:pic>
      <p:pic>
        <p:nvPicPr>
          <p:cNvPr id="10" name="Imagen 9">
            <a:extLst>
              <a:ext uri="{FF2B5EF4-FFF2-40B4-BE49-F238E27FC236}">
                <a16:creationId xmlns:a16="http://schemas.microsoft.com/office/drawing/2014/main" id="{36ED825D-C603-0B41-A18B-2DCE62C447DE}"/>
              </a:ext>
            </a:extLst>
          </p:cNvPr>
          <p:cNvPicPr>
            <a:picLocks noChangeAspect="1"/>
          </p:cNvPicPr>
          <p:nvPr userDrawn="1"/>
        </p:nvPicPr>
        <p:blipFill>
          <a:blip r:embed="rId2"/>
          <a:stretch>
            <a:fillRect/>
          </a:stretch>
        </p:blipFill>
        <p:spPr>
          <a:xfrm>
            <a:off x="7040394" y="0"/>
            <a:ext cx="8001000" cy="152400"/>
          </a:xfrm>
          <a:prstGeom prst="rect">
            <a:avLst/>
          </a:prstGeom>
        </p:spPr>
      </p:pic>
    </p:spTree>
    <p:extLst>
      <p:ext uri="{BB962C8B-B14F-4D97-AF65-F5344CB8AC3E}">
        <p14:creationId xmlns:p14="http://schemas.microsoft.com/office/powerpoint/2010/main" val="251125917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p:txBody>
          <a:bodyPr vert="eaVert"/>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CC1BDFDE-CF65-4B04-92FD-4EE54FF5EBE2}" type="datetimeFigureOut">
              <a:rPr lang="es-PY" smtClean="0"/>
              <a:t>15/4/2024</a:t>
            </a:fld>
            <a:endParaRPr lang="es-PY"/>
          </a:p>
        </p:txBody>
      </p:sp>
      <p:sp>
        <p:nvSpPr>
          <p:cNvPr id="5" name="Footer Placeholder 4"/>
          <p:cNvSpPr>
            <a:spLocks noGrp="1"/>
          </p:cNvSpPr>
          <p:nvPr>
            <p:ph type="ftr" sz="quarter" idx="11"/>
          </p:nvPr>
        </p:nvSpPr>
        <p:spPr/>
        <p:txBody>
          <a:bodyPr/>
          <a:lstStyle/>
          <a:p>
            <a:endParaRPr lang="es-PY"/>
          </a:p>
        </p:txBody>
      </p:sp>
      <p:sp>
        <p:nvSpPr>
          <p:cNvPr id="6" name="Slide Number Placeholder 5"/>
          <p:cNvSpPr>
            <a:spLocks noGrp="1"/>
          </p:cNvSpPr>
          <p:nvPr>
            <p:ph type="sldNum" sz="quarter" idx="12"/>
          </p:nvPr>
        </p:nvSpPr>
        <p:spPr/>
        <p:txBody>
          <a:bodyPr/>
          <a:lstStyle/>
          <a:p>
            <a:fld id="{A0BDE9FC-DFBE-48F5-8398-7DD4E00FC748}" type="slidenum">
              <a:rPr lang="es-PY" smtClean="0"/>
              <a:t>‹Nº›</a:t>
            </a:fld>
            <a:endParaRPr lang="es-PY"/>
          </a:p>
        </p:txBody>
      </p:sp>
      <p:pic>
        <p:nvPicPr>
          <p:cNvPr id="7" name="Imagen 6">
            <a:extLst>
              <a:ext uri="{FF2B5EF4-FFF2-40B4-BE49-F238E27FC236}">
                <a16:creationId xmlns:a16="http://schemas.microsoft.com/office/drawing/2014/main" id="{924A4A02-1C48-914B-AB11-12622D651108}"/>
              </a:ext>
            </a:extLst>
          </p:cNvPr>
          <p:cNvPicPr>
            <a:picLocks noChangeAspect="1"/>
          </p:cNvPicPr>
          <p:nvPr userDrawn="1"/>
        </p:nvPicPr>
        <p:blipFill>
          <a:blip r:embed="rId2"/>
          <a:stretch>
            <a:fillRect/>
          </a:stretch>
        </p:blipFill>
        <p:spPr>
          <a:xfrm>
            <a:off x="7040394" y="10134600"/>
            <a:ext cx="8001000" cy="152400"/>
          </a:xfrm>
          <a:prstGeom prst="rect">
            <a:avLst/>
          </a:prstGeom>
        </p:spPr>
      </p:pic>
      <p:pic>
        <p:nvPicPr>
          <p:cNvPr id="8" name="Imagen 7">
            <a:extLst>
              <a:ext uri="{FF2B5EF4-FFF2-40B4-BE49-F238E27FC236}">
                <a16:creationId xmlns:a16="http://schemas.microsoft.com/office/drawing/2014/main" id="{D21FA913-4FE7-4C45-9C8A-3B2FC33C4D6B}"/>
              </a:ext>
            </a:extLst>
          </p:cNvPr>
          <p:cNvPicPr>
            <a:picLocks noChangeAspect="1"/>
          </p:cNvPicPr>
          <p:nvPr userDrawn="1"/>
        </p:nvPicPr>
        <p:blipFill>
          <a:blip r:embed="rId3"/>
          <a:stretch>
            <a:fillRect/>
          </a:stretch>
        </p:blipFill>
        <p:spPr>
          <a:xfrm>
            <a:off x="15768287" y="208397"/>
            <a:ext cx="2228850" cy="666750"/>
          </a:xfrm>
          <a:prstGeom prst="rect">
            <a:avLst/>
          </a:prstGeom>
        </p:spPr>
      </p:pic>
      <p:pic>
        <p:nvPicPr>
          <p:cNvPr id="9" name="Imagen 8">
            <a:extLst>
              <a:ext uri="{FF2B5EF4-FFF2-40B4-BE49-F238E27FC236}">
                <a16:creationId xmlns:a16="http://schemas.microsoft.com/office/drawing/2014/main" id="{B1768DE7-7E85-CC47-867A-00F5337DF66C}"/>
              </a:ext>
            </a:extLst>
          </p:cNvPr>
          <p:cNvPicPr>
            <a:picLocks noChangeAspect="1"/>
          </p:cNvPicPr>
          <p:nvPr userDrawn="1"/>
        </p:nvPicPr>
        <p:blipFill>
          <a:blip r:embed="rId2"/>
          <a:stretch>
            <a:fillRect/>
          </a:stretch>
        </p:blipFill>
        <p:spPr>
          <a:xfrm>
            <a:off x="7040394" y="0"/>
            <a:ext cx="8001000" cy="152400"/>
          </a:xfrm>
          <a:prstGeom prst="rect">
            <a:avLst/>
          </a:prstGeom>
        </p:spPr>
      </p:pic>
    </p:spTree>
    <p:extLst>
      <p:ext uri="{BB962C8B-B14F-4D97-AF65-F5344CB8AC3E}">
        <p14:creationId xmlns:p14="http://schemas.microsoft.com/office/powerpoint/2010/main" val="206144504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3087350" y="547688"/>
            <a:ext cx="3943350" cy="8717757"/>
          </a:xfrm>
        </p:spPr>
        <p:txBody>
          <a:bodyPr vert="eaVert"/>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a:xfrm>
            <a:off x="1257300" y="547688"/>
            <a:ext cx="11601450" cy="8717757"/>
          </a:xfrm>
        </p:spPr>
        <p:txBody>
          <a:bodyPr vert="eaVert"/>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CC1BDFDE-CF65-4B04-92FD-4EE54FF5EBE2}" type="datetimeFigureOut">
              <a:rPr lang="es-PY" smtClean="0"/>
              <a:t>15/4/2024</a:t>
            </a:fld>
            <a:endParaRPr lang="es-PY"/>
          </a:p>
        </p:txBody>
      </p:sp>
      <p:sp>
        <p:nvSpPr>
          <p:cNvPr id="5" name="Footer Placeholder 4"/>
          <p:cNvSpPr>
            <a:spLocks noGrp="1"/>
          </p:cNvSpPr>
          <p:nvPr>
            <p:ph type="ftr" sz="quarter" idx="11"/>
          </p:nvPr>
        </p:nvSpPr>
        <p:spPr/>
        <p:txBody>
          <a:bodyPr/>
          <a:lstStyle/>
          <a:p>
            <a:endParaRPr lang="es-PY"/>
          </a:p>
        </p:txBody>
      </p:sp>
      <p:sp>
        <p:nvSpPr>
          <p:cNvPr id="6" name="Slide Number Placeholder 5"/>
          <p:cNvSpPr>
            <a:spLocks noGrp="1"/>
          </p:cNvSpPr>
          <p:nvPr>
            <p:ph type="sldNum" sz="quarter" idx="12"/>
          </p:nvPr>
        </p:nvSpPr>
        <p:spPr/>
        <p:txBody>
          <a:bodyPr/>
          <a:lstStyle/>
          <a:p>
            <a:fld id="{A0BDE9FC-DFBE-48F5-8398-7DD4E00FC748}" type="slidenum">
              <a:rPr lang="es-PY" smtClean="0"/>
              <a:t>‹Nº›</a:t>
            </a:fld>
            <a:endParaRPr lang="es-PY"/>
          </a:p>
        </p:txBody>
      </p:sp>
    </p:spTree>
    <p:extLst>
      <p:ext uri="{BB962C8B-B14F-4D97-AF65-F5344CB8AC3E}">
        <p14:creationId xmlns:p14="http://schemas.microsoft.com/office/powerpoint/2010/main" val="33392836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4/15/2024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‹Nº›</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4/15/2024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‹Nº›</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4/15/2024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‹Nº›</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4/15/2024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‹Nº›</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4/15/2024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‹Nº›</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4/15/2024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‹Nº›</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4/15/2024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‹Nº›</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pPr/>
              <a:t>4/15/2024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pPr/>
              <a:t>‹Nº›</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257300" y="547688"/>
            <a:ext cx="15773400" cy="1988345"/>
          </a:xfrm>
          <a:prstGeom prst="rect">
            <a:avLst/>
          </a:prstGeom>
        </p:spPr>
        <p:txBody>
          <a:bodyPr vert="horz" lIns="91440" tIns="45720" rIns="91440" bIns="45720" rtlCol="0" anchor="ctr">
            <a:normAutofit/>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1257300" y="2738438"/>
            <a:ext cx="15773400" cy="6527007"/>
          </a:xfrm>
          <a:prstGeom prst="rect">
            <a:avLst/>
          </a:prstGeom>
        </p:spPr>
        <p:txBody>
          <a:bodyPr vert="horz" lIns="91440" tIns="45720" rIns="91440" bIns="45720" rtlCol="0">
            <a:normAutofit/>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2"/>
          </p:nvPr>
        </p:nvSpPr>
        <p:spPr>
          <a:xfrm>
            <a:off x="1257300" y="9534526"/>
            <a:ext cx="4114800" cy="547688"/>
          </a:xfrm>
          <a:prstGeom prst="rect">
            <a:avLst/>
          </a:prstGeom>
        </p:spPr>
        <p:txBody>
          <a:bodyPr vert="horz" lIns="91440" tIns="45720" rIns="91440" bIns="45720" rtlCol="0" anchor="ctr"/>
          <a:lstStyle>
            <a:lvl1pPr algn="l">
              <a:defRPr sz="1800">
                <a:solidFill>
                  <a:schemeClr val="tx1">
                    <a:tint val="75000"/>
                  </a:schemeClr>
                </a:solidFill>
              </a:defRPr>
            </a:lvl1pPr>
          </a:lstStyle>
          <a:p>
            <a:fld id="{CC1BDFDE-CF65-4B04-92FD-4EE54FF5EBE2}" type="datetimeFigureOut">
              <a:rPr lang="es-PY" smtClean="0"/>
              <a:t>15/4/2024</a:t>
            </a:fld>
            <a:endParaRPr lang="es-PY"/>
          </a:p>
        </p:txBody>
      </p:sp>
      <p:sp>
        <p:nvSpPr>
          <p:cNvPr id="5" name="Footer Placeholder 4"/>
          <p:cNvSpPr>
            <a:spLocks noGrp="1"/>
          </p:cNvSpPr>
          <p:nvPr>
            <p:ph type="ftr" sz="quarter" idx="3"/>
          </p:nvPr>
        </p:nvSpPr>
        <p:spPr>
          <a:xfrm>
            <a:off x="6057900" y="9534526"/>
            <a:ext cx="6172200" cy="547688"/>
          </a:xfrm>
          <a:prstGeom prst="rect">
            <a:avLst/>
          </a:prstGeom>
        </p:spPr>
        <p:txBody>
          <a:bodyPr vert="horz" lIns="91440" tIns="45720" rIns="91440" bIns="45720" rtlCol="0" anchor="ctr"/>
          <a:lstStyle>
            <a:lvl1pPr algn="ctr">
              <a:defRPr sz="1800">
                <a:solidFill>
                  <a:schemeClr val="tx1">
                    <a:tint val="75000"/>
                  </a:schemeClr>
                </a:solidFill>
              </a:defRPr>
            </a:lvl1pPr>
          </a:lstStyle>
          <a:p>
            <a:endParaRPr lang="es-PY"/>
          </a:p>
        </p:txBody>
      </p:sp>
      <p:sp>
        <p:nvSpPr>
          <p:cNvPr id="6" name="Slide Number Placeholder 5"/>
          <p:cNvSpPr>
            <a:spLocks noGrp="1"/>
          </p:cNvSpPr>
          <p:nvPr>
            <p:ph type="sldNum" sz="quarter" idx="4"/>
          </p:nvPr>
        </p:nvSpPr>
        <p:spPr>
          <a:xfrm>
            <a:off x="12915900" y="9534526"/>
            <a:ext cx="4114800" cy="547688"/>
          </a:xfrm>
          <a:prstGeom prst="rect">
            <a:avLst/>
          </a:prstGeom>
        </p:spPr>
        <p:txBody>
          <a:bodyPr vert="horz" lIns="91440" tIns="45720" rIns="91440" bIns="45720" rtlCol="0" anchor="ctr"/>
          <a:lstStyle>
            <a:lvl1pPr algn="r">
              <a:defRPr sz="1800">
                <a:solidFill>
                  <a:schemeClr val="tx1">
                    <a:tint val="75000"/>
                  </a:schemeClr>
                </a:solidFill>
              </a:defRPr>
            </a:lvl1pPr>
          </a:lstStyle>
          <a:p>
            <a:fld id="{A0BDE9FC-DFBE-48F5-8398-7DD4E00FC748}" type="slidenum">
              <a:rPr lang="es-PY" smtClean="0"/>
              <a:t>‹Nº›</a:t>
            </a:fld>
            <a:endParaRPr lang="es-PY"/>
          </a:p>
        </p:txBody>
      </p:sp>
    </p:spTree>
    <p:extLst>
      <p:ext uri="{BB962C8B-B14F-4D97-AF65-F5344CB8AC3E}">
        <p14:creationId xmlns:p14="http://schemas.microsoft.com/office/powerpoint/2010/main" val="1720339250"/>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3.emf"/><Relationship Id="rId1" Type="http://schemas.openxmlformats.org/officeDocument/2006/relationships/slideLayout" Target="../slideLayouts/slideLayout18.xml"/><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chart" Target="../charts/chart2.xml"/><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chart" Target="../charts/chart3.xml"/><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7.xml"/><Relationship Id="rId4" Type="http://schemas.openxmlformats.org/officeDocument/2006/relationships/image" Target="../media/image9.svg"/></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7.xml"/><Relationship Id="rId4" Type="http://schemas.openxmlformats.org/officeDocument/2006/relationships/image" Target="../media/image9.svg"/></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chart" Target="../charts/chart4.xml"/><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3" Type="http://schemas.openxmlformats.org/officeDocument/2006/relationships/chart" Target="../charts/chart36.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7.xml"/><Relationship Id="rId4" Type="http://schemas.openxmlformats.org/officeDocument/2006/relationships/image" Target="../media/image9.svg"/></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7.xml"/><Relationship Id="rId4" Type="http://schemas.openxmlformats.org/officeDocument/2006/relationships/image" Target="../media/image9.svg"/></Relationships>
</file>

<file path=ppt/slides/_rels/slide1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7.xml"/><Relationship Id="rId4" Type="http://schemas.openxmlformats.org/officeDocument/2006/relationships/image" Target="../media/image9.svg"/></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7.xml"/><Relationship Id="rId4" Type="http://schemas.openxmlformats.org/officeDocument/2006/relationships/image" Target="../media/image9.svg"/></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7.xml"/><Relationship Id="rId4" Type="http://schemas.openxmlformats.org/officeDocument/2006/relationships/image" Target="../media/image9.svg"/></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chart" Target="../charts/chart42.xml"/><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chart" Target="../charts/chart43.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3" Type="http://schemas.openxmlformats.org/officeDocument/2006/relationships/chart" Target="../charts/chart45.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7.xml"/><Relationship Id="rId4" Type="http://schemas.openxmlformats.org/officeDocument/2006/relationships/image" Target="../media/image9.svg"/></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7.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3.emf"/><Relationship Id="rId1" Type="http://schemas.openxmlformats.org/officeDocument/2006/relationships/slideLayout" Target="../slideLayouts/slideLayout18.xml"/><Relationship Id="rId4" Type="http://schemas.openxmlformats.org/officeDocument/2006/relationships/image" Target="../media/image5.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chart" Target="../charts/chart5.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chart" Target="../charts/chart6.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chart" Target="../charts/chart7.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7.xml"/><Relationship Id="rId4" Type="http://schemas.openxmlformats.org/officeDocument/2006/relationships/image" Target="../media/image9.sv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7.xml"/><Relationship Id="rId4" Type="http://schemas.openxmlformats.org/officeDocument/2006/relationships/image" Target="../media/image9.sv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Layout" Target="../slideLayouts/slideLayout17.xml"/><Relationship Id="rId5" Type="http://schemas.openxmlformats.org/officeDocument/2006/relationships/image" Target="../media/image13.svg"/><Relationship Id="rId4" Type="http://schemas.openxmlformats.org/officeDocument/2006/relationships/image" Target="../media/image12.png"/></Relationships>
</file>

<file path=ppt/slides/_rels/slide40.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7.xml"/><Relationship Id="rId4" Type="http://schemas.openxmlformats.org/officeDocument/2006/relationships/image" Target="../media/image9.sv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Layout" Target="../slideLayouts/slideLayout18.xml"/><Relationship Id="rId4" Type="http://schemas.openxmlformats.org/officeDocument/2006/relationships/image" Target="../media/image4.emf"/></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9.png"/><Relationship Id="rId2" Type="http://schemas.openxmlformats.org/officeDocument/2006/relationships/image" Target="../media/image14.png"/><Relationship Id="rId1" Type="http://schemas.openxmlformats.org/officeDocument/2006/relationships/slideLayout" Target="../slideLayouts/slideLayout2.xml"/><Relationship Id="rId6" Type="http://schemas.openxmlformats.org/officeDocument/2006/relationships/image" Target="../media/image18.svg"/><Relationship Id="rId5" Type="http://schemas.openxmlformats.org/officeDocument/2006/relationships/image" Target="../media/image17.png"/><Relationship Id="rId4" Type="http://schemas.openxmlformats.org/officeDocument/2006/relationships/image" Target="../media/image16.sv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7.xml"/><Relationship Id="rId4" Type="http://schemas.openxmlformats.org/officeDocument/2006/relationships/image" Target="../media/image9.svg"/></Relationships>
</file>

<file path=ppt/slides/_rels/slide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chart" Target="../charts/chart1.xml"/><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7D391C86-4A27-884C-A980-A33547541855}"/>
              </a:ext>
            </a:extLst>
          </p:cNvPr>
          <p:cNvPicPr>
            <a:picLocks noChangeAspect="1"/>
          </p:cNvPicPr>
          <p:nvPr/>
        </p:nvPicPr>
        <p:blipFill>
          <a:blip r:embed="rId2"/>
          <a:stretch>
            <a:fillRect/>
          </a:stretch>
        </p:blipFill>
        <p:spPr>
          <a:xfrm>
            <a:off x="7040394" y="0"/>
            <a:ext cx="8001000" cy="152400"/>
          </a:xfrm>
          <a:prstGeom prst="rect">
            <a:avLst/>
          </a:prstGeom>
        </p:spPr>
      </p:pic>
      <p:pic>
        <p:nvPicPr>
          <p:cNvPr id="4" name="Imagen 3">
            <a:extLst>
              <a:ext uri="{FF2B5EF4-FFF2-40B4-BE49-F238E27FC236}">
                <a16:creationId xmlns:a16="http://schemas.microsoft.com/office/drawing/2014/main" id="{C2467F66-09B6-904C-91E7-EFC95D2133D8}"/>
              </a:ext>
            </a:extLst>
          </p:cNvPr>
          <p:cNvPicPr>
            <a:picLocks noChangeAspect="1"/>
          </p:cNvPicPr>
          <p:nvPr/>
        </p:nvPicPr>
        <p:blipFill>
          <a:blip r:embed="rId3"/>
          <a:stretch>
            <a:fillRect/>
          </a:stretch>
        </p:blipFill>
        <p:spPr>
          <a:xfrm>
            <a:off x="4572000" y="1284792"/>
            <a:ext cx="8554435" cy="7194791"/>
          </a:xfrm>
          <a:prstGeom prst="rect">
            <a:avLst/>
          </a:prstGeom>
        </p:spPr>
      </p:pic>
      <p:sp>
        <p:nvSpPr>
          <p:cNvPr id="5" name="Rectángulo 4">
            <a:extLst>
              <a:ext uri="{FF2B5EF4-FFF2-40B4-BE49-F238E27FC236}">
                <a16:creationId xmlns:a16="http://schemas.microsoft.com/office/drawing/2014/main" id="{C42A513B-B758-5844-B0F1-BAB567C62096}"/>
              </a:ext>
            </a:extLst>
          </p:cNvPr>
          <p:cNvSpPr/>
          <p:nvPr/>
        </p:nvSpPr>
        <p:spPr>
          <a:xfrm>
            <a:off x="15348031" y="1"/>
            <a:ext cx="2708477" cy="128479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Y" sz="2700"/>
          </a:p>
        </p:txBody>
      </p:sp>
      <p:pic>
        <p:nvPicPr>
          <p:cNvPr id="2" name="Imagen 1" descr="Logotipo, nombre de la empresa&#10;&#10;Descripción generada automáticamente">
            <a:extLst>
              <a:ext uri="{FF2B5EF4-FFF2-40B4-BE49-F238E27FC236}">
                <a16:creationId xmlns:a16="http://schemas.microsoft.com/office/drawing/2014/main" id="{8C49855F-683E-0155-1C73-061B6AAC5293}"/>
              </a:ext>
            </a:extLst>
          </p:cNvPr>
          <p:cNvPicPr>
            <a:picLocks noChangeAspect="1"/>
          </p:cNvPicPr>
          <p:nvPr/>
        </p:nvPicPr>
        <p:blipFill rotWithShape="1">
          <a:blip r:embed="rId4"/>
          <a:srcRect t="84033"/>
          <a:stretch/>
        </p:blipFill>
        <p:spPr bwMode="auto">
          <a:xfrm>
            <a:off x="1425252" y="9295914"/>
            <a:ext cx="15437496" cy="876786"/>
          </a:xfrm>
          <a:prstGeom prst="rect">
            <a:avLst/>
          </a:prstGeom>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162984290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4"/>
          <p:cNvSpPr txBox="1"/>
          <p:nvPr/>
        </p:nvSpPr>
        <p:spPr>
          <a:xfrm>
            <a:off x="762000" y="3390900"/>
            <a:ext cx="2743200" cy="2911695"/>
          </a:xfrm>
          <a:prstGeom prst="rect">
            <a:avLst/>
          </a:prstGeom>
        </p:spPr>
        <p:txBody>
          <a:bodyPr wrap="square" lIns="0" tIns="0" rIns="0" bIns="0" rtlCol="0" anchor="t">
            <a:spAutoFit/>
          </a:bodyPr>
          <a:lstStyle/>
          <a:p>
            <a:r>
              <a:rPr lang="en-US" sz="2800" b="1" dirty="0">
                <a:solidFill>
                  <a:srgbClr val="000000"/>
                </a:solidFill>
                <a:latin typeface="Quicksand Medium"/>
              </a:rPr>
              <a:t>Cantidad de </a:t>
            </a:r>
            <a:r>
              <a:rPr lang="en-US" sz="2800" b="1" dirty="0" err="1">
                <a:solidFill>
                  <a:srgbClr val="000000"/>
                </a:solidFill>
                <a:latin typeface="Quicksand Medium"/>
              </a:rPr>
              <a:t>casos</a:t>
            </a:r>
            <a:r>
              <a:rPr lang="en-US" sz="2800" b="1" dirty="0">
                <a:solidFill>
                  <a:srgbClr val="000000"/>
                </a:solidFill>
                <a:latin typeface="Quicksand Medium"/>
              </a:rPr>
              <a:t> </a:t>
            </a:r>
            <a:r>
              <a:rPr lang="en-US" sz="2800" b="1" dirty="0" err="1">
                <a:solidFill>
                  <a:srgbClr val="000000"/>
                </a:solidFill>
                <a:latin typeface="Quicksand Medium"/>
              </a:rPr>
              <a:t>por</a:t>
            </a:r>
            <a:r>
              <a:rPr lang="en-US" sz="2800" b="1" dirty="0">
                <a:solidFill>
                  <a:srgbClr val="000000"/>
                </a:solidFill>
                <a:latin typeface="Quicksand Medium"/>
              </a:rPr>
              <a:t> </a:t>
            </a:r>
            <a:r>
              <a:rPr lang="en-US" sz="2800" b="1" dirty="0" err="1">
                <a:solidFill>
                  <a:srgbClr val="000000"/>
                </a:solidFill>
                <a:latin typeface="Quicksand Medium"/>
              </a:rPr>
              <a:t>grupos</a:t>
            </a:r>
            <a:r>
              <a:rPr lang="en-US" sz="2800" b="1" dirty="0">
                <a:solidFill>
                  <a:srgbClr val="000000"/>
                </a:solidFill>
                <a:latin typeface="Quicksand Medium"/>
              </a:rPr>
              <a:t> </a:t>
            </a:r>
            <a:r>
              <a:rPr lang="en-US" sz="2800" b="1" dirty="0" err="1">
                <a:solidFill>
                  <a:srgbClr val="000000"/>
                </a:solidFill>
                <a:latin typeface="Quicksand Medium"/>
              </a:rPr>
              <a:t>etarios</a:t>
            </a:r>
            <a:r>
              <a:rPr lang="en-US" sz="2800" b="1" dirty="0">
                <a:solidFill>
                  <a:srgbClr val="000000"/>
                </a:solidFill>
                <a:latin typeface="Quicksand Medium"/>
              </a:rPr>
              <a:t> de los </a:t>
            </a:r>
            <a:r>
              <a:rPr lang="en-US" sz="2800" b="1" dirty="0" err="1">
                <a:solidFill>
                  <a:srgbClr val="000000"/>
                </a:solidFill>
                <a:latin typeface="Quicksand Medium"/>
              </a:rPr>
              <a:t>respondientes</a:t>
            </a:r>
            <a:r>
              <a:rPr lang="en-US" sz="2800" b="1" dirty="0">
                <a:solidFill>
                  <a:srgbClr val="000000"/>
                </a:solidFill>
                <a:latin typeface="Quicksand Medium"/>
              </a:rPr>
              <a:t> </a:t>
            </a:r>
          </a:p>
          <a:p>
            <a:pPr>
              <a:lnSpc>
                <a:spcPts val="3118"/>
              </a:lnSpc>
            </a:pPr>
            <a:endParaRPr lang="en-US" sz="1999" dirty="0">
              <a:solidFill>
                <a:srgbClr val="000000"/>
              </a:solidFill>
              <a:latin typeface="Quicksand Medium"/>
            </a:endParaRPr>
          </a:p>
          <a:p>
            <a:pPr marL="0" lvl="0" indent="0" algn="l">
              <a:lnSpc>
                <a:spcPts val="3118"/>
              </a:lnSpc>
            </a:pPr>
            <a:r>
              <a:rPr lang="en-US" sz="1999" dirty="0">
                <a:solidFill>
                  <a:srgbClr val="000000"/>
                </a:solidFill>
                <a:latin typeface="Quicksand Medium"/>
              </a:rPr>
              <a:t>.</a:t>
            </a:r>
          </a:p>
        </p:txBody>
      </p:sp>
      <p:sp>
        <p:nvSpPr>
          <p:cNvPr id="5" name="TextBox 5"/>
          <p:cNvSpPr txBox="1"/>
          <p:nvPr/>
        </p:nvSpPr>
        <p:spPr>
          <a:xfrm>
            <a:off x="762000" y="468156"/>
            <a:ext cx="15316200" cy="677108"/>
          </a:xfrm>
          <a:prstGeom prst="rect">
            <a:avLst/>
          </a:prstGeom>
          <a:solidFill>
            <a:schemeClr val="bg1">
              <a:lumMod val="50000"/>
            </a:schemeClr>
          </a:solidFill>
        </p:spPr>
        <p:txBody>
          <a:bodyPr wrap="square" lIns="0" tIns="0" rIns="0" bIns="0" rtlCol="0" anchor="t">
            <a:spAutoFit/>
          </a:bodyPr>
          <a:lstStyle/>
          <a:p>
            <a:pPr marL="0" lvl="0" indent="0" algn="ctr"/>
            <a:r>
              <a:rPr lang="en-US" sz="4400" b="1" spc="617" dirty="0">
                <a:solidFill>
                  <a:schemeClr val="bg1"/>
                </a:solidFill>
              </a:rPr>
              <a:t>GRUPOS ETARIOS </a:t>
            </a:r>
          </a:p>
        </p:txBody>
      </p:sp>
      <p:graphicFrame>
        <p:nvGraphicFramePr>
          <p:cNvPr id="6" name="Gráfico 5">
            <a:extLst>
              <a:ext uri="{FF2B5EF4-FFF2-40B4-BE49-F238E27FC236}">
                <a16:creationId xmlns:a16="http://schemas.microsoft.com/office/drawing/2014/main" id="{B44A971C-AE28-DE7A-A58B-73CD543B56AF}"/>
              </a:ext>
            </a:extLst>
          </p:cNvPr>
          <p:cNvGraphicFramePr>
            <a:graphicFrameLocks/>
          </p:cNvGraphicFramePr>
          <p:nvPr>
            <p:extLst>
              <p:ext uri="{D42A27DB-BD31-4B8C-83A1-F6EECF244321}">
                <p14:modId xmlns:p14="http://schemas.microsoft.com/office/powerpoint/2010/main" val="1432332647"/>
              </p:ext>
            </p:extLst>
          </p:nvPr>
        </p:nvGraphicFramePr>
        <p:xfrm>
          <a:off x="4114800" y="1485900"/>
          <a:ext cx="13582486" cy="8131431"/>
        </p:xfrm>
        <a:graphic>
          <a:graphicData uri="http://schemas.openxmlformats.org/drawingml/2006/chart">
            <c:chart xmlns:c="http://schemas.openxmlformats.org/drawingml/2006/chart" xmlns:r="http://schemas.openxmlformats.org/officeDocument/2006/relationships" r:id="rId2"/>
          </a:graphicData>
        </a:graphic>
      </p:graphicFrame>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3"/>
            <a:stretch>
              <a:fillRect/>
            </a:stretch>
          </a:blipFill>
        </p:spPr>
        <p:txBody>
          <a:bodyPr/>
          <a:lstStyle/>
          <a:p>
            <a:endParaRPr lang="es-PY"/>
          </a:p>
        </p:txBody>
      </p:sp>
      <p:sp>
        <p:nvSpPr>
          <p:cNvPr id="2" name="TextBox 4">
            <a:extLst>
              <a:ext uri="{FF2B5EF4-FFF2-40B4-BE49-F238E27FC236}">
                <a16:creationId xmlns:a16="http://schemas.microsoft.com/office/drawing/2014/main" id="{0FC0EB7D-1A29-B5A3-01D4-4C477EE12C4D}"/>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65402012"/>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087600" cy="830997"/>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815608"/>
          </a:xfrm>
          <a:prstGeom prst="rect">
            <a:avLst/>
          </a:prstGeom>
          <a:noFill/>
        </p:spPr>
        <p:txBody>
          <a:bodyPr wrap="square" rtlCol="0">
            <a:spAutoFit/>
          </a:bodyPr>
          <a:lstStyle/>
          <a:p>
            <a:pPr marL="685800" algn="r">
              <a:lnSpc>
                <a:spcPct val="115000"/>
              </a:lnSpc>
              <a:spcAft>
                <a:spcPts val="800"/>
              </a:spcAft>
            </a:pPr>
            <a:r>
              <a:rPr lang="es-PY" sz="1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4.D. VALORACIÓN DE LA EFICIENCIA DE INSTITUCIONES PARA LA ATENCIÓN DE LOS CASOS DE VIOLENCIA CONTRA PERIODISTAS EN PARAGUAY: </a:t>
            </a:r>
            <a:endParaRPr lang="es-PY" sz="1800" kern="100" dirty="0">
              <a:effectLst/>
              <a:latin typeface="Aptos" panose="020B0004020202020204" pitchFamily="34" charset="0"/>
              <a:ea typeface="Aptos" panose="020B0004020202020204" pitchFamily="34" charset="0"/>
              <a:cs typeface="Times New Roman" panose="02020603050405020304" pitchFamily="18" charset="0"/>
            </a:endParaRPr>
          </a:p>
          <a:p>
            <a:pPr marL="685800" algn="r">
              <a:lnSpc>
                <a:spcPct val="115000"/>
              </a:lnSpc>
              <a:spcAft>
                <a:spcPts val="800"/>
              </a:spcAft>
            </a:pPr>
            <a:r>
              <a:rPr lang="es-PY" sz="1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EL MINISTERIO DEL INTERIOR </a:t>
            </a:r>
            <a:endParaRPr lang="es-PY" sz="1800" kern="100" dirty="0">
              <a:effectLst/>
              <a:latin typeface="Aptos" panose="020B0004020202020204" pitchFamily="34" charset="0"/>
              <a:ea typeface="Aptos" panose="020B0004020202020204" pitchFamily="34" charset="0"/>
              <a:cs typeface="Times New Roman" panose="02020603050405020304" pitchFamily="18" charset="0"/>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2955342683"/>
              </p:ext>
            </p:extLst>
          </p:nvPr>
        </p:nvGraphicFramePr>
        <p:xfrm>
          <a:off x="517572" y="1407590"/>
          <a:ext cx="17237027" cy="3397207"/>
        </p:xfrm>
        <a:graphic>
          <a:graphicData uri="http://schemas.openxmlformats.org/drawingml/2006/table">
            <a:tbl>
              <a:tblPr/>
              <a:tblGrid>
                <a:gridCol w="3726836">
                  <a:extLst>
                    <a:ext uri="{9D8B030D-6E8A-4147-A177-3AD203B41FA5}">
                      <a16:colId xmlns:a16="http://schemas.microsoft.com/office/drawing/2014/main" val="2603815270"/>
                    </a:ext>
                  </a:extLst>
                </a:gridCol>
                <a:gridCol w="2124219">
                  <a:extLst>
                    <a:ext uri="{9D8B030D-6E8A-4147-A177-3AD203B41FA5}">
                      <a16:colId xmlns:a16="http://schemas.microsoft.com/office/drawing/2014/main" val="2271645990"/>
                    </a:ext>
                  </a:extLst>
                </a:gridCol>
                <a:gridCol w="2124219">
                  <a:extLst>
                    <a:ext uri="{9D8B030D-6E8A-4147-A177-3AD203B41FA5}">
                      <a16:colId xmlns:a16="http://schemas.microsoft.com/office/drawing/2014/main" val="3365438893"/>
                    </a:ext>
                  </a:extLst>
                </a:gridCol>
                <a:gridCol w="2124219">
                  <a:extLst>
                    <a:ext uri="{9D8B030D-6E8A-4147-A177-3AD203B41FA5}">
                      <a16:colId xmlns:a16="http://schemas.microsoft.com/office/drawing/2014/main" val="2198213398"/>
                    </a:ext>
                  </a:extLst>
                </a:gridCol>
                <a:gridCol w="2124219">
                  <a:extLst>
                    <a:ext uri="{9D8B030D-6E8A-4147-A177-3AD203B41FA5}">
                      <a16:colId xmlns:a16="http://schemas.microsoft.com/office/drawing/2014/main" val="2276656453"/>
                    </a:ext>
                  </a:extLst>
                </a:gridCol>
                <a:gridCol w="1660516">
                  <a:extLst>
                    <a:ext uri="{9D8B030D-6E8A-4147-A177-3AD203B41FA5}">
                      <a16:colId xmlns:a16="http://schemas.microsoft.com/office/drawing/2014/main" val="80904801"/>
                    </a:ext>
                  </a:extLst>
                </a:gridCol>
                <a:gridCol w="1524000">
                  <a:extLst>
                    <a:ext uri="{9D8B030D-6E8A-4147-A177-3AD203B41FA5}">
                      <a16:colId xmlns:a16="http://schemas.microsoft.com/office/drawing/2014/main" val="92665308"/>
                    </a:ext>
                  </a:extLst>
                </a:gridCol>
                <a:gridCol w="1828799">
                  <a:extLst>
                    <a:ext uri="{9D8B030D-6E8A-4147-A177-3AD203B41FA5}">
                      <a16:colId xmlns:a16="http://schemas.microsoft.com/office/drawing/2014/main" val="3771453558"/>
                    </a:ext>
                  </a:extLst>
                </a:gridCol>
              </a:tblGrid>
              <a:tr h="361856">
                <a:tc gridSpan="8">
                  <a:txBody>
                    <a:bodyPr/>
                    <a:lstStyle/>
                    <a:p>
                      <a:pPr algn="ctr" fontAlgn="b"/>
                      <a:r>
                        <a:rPr lang="es-MX" sz="2100" b="1" i="0" u="none" strike="noStrike" dirty="0">
                          <a:solidFill>
                            <a:schemeClr val="tx1"/>
                          </a:solidFill>
                          <a:effectLst/>
                          <a:latin typeface="Calibri" panose="020F0502020204030204" pitchFamily="34" charset="0"/>
                        </a:rPr>
                        <a:t>¿Cómo evalúa Ud. la eficiencia de las siguientes instituciones para la atención de los casos de violencia en Paraguay?</a:t>
                      </a:r>
                    </a:p>
                    <a:p>
                      <a:pPr algn="ctr" fontAlgn="b"/>
                      <a:r>
                        <a:rPr lang="es-MX" sz="2100" b="1" i="0" u="none" strike="noStrike" dirty="0">
                          <a:solidFill>
                            <a:schemeClr val="tx1"/>
                          </a:solidFill>
                          <a:effectLst/>
                          <a:latin typeface="Calibri" panose="020F0502020204030204" pitchFamily="34" charset="0"/>
                        </a:rPr>
                        <a:t>El Ministerio del Interior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PÉSIMA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MALA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96362358"/>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REGULAR</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48,1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97377242"/>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BUENA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05408002"/>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EXCELENTE</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9190933"/>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NS/NR</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1647522314"/>
              </p:ext>
            </p:extLst>
          </p:nvPr>
        </p:nvGraphicFramePr>
        <p:xfrm>
          <a:off x="428888" y="5225161"/>
          <a:ext cx="17430224" cy="3804541"/>
        </p:xfrm>
        <a:graphic>
          <a:graphicData uri="http://schemas.openxmlformats.org/drawingml/2006/table">
            <a:tbl>
              <a:tblPr/>
              <a:tblGrid>
                <a:gridCol w="3355134">
                  <a:extLst>
                    <a:ext uri="{9D8B030D-6E8A-4147-A177-3AD203B41FA5}">
                      <a16:colId xmlns:a16="http://schemas.microsoft.com/office/drawing/2014/main" val="2603815270"/>
                    </a:ext>
                  </a:extLst>
                </a:gridCol>
                <a:gridCol w="1912357">
                  <a:extLst>
                    <a:ext uri="{9D8B030D-6E8A-4147-A177-3AD203B41FA5}">
                      <a16:colId xmlns:a16="http://schemas.microsoft.com/office/drawing/2014/main" val="2271645990"/>
                    </a:ext>
                  </a:extLst>
                </a:gridCol>
                <a:gridCol w="1912357">
                  <a:extLst>
                    <a:ext uri="{9D8B030D-6E8A-4147-A177-3AD203B41FA5}">
                      <a16:colId xmlns:a16="http://schemas.microsoft.com/office/drawing/2014/main" val="3365438893"/>
                    </a:ext>
                  </a:extLst>
                </a:gridCol>
                <a:gridCol w="1912357">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734131">
                <a:tc gridSpan="9">
                  <a:txBody>
                    <a:bodyPr/>
                    <a:lstStyle/>
                    <a:p>
                      <a:pPr algn="ctr" fontAlgn="b"/>
                      <a:r>
                        <a:rPr lang="es-MX" sz="2100" b="1" i="0" u="none" strike="noStrike" dirty="0">
                          <a:solidFill>
                            <a:schemeClr val="tx1"/>
                          </a:solidFill>
                          <a:effectLst/>
                          <a:latin typeface="Calibri" panose="020F0502020204030204" pitchFamily="34" charset="0"/>
                        </a:rPr>
                        <a:t>¿Cómo evalúa Ud. la eficiencia de las siguientes instituciones para la atención de los casos de violencia en Paraguay?</a:t>
                      </a:r>
                    </a:p>
                    <a:p>
                      <a:pPr algn="ctr" fontAlgn="b"/>
                      <a:r>
                        <a:rPr lang="es-PY" sz="2100" b="1" i="0" u="none" strike="noStrike" dirty="0">
                          <a:solidFill>
                            <a:schemeClr val="tx1"/>
                          </a:solidFill>
                          <a:effectLst/>
                          <a:latin typeface="Calibri" panose="020F0502020204030204" pitchFamily="34" charset="0"/>
                        </a:rPr>
                        <a:t>El Ministerio del Interior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63729">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56381">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PÉSIMA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56381">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MALA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19,2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624962022"/>
                  </a:ext>
                </a:extLst>
              </a:tr>
              <a:tr h="356381">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REGULAR</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77897006"/>
                  </a:ext>
                </a:extLst>
              </a:tr>
              <a:tr h="368395">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BUENA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0323557"/>
                  </a:ext>
                </a:extLst>
              </a:tr>
              <a:tr h="356381">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EXCELENTE</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58536756"/>
                  </a:ext>
                </a:extLst>
              </a:tr>
              <a:tr h="356381">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NS/NR</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56381">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sp>
        <p:nvSpPr>
          <p:cNvPr id="5" name="TextBox 4">
            <a:extLst>
              <a:ext uri="{FF2B5EF4-FFF2-40B4-BE49-F238E27FC236}">
                <a16:creationId xmlns:a16="http://schemas.microsoft.com/office/drawing/2014/main" id="{F2D39730-1288-84D8-D5A8-74AE4FA2077C}"/>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90135344"/>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087600" cy="830997"/>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7988" y="389152"/>
            <a:ext cx="14644686" cy="815608"/>
          </a:xfrm>
          <a:prstGeom prst="rect">
            <a:avLst/>
          </a:prstGeom>
          <a:noFill/>
        </p:spPr>
        <p:txBody>
          <a:bodyPr wrap="square" rtlCol="0">
            <a:spAutoFit/>
          </a:bodyPr>
          <a:lstStyle/>
          <a:p>
            <a:pPr marL="685800" algn="r">
              <a:lnSpc>
                <a:spcPct val="115000"/>
              </a:lnSpc>
              <a:spcAft>
                <a:spcPts val="800"/>
              </a:spcAft>
            </a:pPr>
            <a:r>
              <a:rPr lang="es-PY"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4.C. VALORACIÓN DE LA EFICIENCIA DE INSTITUCIONES PARA LA ATENCIÓN DE LOS CASOS DE VIOLENCIA CONTRA PERIODISTAS EN PARAGUAY : </a:t>
            </a:r>
            <a:endParaRPr lang="es-PY" b="1" kern="100" dirty="0">
              <a:effectLst/>
              <a:latin typeface="Aptos" panose="020B0004020202020204" pitchFamily="34" charset="0"/>
              <a:ea typeface="Aptos" panose="020B0004020202020204" pitchFamily="34" charset="0"/>
              <a:cs typeface="Times New Roman" panose="02020603050405020304" pitchFamily="18" charset="0"/>
            </a:endParaRPr>
          </a:p>
          <a:p>
            <a:pPr algn="r">
              <a:lnSpc>
                <a:spcPct val="115000"/>
              </a:lnSpc>
              <a:spcAft>
                <a:spcPts val="800"/>
              </a:spcAft>
            </a:pPr>
            <a:r>
              <a:rPr lang="es-PY"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EL MINISTERIO PÚBLICO- FISCALES  </a:t>
            </a:r>
            <a:endParaRPr lang="es-PY" b="1" kern="100" dirty="0">
              <a:effectLst/>
              <a:latin typeface="Aptos" panose="020B0004020202020204" pitchFamily="34" charset="0"/>
              <a:ea typeface="Aptos" panose="020B0004020202020204" pitchFamily="34" charset="0"/>
              <a:cs typeface="Times New Roman" panose="02020603050405020304" pitchFamily="18" charset="0"/>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2536538870"/>
              </p:ext>
            </p:extLst>
          </p:nvPr>
        </p:nvGraphicFramePr>
        <p:xfrm>
          <a:off x="497282" y="1407590"/>
          <a:ext cx="17257320" cy="3735908"/>
        </p:xfrm>
        <a:graphic>
          <a:graphicData uri="http://schemas.openxmlformats.org/drawingml/2006/table">
            <a:tbl>
              <a:tblPr/>
              <a:tblGrid>
                <a:gridCol w="3731223">
                  <a:extLst>
                    <a:ext uri="{9D8B030D-6E8A-4147-A177-3AD203B41FA5}">
                      <a16:colId xmlns:a16="http://schemas.microsoft.com/office/drawing/2014/main" val="2603815270"/>
                    </a:ext>
                  </a:extLst>
                </a:gridCol>
                <a:gridCol w="2126720">
                  <a:extLst>
                    <a:ext uri="{9D8B030D-6E8A-4147-A177-3AD203B41FA5}">
                      <a16:colId xmlns:a16="http://schemas.microsoft.com/office/drawing/2014/main" val="2271645990"/>
                    </a:ext>
                  </a:extLst>
                </a:gridCol>
                <a:gridCol w="2126720">
                  <a:extLst>
                    <a:ext uri="{9D8B030D-6E8A-4147-A177-3AD203B41FA5}">
                      <a16:colId xmlns:a16="http://schemas.microsoft.com/office/drawing/2014/main" val="3365438893"/>
                    </a:ext>
                  </a:extLst>
                </a:gridCol>
                <a:gridCol w="2126720">
                  <a:extLst>
                    <a:ext uri="{9D8B030D-6E8A-4147-A177-3AD203B41FA5}">
                      <a16:colId xmlns:a16="http://schemas.microsoft.com/office/drawing/2014/main" val="2198213398"/>
                    </a:ext>
                  </a:extLst>
                </a:gridCol>
                <a:gridCol w="2126720">
                  <a:extLst>
                    <a:ext uri="{9D8B030D-6E8A-4147-A177-3AD203B41FA5}">
                      <a16:colId xmlns:a16="http://schemas.microsoft.com/office/drawing/2014/main" val="2276656453"/>
                    </a:ext>
                  </a:extLst>
                </a:gridCol>
                <a:gridCol w="1662471">
                  <a:extLst>
                    <a:ext uri="{9D8B030D-6E8A-4147-A177-3AD203B41FA5}">
                      <a16:colId xmlns:a16="http://schemas.microsoft.com/office/drawing/2014/main" val="80904801"/>
                    </a:ext>
                  </a:extLst>
                </a:gridCol>
                <a:gridCol w="1525794">
                  <a:extLst>
                    <a:ext uri="{9D8B030D-6E8A-4147-A177-3AD203B41FA5}">
                      <a16:colId xmlns:a16="http://schemas.microsoft.com/office/drawing/2014/main" val="92665308"/>
                    </a:ext>
                  </a:extLst>
                </a:gridCol>
                <a:gridCol w="1830952">
                  <a:extLst>
                    <a:ext uri="{9D8B030D-6E8A-4147-A177-3AD203B41FA5}">
                      <a16:colId xmlns:a16="http://schemas.microsoft.com/office/drawing/2014/main" val="3771453558"/>
                    </a:ext>
                  </a:extLst>
                </a:gridCol>
              </a:tblGrid>
              <a:tr h="712054">
                <a:tc gridSpan="8">
                  <a:txBody>
                    <a:bodyPr/>
                    <a:lstStyle/>
                    <a:p>
                      <a:pPr algn="ctr" fontAlgn="b"/>
                      <a:r>
                        <a:rPr lang="es-MX" sz="2100" b="1" i="0" u="none" strike="noStrike" dirty="0">
                          <a:solidFill>
                            <a:schemeClr val="tx1"/>
                          </a:solidFill>
                          <a:effectLst/>
                          <a:latin typeface="Calibri" panose="020F0502020204030204" pitchFamily="34" charset="0"/>
                        </a:rPr>
                        <a:t>¿Cómo evalúa Ud. la eficiencia de las siguientes instituciones para la atención de los casos de violencia en Paraguay? </a:t>
                      </a:r>
                    </a:p>
                    <a:p>
                      <a:pPr algn="ctr" fontAlgn="b"/>
                      <a:r>
                        <a:rPr lang="es-MX" sz="2100" b="1" i="0" u="none" strike="noStrike" dirty="0">
                          <a:solidFill>
                            <a:schemeClr val="tx1"/>
                          </a:solidFill>
                          <a:effectLst/>
                          <a:latin typeface="Calibri" panose="020F0502020204030204" pitchFamily="34" charset="0"/>
                        </a:rPr>
                        <a:t>El Ministerio Publico – Fiscales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604213">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45663">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PÉSIMA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45663">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MALA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11176559"/>
                  </a:ext>
                </a:extLst>
              </a:tr>
              <a:tr h="345663">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REGULAR</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507685179"/>
                  </a:ext>
                </a:extLst>
              </a:tr>
              <a:tr h="345663">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BUENA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05408002"/>
                  </a:ext>
                </a:extLst>
              </a:tr>
              <a:tr h="345663">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EXCELENTE</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9190933"/>
                  </a:ext>
                </a:extLst>
              </a:tr>
              <a:tr h="345663">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NS/NR</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45663">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1870030169"/>
              </p:ext>
            </p:extLst>
          </p:nvPr>
        </p:nvGraphicFramePr>
        <p:xfrm>
          <a:off x="497281" y="5482204"/>
          <a:ext cx="17430224" cy="3344978"/>
        </p:xfrm>
        <a:graphic>
          <a:graphicData uri="http://schemas.openxmlformats.org/drawingml/2006/table">
            <a:tbl>
              <a:tblPr/>
              <a:tblGrid>
                <a:gridCol w="3355134">
                  <a:extLst>
                    <a:ext uri="{9D8B030D-6E8A-4147-A177-3AD203B41FA5}">
                      <a16:colId xmlns:a16="http://schemas.microsoft.com/office/drawing/2014/main" val="2603815270"/>
                    </a:ext>
                  </a:extLst>
                </a:gridCol>
                <a:gridCol w="1912357">
                  <a:extLst>
                    <a:ext uri="{9D8B030D-6E8A-4147-A177-3AD203B41FA5}">
                      <a16:colId xmlns:a16="http://schemas.microsoft.com/office/drawing/2014/main" val="2271645990"/>
                    </a:ext>
                  </a:extLst>
                </a:gridCol>
                <a:gridCol w="1912357">
                  <a:extLst>
                    <a:ext uri="{9D8B030D-6E8A-4147-A177-3AD203B41FA5}">
                      <a16:colId xmlns:a16="http://schemas.microsoft.com/office/drawing/2014/main" val="3365438893"/>
                    </a:ext>
                  </a:extLst>
                </a:gridCol>
                <a:gridCol w="1912357">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533400">
                <a:tc gridSpan="9">
                  <a:txBody>
                    <a:bodyPr/>
                    <a:lstStyle/>
                    <a:p>
                      <a:pPr algn="ctr" fontAlgn="b"/>
                      <a:r>
                        <a:rPr lang="es-MX" sz="2100" b="1" i="0" u="none" strike="noStrike" dirty="0">
                          <a:solidFill>
                            <a:schemeClr val="tx1"/>
                          </a:solidFill>
                          <a:effectLst/>
                          <a:latin typeface="Calibri" panose="020F0502020204030204" pitchFamily="34" charset="0"/>
                        </a:rPr>
                        <a:t>¿Cómo evalúa Ud. la eficiencia de las siguientes instituciones para la atención de los casos de violencia en Paraguay? </a:t>
                      </a:r>
                    </a:p>
                    <a:p>
                      <a:pPr algn="ctr" fontAlgn="b"/>
                      <a:r>
                        <a:rPr lang="es-PY" sz="2100" b="1" i="0" u="none" strike="noStrike" dirty="0">
                          <a:solidFill>
                            <a:schemeClr val="tx1"/>
                          </a:solidFill>
                          <a:effectLst/>
                          <a:latin typeface="Calibri" panose="020F0502020204030204" pitchFamily="34" charset="0"/>
                        </a:rPr>
                        <a:t>El Ministerio Publico – Fiscales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29398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93986">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PÉSIMA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93986">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MALA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893911617"/>
                  </a:ext>
                </a:extLst>
              </a:tr>
              <a:tr h="293986">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REGULAR</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515716304"/>
                  </a:ext>
                </a:extLst>
              </a:tr>
              <a:tr h="293986">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BUENA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0323557"/>
                  </a:ext>
                </a:extLst>
              </a:tr>
              <a:tr h="293986">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EXCELENTE</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58536756"/>
                  </a:ext>
                </a:extLst>
              </a:tr>
              <a:tr h="293986">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NS/NR</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19,2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93986">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sp>
        <p:nvSpPr>
          <p:cNvPr id="5" name="TextBox 4">
            <a:extLst>
              <a:ext uri="{FF2B5EF4-FFF2-40B4-BE49-F238E27FC236}">
                <a16:creationId xmlns:a16="http://schemas.microsoft.com/office/drawing/2014/main" id="{9152AB2F-1BD7-A166-1062-31DCCDCD115B}"/>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3214263"/>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087600" cy="830997"/>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7988" y="389152"/>
            <a:ext cx="14644686" cy="646331"/>
          </a:xfrm>
          <a:prstGeom prst="rect">
            <a:avLst/>
          </a:prstGeom>
          <a:noFill/>
        </p:spPr>
        <p:txBody>
          <a:bodyPr wrap="square" rtlCol="0">
            <a:spAutoFit/>
          </a:bodyPr>
          <a:lstStyle/>
          <a:p>
            <a:pPr marL="685800" lvl="1" algn="r" defTabSz="1371600"/>
            <a:r>
              <a:rPr lang="es-PY" sz="1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4.C. VALORACIÓN DE LA EFICIENCIA DE INSTITUCIONES PARA LA ATENCIÓN DE LOS CASOS DE VIOLENCIA CONTRA PERIODISTAS EN PARAGUAY: </a:t>
            </a:r>
            <a:endParaRPr lang="es-PY" sz="1800" kern="100" dirty="0">
              <a:effectLst/>
              <a:latin typeface="Aptos" panose="020B0004020202020204" pitchFamily="34" charset="0"/>
              <a:ea typeface="Aptos" panose="020B0004020202020204" pitchFamily="34" charset="0"/>
              <a:cs typeface="Times New Roman" panose="02020603050405020304" pitchFamily="18" charset="0"/>
            </a:endParaRPr>
          </a:p>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PY" sz="1800" b="1" i="0" u="none" strike="noStrike" kern="1200" cap="none" spc="0" normalizeH="0" baseline="0" noProof="0" dirty="0">
                <a:ln>
                  <a:noFill/>
                </a:ln>
                <a:solidFill>
                  <a:prstClr val="black"/>
                </a:solidFill>
                <a:effectLst/>
                <a:uLnTx/>
                <a:uFillTx/>
                <a:latin typeface="Calibri" panose="020F0502020204030204"/>
                <a:ea typeface="+mn-ea"/>
                <a:cs typeface="+mn-cs"/>
              </a:rPr>
              <a:t>EL PODER JUDICIAL- JUECES </a:t>
            </a: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3328318890"/>
              </p:ext>
            </p:extLst>
          </p:nvPr>
        </p:nvGraphicFramePr>
        <p:xfrm>
          <a:off x="517572" y="1407590"/>
          <a:ext cx="17237027" cy="3397207"/>
        </p:xfrm>
        <a:graphic>
          <a:graphicData uri="http://schemas.openxmlformats.org/drawingml/2006/table">
            <a:tbl>
              <a:tblPr/>
              <a:tblGrid>
                <a:gridCol w="3726836">
                  <a:extLst>
                    <a:ext uri="{9D8B030D-6E8A-4147-A177-3AD203B41FA5}">
                      <a16:colId xmlns:a16="http://schemas.microsoft.com/office/drawing/2014/main" val="2603815270"/>
                    </a:ext>
                  </a:extLst>
                </a:gridCol>
                <a:gridCol w="2124219">
                  <a:extLst>
                    <a:ext uri="{9D8B030D-6E8A-4147-A177-3AD203B41FA5}">
                      <a16:colId xmlns:a16="http://schemas.microsoft.com/office/drawing/2014/main" val="2271645990"/>
                    </a:ext>
                  </a:extLst>
                </a:gridCol>
                <a:gridCol w="2124219">
                  <a:extLst>
                    <a:ext uri="{9D8B030D-6E8A-4147-A177-3AD203B41FA5}">
                      <a16:colId xmlns:a16="http://schemas.microsoft.com/office/drawing/2014/main" val="3365438893"/>
                    </a:ext>
                  </a:extLst>
                </a:gridCol>
                <a:gridCol w="2124219">
                  <a:extLst>
                    <a:ext uri="{9D8B030D-6E8A-4147-A177-3AD203B41FA5}">
                      <a16:colId xmlns:a16="http://schemas.microsoft.com/office/drawing/2014/main" val="2198213398"/>
                    </a:ext>
                  </a:extLst>
                </a:gridCol>
                <a:gridCol w="2124219">
                  <a:extLst>
                    <a:ext uri="{9D8B030D-6E8A-4147-A177-3AD203B41FA5}">
                      <a16:colId xmlns:a16="http://schemas.microsoft.com/office/drawing/2014/main" val="2276656453"/>
                    </a:ext>
                  </a:extLst>
                </a:gridCol>
                <a:gridCol w="1660516">
                  <a:extLst>
                    <a:ext uri="{9D8B030D-6E8A-4147-A177-3AD203B41FA5}">
                      <a16:colId xmlns:a16="http://schemas.microsoft.com/office/drawing/2014/main" val="80904801"/>
                    </a:ext>
                  </a:extLst>
                </a:gridCol>
                <a:gridCol w="1524000">
                  <a:extLst>
                    <a:ext uri="{9D8B030D-6E8A-4147-A177-3AD203B41FA5}">
                      <a16:colId xmlns:a16="http://schemas.microsoft.com/office/drawing/2014/main" val="92665308"/>
                    </a:ext>
                  </a:extLst>
                </a:gridCol>
                <a:gridCol w="1828799">
                  <a:extLst>
                    <a:ext uri="{9D8B030D-6E8A-4147-A177-3AD203B41FA5}">
                      <a16:colId xmlns:a16="http://schemas.microsoft.com/office/drawing/2014/main" val="3771453558"/>
                    </a:ext>
                  </a:extLst>
                </a:gridCol>
              </a:tblGrid>
              <a:tr h="361856">
                <a:tc gridSpan="8">
                  <a:txBody>
                    <a:bodyPr/>
                    <a:lstStyle/>
                    <a:p>
                      <a:pPr algn="ctr" fontAlgn="b"/>
                      <a:r>
                        <a:rPr lang="es-MX" sz="2100" b="1" i="0" u="none" strike="noStrike" dirty="0">
                          <a:solidFill>
                            <a:schemeClr val="tx1"/>
                          </a:solidFill>
                          <a:effectLst/>
                          <a:latin typeface="Calibri" panose="020F0502020204030204" pitchFamily="34" charset="0"/>
                        </a:rPr>
                        <a:t>¿Cómo evalúa Ud. la eficiencia de las siguientes instituciones para la atención de los casos de violencia en Paraguay: </a:t>
                      </a:r>
                    </a:p>
                    <a:p>
                      <a:pPr algn="ctr" fontAlgn="b"/>
                      <a:r>
                        <a:rPr lang="es-MX" sz="2100" b="1" i="0" u="none" strike="noStrike" dirty="0">
                          <a:solidFill>
                            <a:schemeClr val="tx1"/>
                          </a:solidFill>
                          <a:effectLst/>
                          <a:latin typeface="Calibri" panose="020F0502020204030204" pitchFamily="34" charset="0"/>
                        </a:rPr>
                        <a:t>El Poder Judicial- Jueces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PÉSIMA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MALA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856915803"/>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REGULAR</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675251119"/>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BUENA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05408002"/>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EXCELENTE</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9190933"/>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NS/NR</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3958148903"/>
              </p:ext>
            </p:extLst>
          </p:nvPr>
        </p:nvGraphicFramePr>
        <p:xfrm>
          <a:off x="428888" y="5225161"/>
          <a:ext cx="17430224" cy="3344978"/>
        </p:xfrm>
        <a:graphic>
          <a:graphicData uri="http://schemas.openxmlformats.org/drawingml/2006/table">
            <a:tbl>
              <a:tblPr/>
              <a:tblGrid>
                <a:gridCol w="3355134">
                  <a:extLst>
                    <a:ext uri="{9D8B030D-6E8A-4147-A177-3AD203B41FA5}">
                      <a16:colId xmlns:a16="http://schemas.microsoft.com/office/drawing/2014/main" val="2603815270"/>
                    </a:ext>
                  </a:extLst>
                </a:gridCol>
                <a:gridCol w="1912357">
                  <a:extLst>
                    <a:ext uri="{9D8B030D-6E8A-4147-A177-3AD203B41FA5}">
                      <a16:colId xmlns:a16="http://schemas.microsoft.com/office/drawing/2014/main" val="2271645990"/>
                    </a:ext>
                  </a:extLst>
                </a:gridCol>
                <a:gridCol w="1912357">
                  <a:extLst>
                    <a:ext uri="{9D8B030D-6E8A-4147-A177-3AD203B41FA5}">
                      <a16:colId xmlns:a16="http://schemas.microsoft.com/office/drawing/2014/main" val="3365438893"/>
                    </a:ext>
                  </a:extLst>
                </a:gridCol>
                <a:gridCol w="1912357">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533400">
                <a:tc gridSpan="9">
                  <a:txBody>
                    <a:bodyPr/>
                    <a:lstStyle/>
                    <a:p>
                      <a:pPr algn="ctr" fontAlgn="b"/>
                      <a:r>
                        <a:rPr lang="es-MX" sz="2100" b="1" i="0" u="none" strike="noStrike" dirty="0">
                          <a:solidFill>
                            <a:schemeClr val="tx1"/>
                          </a:solidFill>
                          <a:effectLst/>
                          <a:latin typeface="Calibri" panose="020F0502020204030204" pitchFamily="34" charset="0"/>
                        </a:rPr>
                        <a:t>¿Cómo evalúa Ud. la eficiencia de las siguientes instituciones para la atención de los casos de violencia en Paraguay: </a:t>
                      </a:r>
                    </a:p>
                    <a:p>
                      <a:pPr algn="ctr" fontAlgn="b"/>
                      <a:r>
                        <a:rPr lang="es-PY" sz="2100" b="1" i="0" u="none" strike="noStrike" dirty="0">
                          <a:solidFill>
                            <a:schemeClr val="tx1"/>
                          </a:solidFill>
                          <a:effectLst/>
                          <a:latin typeface="Calibri" panose="020F0502020204030204" pitchFamily="34" charset="0"/>
                        </a:rPr>
                        <a:t>El Poder Judicial- Jueces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29398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93986">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PÉSIMA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93986">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MALA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141600553"/>
                  </a:ext>
                </a:extLst>
              </a:tr>
              <a:tr h="293986">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REGULAR</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34,9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88673179"/>
                  </a:ext>
                </a:extLst>
              </a:tr>
              <a:tr h="293986">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BUENA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0323557"/>
                  </a:ext>
                </a:extLst>
              </a:tr>
              <a:tr h="293986">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EXCELENTE</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58536756"/>
                  </a:ext>
                </a:extLst>
              </a:tr>
              <a:tr h="293986">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NS/NR</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19,2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27,8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93986">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sp>
        <p:nvSpPr>
          <p:cNvPr id="5" name="TextBox 4">
            <a:extLst>
              <a:ext uri="{FF2B5EF4-FFF2-40B4-BE49-F238E27FC236}">
                <a16:creationId xmlns:a16="http://schemas.microsoft.com/office/drawing/2014/main" id="{A8D34570-ECA7-A7EB-3B02-2A155EF12E3A}"/>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6284946"/>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087600" cy="713195"/>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1134862"/>
          </a:xfrm>
          <a:prstGeom prst="rect">
            <a:avLst/>
          </a:prstGeom>
          <a:noFill/>
        </p:spPr>
        <p:txBody>
          <a:bodyPr wrap="square" rtlCol="0">
            <a:spAutoFit/>
          </a:bodyPr>
          <a:lstStyle/>
          <a:p>
            <a:pPr marL="685800" algn="r">
              <a:lnSpc>
                <a:spcPct val="115000"/>
              </a:lnSpc>
              <a:spcAft>
                <a:spcPts val="800"/>
              </a:spcAft>
            </a:pPr>
            <a:r>
              <a:rPr lang="es-PY" sz="1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4.E. INVOLUCRAMIENTO DE LOS MEDIOS DE COMUNICACIÓN EN LA SEGURIDAD DE SUS PERIODISTAS O PROTECCIÓN DE LOS QUE HAN SIDO VÍCTIMAS EN EL EJERCICIO DE SU PROFESIÓN </a:t>
            </a:r>
            <a:endParaRPr lang="es-PY" sz="1800" kern="100" dirty="0">
              <a:effectLst/>
              <a:latin typeface="Aptos" panose="020B0004020202020204" pitchFamily="34" charset="0"/>
              <a:ea typeface="Aptos" panose="020B0004020202020204" pitchFamily="34" charset="0"/>
              <a:cs typeface="Times New Roman" panose="02020603050405020304" pitchFamily="18" charset="0"/>
            </a:endParaRPr>
          </a:p>
          <a:p>
            <a:pPr>
              <a:lnSpc>
                <a:spcPct val="115000"/>
              </a:lnSpc>
              <a:spcAft>
                <a:spcPts val="800"/>
              </a:spcAft>
            </a:pPr>
            <a:r>
              <a:rPr lang="es-PY" sz="1800" kern="100" dirty="0">
                <a:effectLst/>
                <a:latin typeface="Aptos" panose="020B0004020202020204" pitchFamily="34" charset="0"/>
                <a:ea typeface="Aptos" panose="020B0004020202020204" pitchFamily="34" charset="0"/>
                <a:cs typeface="Times New Roman" panose="02020603050405020304" pitchFamily="18" charset="0"/>
              </a:rPr>
              <a:t> </a:t>
            </a: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3518646995"/>
              </p:ext>
            </p:extLst>
          </p:nvPr>
        </p:nvGraphicFramePr>
        <p:xfrm>
          <a:off x="517572" y="1549196"/>
          <a:ext cx="17237027" cy="3073357"/>
        </p:xfrm>
        <a:graphic>
          <a:graphicData uri="http://schemas.openxmlformats.org/drawingml/2006/table">
            <a:tbl>
              <a:tblPr/>
              <a:tblGrid>
                <a:gridCol w="3726836">
                  <a:extLst>
                    <a:ext uri="{9D8B030D-6E8A-4147-A177-3AD203B41FA5}">
                      <a16:colId xmlns:a16="http://schemas.microsoft.com/office/drawing/2014/main" val="2603815270"/>
                    </a:ext>
                  </a:extLst>
                </a:gridCol>
                <a:gridCol w="2124219">
                  <a:extLst>
                    <a:ext uri="{9D8B030D-6E8A-4147-A177-3AD203B41FA5}">
                      <a16:colId xmlns:a16="http://schemas.microsoft.com/office/drawing/2014/main" val="2271645990"/>
                    </a:ext>
                  </a:extLst>
                </a:gridCol>
                <a:gridCol w="2124219">
                  <a:extLst>
                    <a:ext uri="{9D8B030D-6E8A-4147-A177-3AD203B41FA5}">
                      <a16:colId xmlns:a16="http://schemas.microsoft.com/office/drawing/2014/main" val="3365438893"/>
                    </a:ext>
                  </a:extLst>
                </a:gridCol>
                <a:gridCol w="2124219">
                  <a:extLst>
                    <a:ext uri="{9D8B030D-6E8A-4147-A177-3AD203B41FA5}">
                      <a16:colId xmlns:a16="http://schemas.microsoft.com/office/drawing/2014/main" val="2198213398"/>
                    </a:ext>
                  </a:extLst>
                </a:gridCol>
                <a:gridCol w="2124219">
                  <a:extLst>
                    <a:ext uri="{9D8B030D-6E8A-4147-A177-3AD203B41FA5}">
                      <a16:colId xmlns:a16="http://schemas.microsoft.com/office/drawing/2014/main" val="2276656453"/>
                    </a:ext>
                  </a:extLst>
                </a:gridCol>
                <a:gridCol w="1660516">
                  <a:extLst>
                    <a:ext uri="{9D8B030D-6E8A-4147-A177-3AD203B41FA5}">
                      <a16:colId xmlns:a16="http://schemas.microsoft.com/office/drawing/2014/main" val="80904801"/>
                    </a:ext>
                  </a:extLst>
                </a:gridCol>
                <a:gridCol w="1524000">
                  <a:extLst>
                    <a:ext uri="{9D8B030D-6E8A-4147-A177-3AD203B41FA5}">
                      <a16:colId xmlns:a16="http://schemas.microsoft.com/office/drawing/2014/main" val="92665308"/>
                    </a:ext>
                  </a:extLst>
                </a:gridCol>
                <a:gridCol w="1828799">
                  <a:extLst>
                    <a:ext uri="{9D8B030D-6E8A-4147-A177-3AD203B41FA5}">
                      <a16:colId xmlns:a16="http://schemas.microsoft.com/office/drawing/2014/main" val="3771453558"/>
                    </a:ext>
                  </a:extLst>
                </a:gridCol>
              </a:tblGrid>
              <a:tr h="361856">
                <a:tc gridSpan="8">
                  <a:txBody>
                    <a:bodyPr/>
                    <a:lstStyle/>
                    <a:p>
                      <a:pPr algn="ctr" fontAlgn="b"/>
                      <a:r>
                        <a:rPr lang="es-MX" sz="2100" b="1" i="0" u="none" strike="noStrike" dirty="0">
                          <a:solidFill>
                            <a:schemeClr val="tx1"/>
                          </a:solidFill>
                          <a:effectLst/>
                          <a:latin typeface="Calibri" panose="020F0502020204030204" pitchFamily="34" charset="0"/>
                        </a:rPr>
                        <a:t>¿Cómo evalúa Ud. el aporte o involucramiento de las empresas/medios de comunicación en la seguridad de </a:t>
                      </a:r>
                    </a:p>
                    <a:p>
                      <a:pPr algn="ctr" fontAlgn="b"/>
                      <a:r>
                        <a:rPr lang="es-MX" sz="2100" b="1" i="0" u="none" strike="noStrike" dirty="0">
                          <a:solidFill>
                            <a:schemeClr val="tx1"/>
                          </a:solidFill>
                          <a:effectLst/>
                          <a:latin typeface="Calibri" panose="020F0502020204030204" pitchFamily="34" charset="0"/>
                        </a:rPr>
                        <a:t>sus periodistas o la protección de los periodistas víctimas de violencia</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NINGÚN INVOLUCRAMIENTO</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POCO INVOLUCRAMIENTO</a:t>
                      </a:r>
                      <a:endParaRPr lang="es-PY" sz="24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05408002"/>
                  </a:ext>
                </a:extLst>
              </a:tr>
              <a:tr h="279980">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MUCHO INVOLUCRAMIENTO</a:t>
                      </a:r>
                      <a:endParaRPr lang="es-PY" sz="24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9190933"/>
                  </a:ext>
                </a:extLst>
              </a:tr>
              <a:tr h="279980">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SIN RESPUESTA</a:t>
                      </a:r>
                      <a:endParaRPr lang="es-PY" sz="24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79980">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3877832759"/>
              </p:ext>
            </p:extLst>
          </p:nvPr>
        </p:nvGraphicFramePr>
        <p:xfrm>
          <a:off x="517572" y="5143500"/>
          <a:ext cx="17430224" cy="3341168"/>
        </p:xfrm>
        <a:graphic>
          <a:graphicData uri="http://schemas.openxmlformats.org/drawingml/2006/table">
            <a:tbl>
              <a:tblPr/>
              <a:tblGrid>
                <a:gridCol w="4066912">
                  <a:extLst>
                    <a:ext uri="{9D8B030D-6E8A-4147-A177-3AD203B41FA5}">
                      <a16:colId xmlns:a16="http://schemas.microsoft.com/office/drawing/2014/main" val="2603815270"/>
                    </a:ext>
                  </a:extLst>
                </a:gridCol>
                <a:gridCol w="1200579">
                  <a:extLst>
                    <a:ext uri="{9D8B030D-6E8A-4147-A177-3AD203B41FA5}">
                      <a16:colId xmlns:a16="http://schemas.microsoft.com/office/drawing/2014/main" val="2271645990"/>
                    </a:ext>
                  </a:extLst>
                </a:gridCol>
                <a:gridCol w="1912357">
                  <a:extLst>
                    <a:ext uri="{9D8B030D-6E8A-4147-A177-3AD203B41FA5}">
                      <a16:colId xmlns:a16="http://schemas.microsoft.com/office/drawing/2014/main" val="3365438893"/>
                    </a:ext>
                  </a:extLst>
                </a:gridCol>
                <a:gridCol w="1912357">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533400">
                <a:tc gridSpan="9">
                  <a:txBody>
                    <a:bodyPr/>
                    <a:lstStyle/>
                    <a:p>
                      <a:pPr algn="ctr" fontAlgn="b"/>
                      <a:r>
                        <a:rPr lang="es-MX" sz="2100" b="1" i="0" u="none" strike="noStrike" dirty="0">
                          <a:solidFill>
                            <a:schemeClr val="tx1"/>
                          </a:solidFill>
                          <a:effectLst/>
                          <a:latin typeface="Calibri" panose="020F0502020204030204" pitchFamily="34" charset="0"/>
                        </a:rPr>
                        <a:t>¿Cómo evalúa Ud. el aporte o involucramiento de las empresas/medios de comunicación en la seguridad de </a:t>
                      </a:r>
                    </a:p>
                    <a:p>
                      <a:pPr algn="ctr" fontAlgn="b"/>
                      <a:r>
                        <a:rPr lang="es-MX" sz="2100" b="1" i="0" u="none" strike="noStrike" dirty="0">
                          <a:solidFill>
                            <a:schemeClr val="tx1"/>
                          </a:solidFill>
                          <a:effectLst/>
                          <a:latin typeface="Calibri" panose="020F0502020204030204" pitchFamily="34" charset="0"/>
                        </a:rPr>
                        <a:t>sus periodistas o la protección de los periodistas víctimas de violencia</a:t>
                      </a:r>
                      <a:endParaRPr lang="es-ES" sz="2100" b="1" i="0" u="none" strike="noStrike" dirty="0">
                        <a:solidFill>
                          <a:schemeClr val="tx1"/>
                        </a:solidFill>
                        <a:effectLst/>
                        <a:latin typeface="Calibri" panose="020F0502020204030204" pitchFamily="34" charset="0"/>
                      </a:endParaRPr>
                    </a:p>
                    <a:p>
                      <a:pPr marL="0" marR="0" lvl="0" indent="0" algn="ctr" defTabSz="1371600" rtl="0" eaLnBrk="1" fontAlgn="b" latinLnBrk="0" hangingPunct="1">
                        <a:lnSpc>
                          <a:spcPct val="100000"/>
                        </a:lnSpc>
                        <a:spcBef>
                          <a:spcPts val="0"/>
                        </a:spcBef>
                        <a:spcAft>
                          <a:spcPts val="0"/>
                        </a:spcAft>
                        <a:buClrTx/>
                        <a:buSzTx/>
                        <a:buFontTx/>
                        <a:buNone/>
                        <a:tabLst/>
                        <a:defRPr/>
                      </a:pP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29398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93986">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NINGÚN INVOLUCRAMIENTO</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93986">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POCO INVOLUCRAMIENTO</a:t>
                      </a:r>
                      <a:endParaRPr lang="es-PY" sz="24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47,8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0323557"/>
                  </a:ext>
                </a:extLst>
              </a:tr>
              <a:tr h="293986">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MUCHO INVOLUCRAMIENTO</a:t>
                      </a:r>
                      <a:endParaRPr lang="es-PY" sz="24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58536756"/>
                  </a:ext>
                </a:extLst>
              </a:tr>
              <a:tr h="293986">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SIN RESPUESTA</a:t>
                      </a:r>
                      <a:endParaRPr lang="es-PY" sz="24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19,4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93986">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sp>
        <p:nvSpPr>
          <p:cNvPr id="5" name="TextBox 4">
            <a:extLst>
              <a:ext uri="{FF2B5EF4-FFF2-40B4-BE49-F238E27FC236}">
                <a16:creationId xmlns:a16="http://schemas.microsoft.com/office/drawing/2014/main" id="{24CE894F-5068-C333-2699-B4B3B17ABB6B}"/>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0293123"/>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11400" cy="620862"/>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394467"/>
          </a:xfrm>
          <a:prstGeom prst="rect">
            <a:avLst/>
          </a:prstGeom>
          <a:noFill/>
        </p:spPr>
        <p:txBody>
          <a:bodyPr wrap="square" rtlCol="0">
            <a:spAutoFit/>
          </a:bodyPr>
          <a:lstStyle/>
          <a:p>
            <a:pPr marL="685800" algn="r">
              <a:lnSpc>
                <a:spcPct val="115000"/>
              </a:lnSpc>
              <a:spcAft>
                <a:spcPts val="800"/>
              </a:spcAft>
            </a:pPr>
            <a:r>
              <a:rPr lang="es-PY" sz="1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4.F. QUIEN DEBE IMPULSAR LA INVESTIGACIÓN JUDICIAL ANTE UN CASO DE VIOLENCIA CONTRA PERIODISTAS EN EL EJERCICIO DE SU LABOR </a:t>
            </a:r>
            <a:endParaRPr lang="es-PY" sz="1800" kern="100" dirty="0">
              <a:effectLst/>
              <a:latin typeface="Aptos" panose="020B0004020202020204" pitchFamily="34" charset="0"/>
              <a:ea typeface="Aptos" panose="020B0004020202020204" pitchFamily="34" charset="0"/>
              <a:cs typeface="Times New Roman" panose="02020603050405020304" pitchFamily="18" charset="0"/>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3676248237"/>
              </p:ext>
            </p:extLst>
          </p:nvPr>
        </p:nvGraphicFramePr>
        <p:xfrm>
          <a:off x="622086" y="1114439"/>
          <a:ext cx="17237027" cy="3727153"/>
        </p:xfrm>
        <a:graphic>
          <a:graphicData uri="http://schemas.openxmlformats.org/drawingml/2006/table">
            <a:tbl>
              <a:tblPr/>
              <a:tblGrid>
                <a:gridCol w="4635714">
                  <a:extLst>
                    <a:ext uri="{9D8B030D-6E8A-4147-A177-3AD203B41FA5}">
                      <a16:colId xmlns:a16="http://schemas.microsoft.com/office/drawing/2014/main" val="2603815270"/>
                    </a:ext>
                  </a:extLst>
                </a:gridCol>
                <a:gridCol w="1215341">
                  <a:extLst>
                    <a:ext uri="{9D8B030D-6E8A-4147-A177-3AD203B41FA5}">
                      <a16:colId xmlns:a16="http://schemas.microsoft.com/office/drawing/2014/main" val="2271645990"/>
                    </a:ext>
                  </a:extLst>
                </a:gridCol>
                <a:gridCol w="2124219">
                  <a:extLst>
                    <a:ext uri="{9D8B030D-6E8A-4147-A177-3AD203B41FA5}">
                      <a16:colId xmlns:a16="http://schemas.microsoft.com/office/drawing/2014/main" val="3365438893"/>
                    </a:ext>
                  </a:extLst>
                </a:gridCol>
                <a:gridCol w="2124219">
                  <a:extLst>
                    <a:ext uri="{9D8B030D-6E8A-4147-A177-3AD203B41FA5}">
                      <a16:colId xmlns:a16="http://schemas.microsoft.com/office/drawing/2014/main" val="2198213398"/>
                    </a:ext>
                  </a:extLst>
                </a:gridCol>
                <a:gridCol w="2124219">
                  <a:extLst>
                    <a:ext uri="{9D8B030D-6E8A-4147-A177-3AD203B41FA5}">
                      <a16:colId xmlns:a16="http://schemas.microsoft.com/office/drawing/2014/main" val="2276656453"/>
                    </a:ext>
                  </a:extLst>
                </a:gridCol>
                <a:gridCol w="1660516">
                  <a:extLst>
                    <a:ext uri="{9D8B030D-6E8A-4147-A177-3AD203B41FA5}">
                      <a16:colId xmlns:a16="http://schemas.microsoft.com/office/drawing/2014/main" val="80904801"/>
                    </a:ext>
                  </a:extLst>
                </a:gridCol>
                <a:gridCol w="1524000">
                  <a:extLst>
                    <a:ext uri="{9D8B030D-6E8A-4147-A177-3AD203B41FA5}">
                      <a16:colId xmlns:a16="http://schemas.microsoft.com/office/drawing/2014/main" val="92665308"/>
                    </a:ext>
                  </a:extLst>
                </a:gridCol>
                <a:gridCol w="1828799">
                  <a:extLst>
                    <a:ext uri="{9D8B030D-6E8A-4147-A177-3AD203B41FA5}">
                      <a16:colId xmlns:a16="http://schemas.microsoft.com/office/drawing/2014/main" val="3771453558"/>
                    </a:ext>
                  </a:extLst>
                </a:gridCol>
              </a:tblGrid>
              <a:tr h="361856">
                <a:tc gridSpan="8">
                  <a:txBody>
                    <a:bodyPr/>
                    <a:lstStyle/>
                    <a:p>
                      <a:pPr algn="ctr" fontAlgn="b"/>
                      <a:r>
                        <a:rPr lang="es-MX" sz="2100" b="1" i="0" u="none" strike="noStrike" dirty="0">
                          <a:solidFill>
                            <a:schemeClr val="tx1"/>
                          </a:solidFill>
                          <a:effectLst/>
                          <a:latin typeface="Calibri" panose="020F0502020204030204" pitchFamily="34" charset="0"/>
                        </a:rPr>
                        <a:t>Ante casos de amenazas contra periodistas por motivos de su trabajo periodístico, ante casos de amenazas contra periodistas por motivos de su trabajo periodístico, ¿Cree Ud. que la investigación judicial…? COMPLETAR EL QUE CONSIDERE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fontAlgn="b">
                        <a:lnSpc>
                          <a:spcPct val="115000"/>
                        </a:lnSpc>
                        <a:spcAft>
                          <a:spcPts val="800"/>
                        </a:spcAft>
                      </a:pPr>
                      <a:r>
                        <a:rPr lang="es-MX" sz="1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IMPULSADA POR EL MINISTERIO PÚBLICO (FISCALES)</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fontAlgn="b">
                        <a:lnSpc>
                          <a:spcPct val="115000"/>
                        </a:lnSpc>
                        <a:spcAft>
                          <a:spcPts val="800"/>
                        </a:spcAft>
                      </a:pPr>
                      <a:r>
                        <a:rPr lang="es-PY" sz="1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IMPULSADA POR ABOGADOS PAGADOS POR EL PERIODISTA/AMENAZADO</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05408002"/>
                  </a:ext>
                </a:extLst>
              </a:tr>
              <a:tr h="279980">
                <a:tc>
                  <a:txBody>
                    <a:bodyPr/>
                    <a:lstStyle/>
                    <a:p>
                      <a:pPr fontAlgn="b">
                        <a:lnSpc>
                          <a:spcPct val="115000"/>
                        </a:lnSpc>
                        <a:spcAft>
                          <a:spcPts val="800"/>
                        </a:spcAft>
                      </a:pPr>
                      <a:r>
                        <a:rPr lang="es-MX" sz="1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IMPULSADA POR EL MEDIO DE COMUNICACIÓN EN EL CUAL ESTE DESEMPEÑA SU LABOR</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9190933"/>
                  </a:ext>
                </a:extLst>
              </a:tr>
              <a:tr h="279980">
                <a:tc>
                  <a:txBody>
                    <a:bodyPr/>
                    <a:lstStyle/>
                    <a:p>
                      <a:pPr fontAlgn="b">
                        <a:lnSpc>
                          <a:spcPct val="115000"/>
                        </a:lnSpc>
                        <a:spcAft>
                          <a:spcPts val="800"/>
                        </a:spcAft>
                      </a:pPr>
                      <a:r>
                        <a:rPr lang="es-PY" sz="1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SIN RESPUESTA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79980">
                <a:tc>
                  <a:txBody>
                    <a:bodyPr/>
                    <a:lstStyle/>
                    <a:p>
                      <a:pPr fontAlgn="b">
                        <a:lnSpc>
                          <a:spcPct val="115000"/>
                        </a:lnSpc>
                        <a:spcAft>
                          <a:spcPts val="800"/>
                        </a:spcAft>
                      </a:pPr>
                      <a:r>
                        <a:rPr lang="es-PY" sz="1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750561193"/>
              </p:ext>
            </p:extLst>
          </p:nvPr>
        </p:nvGraphicFramePr>
        <p:xfrm>
          <a:off x="622086" y="4965202"/>
          <a:ext cx="17430224" cy="4310432"/>
        </p:xfrm>
        <a:graphic>
          <a:graphicData uri="http://schemas.openxmlformats.org/drawingml/2006/table">
            <a:tbl>
              <a:tblPr/>
              <a:tblGrid>
                <a:gridCol w="3817913">
                  <a:extLst>
                    <a:ext uri="{9D8B030D-6E8A-4147-A177-3AD203B41FA5}">
                      <a16:colId xmlns:a16="http://schemas.microsoft.com/office/drawing/2014/main" val="2603815270"/>
                    </a:ext>
                  </a:extLst>
                </a:gridCol>
                <a:gridCol w="1449578">
                  <a:extLst>
                    <a:ext uri="{9D8B030D-6E8A-4147-A177-3AD203B41FA5}">
                      <a16:colId xmlns:a16="http://schemas.microsoft.com/office/drawing/2014/main" val="2271645990"/>
                    </a:ext>
                  </a:extLst>
                </a:gridCol>
                <a:gridCol w="1912357">
                  <a:extLst>
                    <a:ext uri="{9D8B030D-6E8A-4147-A177-3AD203B41FA5}">
                      <a16:colId xmlns:a16="http://schemas.microsoft.com/office/drawing/2014/main" val="3365438893"/>
                    </a:ext>
                  </a:extLst>
                </a:gridCol>
                <a:gridCol w="1912357">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533400">
                <a:tc gridSpan="9">
                  <a:txBody>
                    <a:bodyPr/>
                    <a:lstStyle/>
                    <a:p>
                      <a:pPr marL="0" marR="0" lvl="0" indent="0" algn="ctr" defTabSz="1371600" rtl="0" eaLnBrk="1" fontAlgn="b" latinLnBrk="0" hangingPunct="1">
                        <a:lnSpc>
                          <a:spcPct val="100000"/>
                        </a:lnSpc>
                        <a:spcBef>
                          <a:spcPts val="0"/>
                        </a:spcBef>
                        <a:spcAft>
                          <a:spcPts val="0"/>
                        </a:spcAft>
                        <a:buClrTx/>
                        <a:buSzTx/>
                        <a:buFontTx/>
                        <a:buNone/>
                        <a:tabLst/>
                        <a:defRPr/>
                      </a:pPr>
                      <a:r>
                        <a:rPr lang="es-MX" sz="2100" b="1" i="0" u="none" strike="noStrike" dirty="0">
                          <a:solidFill>
                            <a:schemeClr val="tx1"/>
                          </a:solidFill>
                          <a:effectLst/>
                          <a:latin typeface="Calibri" panose="020F0502020204030204" pitchFamily="34" charset="0"/>
                        </a:rPr>
                        <a:t>Ante casos de amenazas contra periodistas por motivos de su trabajo periodístico, ante casos de amenazas contra periodistas por motivos de su trabajo periodístico, ¿Cree Ud. que la investigación judicial…? COMPLETAR EL QUE CONSIDERE </a:t>
                      </a:r>
                      <a:endParaRPr lang="es-ES" sz="2100" b="1" i="0" u="none" strike="noStrike" dirty="0">
                        <a:solidFill>
                          <a:schemeClr val="tx1"/>
                        </a:solidFill>
                        <a:effectLst/>
                        <a:latin typeface="Calibri" panose="020F0502020204030204" pitchFamily="34" charset="0"/>
                      </a:endParaRPr>
                    </a:p>
                    <a:p>
                      <a:pPr marL="0" marR="0" lvl="0" indent="0" algn="ctr" defTabSz="1371600" rtl="0" eaLnBrk="1" fontAlgn="b" latinLnBrk="0" hangingPunct="1">
                        <a:lnSpc>
                          <a:spcPct val="100000"/>
                        </a:lnSpc>
                        <a:spcBef>
                          <a:spcPts val="0"/>
                        </a:spcBef>
                        <a:spcAft>
                          <a:spcPts val="0"/>
                        </a:spcAft>
                        <a:buClrTx/>
                        <a:buSzTx/>
                        <a:buFontTx/>
                        <a:buNone/>
                        <a:tabLst/>
                        <a:defRPr/>
                      </a:pP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29398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93986">
                <a:tc>
                  <a:txBody>
                    <a:bodyPr/>
                    <a:lstStyle/>
                    <a:p>
                      <a:pPr fontAlgn="b">
                        <a:lnSpc>
                          <a:spcPct val="115000"/>
                        </a:lnSpc>
                        <a:spcAft>
                          <a:spcPts val="800"/>
                        </a:spcAft>
                      </a:pPr>
                      <a:r>
                        <a:rPr lang="es-MX" sz="1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IMPULSADA POR EL MINISTERIO PÚBLICO (FISCALES)</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93986">
                <a:tc>
                  <a:txBody>
                    <a:bodyPr/>
                    <a:lstStyle/>
                    <a:p>
                      <a:pPr fontAlgn="b">
                        <a:lnSpc>
                          <a:spcPct val="115000"/>
                        </a:lnSpc>
                        <a:spcAft>
                          <a:spcPts val="800"/>
                        </a:spcAft>
                      </a:pPr>
                      <a:r>
                        <a:rPr lang="es-PY" sz="1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IMPULSADA POR ABOGADOS PAGADOS POR EL PERIODISTA/AMENAZADO</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0323557"/>
                  </a:ext>
                </a:extLst>
              </a:tr>
              <a:tr h="293986">
                <a:tc>
                  <a:txBody>
                    <a:bodyPr/>
                    <a:lstStyle/>
                    <a:p>
                      <a:pPr fontAlgn="b">
                        <a:lnSpc>
                          <a:spcPct val="115000"/>
                        </a:lnSpc>
                        <a:spcAft>
                          <a:spcPts val="800"/>
                        </a:spcAft>
                      </a:pPr>
                      <a:r>
                        <a:rPr lang="es-MX" sz="1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IMPULSADA POR EL MEDIO DE COMUNICACIÓN EN EL CUAL ESTE DESEMPEÑA SU LABOR</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58536756"/>
                  </a:ext>
                </a:extLst>
              </a:tr>
              <a:tr h="293986">
                <a:tc>
                  <a:txBody>
                    <a:bodyPr/>
                    <a:lstStyle/>
                    <a:p>
                      <a:pPr fontAlgn="b">
                        <a:lnSpc>
                          <a:spcPct val="115000"/>
                        </a:lnSpc>
                        <a:spcAft>
                          <a:spcPts val="800"/>
                        </a:spcAft>
                      </a:pPr>
                      <a:r>
                        <a:rPr lang="es-PY" sz="1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SIN RESPUESTA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19,4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93986">
                <a:tc>
                  <a:txBody>
                    <a:bodyPr/>
                    <a:lstStyle/>
                    <a:p>
                      <a:pPr fontAlgn="b">
                        <a:lnSpc>
                          <a:spcPct val="115000"/>
                        </a:lnSpc>
                        <a:spcAft>
                          <a:spcPts val="800"/>
                        </a:spcAft>
                      </a:pPr>
                      <a:r>
                        <a:rPr lang="es-PY" sz="1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sp>
        <p:nvSpPr>
          <p:cNvPr id="5" name="TextBox 4">
            <a:extLst>
              <a:ext uri="{FF2B5EF4-FFF2-40B4-BE49-F238E27FC236}">
                <a16:creationId xmlns:a16="http://schemas.microsoft.com/office/drawing/2014/main" id="{285C5F2A-F862-F37A-C173-556F8943417C}"/>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6827806"/>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11400" cy="620862"/>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495200"/>
          </a:xfrm>
          <a:prstGeom prst="rect">
            <a:avLst/>
          </a:prstGeom>
          <a:noFill/>
        </p:spPr>
        <p:txBody>
          <a:bodyPr wrap="square" rtlCol="0">
            <a:spAutoFit/>
          </a:bodyPr>
          <a:lstStyle/>
          <a:p>
            <a:pPr marL="685800" algn="r">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4.G. MINISTERIO DE LA DEFENSA PUBLICA Y LA DEFENSA DEL PERIODISTA AMENAZADO Y/ O VIOLENTADO  </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1267075016"/>
              </p:ext>
            </p:extLst>
          </p:nvPr>
        </p:nvGraphicFramePr>
        <p:xfrm>
          <a:off x="834243" y="1272939"/>
          <a:ext cx="16619513" cy="3496076"/>
        </p:xfrm>
        <a:graphic>
          <a:graphicData uri="http://schemas.openxmlformats.org/drawingml/2006/table">
            <a:tbl>
              <a:tblPr/>
              <a:tblGrid>
                <a:gridCol w="3593323">
                  <a:extLst>
                    <a:ext uri="{9D8B030D-6E8A-4147-A177-3AD203B41FA5}">
                      <a16:colId xmlns:a16="http://schemas.microsoft.com/office/drawing/2014/main" val="2603815270"/>
                    </a:ext>
                  </a:extLst>
                </a:gridCol>
                <a:gridCol w="2048119">
                  <a:extLst>
                    <a:ext uri="{9D8B030D-6E8A-4147-A177-3AD203B41FA5}">
                      <a16:colId xmlns:a16="http://schemas.microsoft.com/office/drawing/2014/main" val="2271645990"/>
                    </a:ext>
                  </a:extLst>
                </a:gridCol>
                <a:gridCol w="2048119">
                  <a:extLst>
                    <a:ext uri="{9D8B030D-6E8A-4147-A177-3AD203B41FA5}">
                      <a16:colId xmlns:a16="http://schemas.microsoft.com/office/drawing/2014/main" val="3365438893"/>
                    </a:ext>
                  </a:extLst>
                </a:gridCol>
                <a:gridCol w="2048119">
                  <a:extLst>
                    <a:ext uri="{9D8B030D-6E8A-4147-A177-3AD203B41FA5}">
                      <a16:colId xmlns:a16="http://schemas.microsoft.com/office/drawing/2014/main" val="2198213398"/>
                    </a:ext>
                  </a:extLst>
                </a:gridCol>
                <a:gridCol w="2048119">
                  <a:extLst>
                    <a:ext uri="{9D8B030D-6E8A-4147-A177-3AD203B41FA5}">
                      <a16:colId xmlns:a16="http://schemas.microsoft.com/office/drawing/2014/main" val="2276656453"/>
                    </a:ext>
                  </a:extLst>
                </a:gridCol>
                <a:gridCol w="1601028">
                  <a:extLst>
                    <a:ext uri="{9D8B030D-6E8A-4147-A177-3AD203B41FA5}">
                      <a16:colId xmlns:a16="http://schemas.microsoft.com/office/drawing/2014/main" val="80904801"/>
                    </a:ext>
                  </a:extLst>
                </a:gridCol>
                <a:gridCol w="1469403">
                  <a:extLst>
                    <a:ext uri="{9D8B030D-6E8A-4147-A177-3AD203B41FA5}">
                      <a16:colId xmlns:a16="http://schemas.microsoft.com/office/drawing/2014/main" val="92665308"/>
                    </a:ext>
                  </a:extLst>
                </a:gridCol>
                <a:gridCol w="1763283">
                  <a:extLst>
                    <a:ext uri="{9D8B030D-6E8A-4147-A177-3AD203B41FA5}">
                      <a16:colId xmlns:a16="http://schemas.microsoft.com/office/drawing/2014/main" val="3771453558"/>
                    </a:ext>
                  </a:extLst>
                </a:gridCol>
              </a:tblGrid>
              <a:tr h="851660">
                <a:tc gridSpan="8">
                  <a:txBody>
                    <a:bodyPr/>
                    <a:lstStyle/>
                    <a:p>
                      <a:pPr algn="ctr" fontAlgn="b"/>
                      <a:r>
                        <a:rPr lang="es-MX" sz="2400" b="1" i="0" u="none" strike="noStrike" dirty="0">
                          <a:solidFill>
                            <a:schemeClr val="tx1"/>
                          </a:solidFill>
                          <a:effectLst/>
                          <a:latin typeface="Calibri" panose="020F0502020204030204" pitchFamily="34" charset="0"/>
                        </a:rPr>
                        <a:t>En situaciones de violencia contra periodistas, ¿Cree Ud. que el Ministerio de Defensa Pública debe proporcionar</a:t>
                      </a:r>
                    </a:p>
                    <a:p>
                      <a:pPr algn="ctr" fontAlgn="b"/>
                      <a:r>
                        <a:rPr lang="es-MX" sz="2400" b="1" i="0" u="none" strike="noStrike" dirty="0">
                          <a:solidFill>
                            <a:schemeClr val="tx1"/>
                          </a:solidFill>
                          <a:effectLst/>
                          <a:latin typeface="Calibri" panose="020F0502020204030204" pitchFamily="34" charset="0"/>
                        </a:rPr>
                        <a:t> gratuitamente un abogado para impulsar la investigación y proceso judicial representando a la víctima periodística ?</a:t>
                      </a:r>
                      <a:endParaRPr lang="es-ES" sz="24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633248">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502792">
                <a:tc>
                  <a:txBody>
                    <a:bodyPr/>
                    <a:lstStyle/>
                    <a:p>
                      <a:pPr algn="l" fontAlgn="b"/>
                      <a:r>
                        <a:rPr lang="es-PY" sz="2800" b="1" i="0" u="none" strike="noStrike" dirty="0">
                          <a:solidFill>
                            <a:srgbClr val="000000"/>
                          </a:solidFill>
                          <a:effectLst/>
                          <a:latin typeface="Calibri" panose="020F0502020204030204" pitchFamily="34" charset="0"/>
                        </a:rPr>
                        <a:t>SI</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77,5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80,5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77,8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502792">
                <a:tc>
                  <a:txBody>
                    <a:bodyPr/>
                    <a:lstStyle/>
                    <a:p>
                      <a:pPr algn="l" fontAlgn="b"/>
                      <a:r>
                        <a:rPr lang="es-PY" sz="2800" b="1" i="0" u="none" strike="noStrike">
                          <a:solidFill>
                            <a:srgbClr val="000000"/>
                          </a:solidFill>
                          <a:effectLst/>
                          <a:latin typeface="Calibri" panose="020F0502020204030204" pitchFamily="34" charset="0"/>
                        </a:rPr>
                        <a:t>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05408002"/>
                  </a:ext>
                </a:extLst>
              </a:tr>
              <a:tr h="502792">
                <a:tc>
                  <a:txBody>
                    <a:bodyPr/>
                    <a:lstStyle/>
                    <a:p>
                      <a:pPr algn="l" fontAlgn="b"/>
                      <a:r>
                        <a:rPr lang="es-PY" sz="28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9190933"/>
                  </a:ext>
                </a:extLst>
              </a:tr>
              <a:tr h="502792">
                <a:tc>
                  <a:txBody>
                    <a:bodyPr/>
                    <a:lstStyle/>
                    <a:p>
                      <a:pPr algn="l" fontAlgn="b"/>
                      <a:r>
                        <a:rPr lang="es-PY" sz="28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3879846384"/>
              </p:ext>
            </p:extLst>
          </p:nvPr>
        </p:nvGraphicFramePr>
        <p:xfrm>
          <a:off x="834243" y="5517986"/>
          <a:ext cx="16619514" cy="2981123"/>
        </p:xfrm>
        <a:graphic>
          <a:graphicData uri="http://schemas.openxmlformats.org/drawingml/2006/table">
            <a:tbl>
              <a:tblPr/>
              <a:tblGrid>
                <a:gridCol w="2906232">
                  <a:extLst>
                    <a:ext uri="{9D8B030D-6E8A-4147-A177-3AD203B41FA5}">
                      <a16:colId xmlns:a16="http://schemas.microsoft.com/office/drawing/2014/main" val="2603815270"/>
                    </a:ext>
                  </a:extLst>
                </a:gridCol>
                <a:gridCol w="2116258">
                  <a:extLst>
                    <a:ext uri="{9D8B030D-6E8A-4147-A177-3AD203B41FA5}">
                      <a16:colId xmlns:a16="http://schemas.microsoft.com/office/drawing/2014/main" val="2271645990"/>
                    </a:ext>
                  </a:extLst>
                </a:gridCol>
                <a:gridCol w="1823410">
                  <a:extLst>
                    <a:ext uri="{9D8B030D-6E8A-4147-A177-3AD203B41FA5}">
                      <a16:colId xmlns:a16="http://schemas.microsoft.com/office/drawing/2014/main" val="3365438893"/>
                    </a:ext>
                  </a:extLst>
                </a:gridCol>
                <a:gridCol w="1823410">
                  <a:extLst>
                    <a:ext uri="{9D8B030D-6E8A-4147-A177-3AD203B41FA5}">
                      <a16:colId xmlns:a16="http://schemas.microsoft.com/office/drawing/2014/main" val="3437335281"/>
                    </a:ext>
                  </a:extLst>
                </a:gridCol>
                <a:gridCol w="1823410">
                  <a:extLst>
                    <a:ext uri="{9D8B030D-6E8A-4147-A177-3AD203B41FA5}">
                      <a16:colId xmlns:a16="http://schemas.microsoft.com/office/drawing/2014/main" val="2198213398"/>
                    </a:ext>
                  </a:extLst>
                </a:gridCol>
                <a:gridCol w="1823410">
                  <a:extLst>
                    <a:ext uri="{9D8B030D-6E8A-4147-A177-3AD203B41FA5}">
                      <a16:colId xmlns:a16="http://schemas.microsoft.com/office/drawing/2014/main" val="2276656453"/>
                    </a:ext>
                  </a:extLst>
                </a:gridCol>
                <a:gridCol w="1823410">
                  <a:extLst>
                    <a:ext uri="{9D8B030D-6E8A-4147-A177-3AD203B41FA5}">
                      <a16:colId xmlns:a16="http://schemas.microsoft.com/office/drawing/2014/main" val="80904801"/>
                    </a:ext>
                  </a:extLst>
                </a:gridCol>
                <a:gridCol w="1239987">
                  <a:extLst>
                    <a:ext uri="{9D8B030D-6E8A-4147-A177-3AD203B41FA5}">
                      <a16:colId xmlns:a16="http://schemas.microsoft.com/office/drawing/2014/main" val="92665308"/>
                    </a:ext>
                  </a:extLst>
                </a:gridCol>
                <a:gridCol w="1239987">
                  <a:extLst>
                    <a:ext uri="{9D8B030D-6E8A-4147-A177-3AD203B41FA5}">
                      <a16:colId xmlns:a16="http://schemas.microsoft.com/office/drawing/2014/main" val="3771453558"/>
                    </a:ext>
                  </a:extLst>
                </a:gridCol>
              </a:tblGrid>
              <a:tr h="533400">
                <a:tc gridSpan="9">
                  <a:txBody>
                    <a:bodyPr/>
                    <a:lstStyle/>
                    <a:p>
                      <a:pPr algn="ctr" fontAlgn="b"/>
                      <a:r>
                        <a:rPr lang="es-MX" sz="2400" b="1" i="0" u="none" strike="noStrike" dirty="0">
                          <a:solidFill>
                            <a:schemeClr val="tx1"/>
                          </a:solidFill>
                          <a:effectLst/>
                          <a:latin typeface="Calibri" panose="020F0502020204030204" pitchFamily="34" charset="0"/>
                        </a:rPr>
                        <a:t>En situaciones de violencia contra periodistas, ¿Cree Ud. que el Ministerio de Defensa Pública debe proporcionar </a:t>
                      </a:r>
                    </a:p>
                    <a:p>
                      <a:pPr algn="ctr" fontAlgn="b"/>
                      <a:r>
                        <a:rPr lang="es-MX" sz="2400" b="1" i="0" u="none" strike="noStrike" dirty="0">
                          <a:solidFill>
                            <a:schemeClr val="tx1"/>
                          </a:solidFill>
                          <a:effectLst/>
                          <a:latin typeface="Calibri" panose="020F0502020204030204" pitchFamily="34" charset="0"/>
                        </a:rPr>
                        <a:t>gratuitamente un abogado para impulsar la investigación y proceso judicial representando a la víctima periodística ?</a:t>
                      </a:r>
                      <a:endParaRPr lang="es-ES" sz="24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29398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93986">
                <a:tc>
                  <a:txBody>
                    <a:bodyPr/>
                    <a:lstStyle/>
                    <a:p>
                      <a:pPr algn="l" fontAlgn="b"/>
                      <a:r>
                        <a:rPr lang="es-PY" sz="2800" b="1" i="0" u="none" strike="noStrike" dirty="0">
                          <a:solidFill>
                            <a:srgbClr val="000000"/>
                          </a:solidFill>
                          <a:effectLst/>
                          <a:latin typeface="Calibri" panose="020F0502020204030204" pitchFamily="34" charset="0"/>
                        </a:rPr>
                        <a:t>SI</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77,5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79,2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69,8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84,1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76,1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80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93986">
                <a:tc>
                  <a:txBody>
                    <a:bodyPr/>
                    <a:lstStyle/>
                    <a:p>
                      <a:pPr algn="l" fontAlgn="b"/>
                      <a:r>
                        <a:rPr lang="es-PY" sz="2800" b="1" i="0" u="none" strike="noStrike">
                          <a:solidFill>
                            <a:srgbClr val="000000"/>
                          </a:solidFill>
                          <a:effectLst/>
                          <a:latin typeface="Calibri" panose="020F0502020204030204" pitchFamily="34" charset="0"/>
                        </a:rPr>
                        <a:t>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0323557"/>
                  </a:ext>
                </a:extLst>
              </a:tr>
              <a:tr h="293986">
                <a:tc>
                  <a:txBody>
                    <a:bodyPr/>
                    <a:lstStyle/>
                    <a:p>
                      <a:pPr algn="l" fontAlgn="b"/>
                      <a:r>
                        <a:rPr lang="es-PY" sz="28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19,4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58536756"/>
                  </a:ext>
                </a:extLst>
              </a:tr>
              <a:tr h="293986">
                <a:tc>
                  <a:txBody>
                    <a:bodyPr/>
                    <a:lstStyle/>
                    <a:p>
                      <a:pPr algn="l" fontAlgn="b"/>
                      <a:r>
                        <a:rPr lang="es-PY" sz="28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bl>
          </a:graphicData>
        </a:graphic>
      </p:graphicFrame>
      <p:sp>
        <p:nvSpPr>
          <p:cNvPr id="5" name="TextBox 4">
            <a:extLst>
              <a:ext uri="{FF2B5EF4-FFF2-40B4-BE49-F238E27FC236}">
                <a16:creationId xmlns:a16="http://schemas.microsoft.com/office/drawing/2014/main" id="{14644F29-E123-2AE7-F3D8-F9BF0FEB62E2}"/>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60047218"/>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11400" cy="620862"/>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495200"/>
          </a:xfrm>
          <a:prstGeom prst="rect">
            <a:avLst/>
          </a:prstGeom>
          <a:noFill/>
        </p:spPr>
        <p:txBody>
          <a:bodyPr wrap="square" rtlCol="0">
            <a:spAutoFit/>
          </a:bodyPr>
          <a:lstStyle/>
          <a:p>
            <a:pPr marL="685800" algn="r">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4.H. TRASLADO Y REUBICACIÓN DE PERIODISTAS </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3966142738"/>
              </p:ext>
            </p:extLst>
          </p:nvPr>
        </p:nvGraphicFramePr>
        <p:xfrm>
          <a:off x="435760" y="1085652"/>
          <a:ext cx="17237027" cy="4185363"/>
        </p:xfrm>
        <a:graphic>
          <a:graphicData uri="http://schemas.openxmlformats.org/drawingml/2006/table">
            <a:tbl>
              <a:tblPr/>
              <a:tblGrid>
                <a:gridCol w="4136240">
                  <a:extLst>
                    <a:ext uri="{9D8B030D-6E8A-4147-A177-3AD203B41FA5}">
                      <a16:colId xmlns:a16="http://schemas.microsoft.com/office/drawing/2014/main" val="2603815270"/>
                    </a:ext>
                  </a:extLst>
                </a:gridCol>
                <a:gridCol w="1714815">
                  <a:extLst>
                    <a:ext uri="{9D8B030D-6E8A-4147-A177-3AD203B41FA5}">
                      <a16:colId xmlns:a16="http://schemas.microsoft.com/office/drawing/2014/main" val="2271645990"/>
                    </a:ext>
                  </a:extLst>
                </a:gridCol>
                <a:gridCol w="2124219">
                  <a:extLst>
                    <a:ext uri="{9D8B030D-6E8A-4147-A177-3AD203B41FA5}">
                      <a16:colId xmlns:a16="http://schemas.microsoft.com/office/drawing/2014/main" val="3365438893"/>
                    </a:ext>
                  </a:extLst>
                </a:gridCol>
                <a:gridCol w="2124219">
                  <a:extLst>
                    <a:ext uri="{9D8B030D-6E8A-4147-A177-3AD203B41FA5}">
                      <a16:colId xmlns:a16="http://schemas.microsoft.com/office/drawing/2014/main" val="2198213398"/>
                    </a:ext>
                  </a:extLst>
                </a:gridCol>
                <a:gridCol w="2124219">
                  <a:extLst>
                    <a:ext uri="{9D8B030D-6E8A-4147-A177-3AD203B41FA5}">
                      <a16:colId xmlns:a16="http://schemas.microsoft.com/office/drawing/2014/main" val="2276656453"/>
                    </a:ext>
                  </a:extLst>
                </a:gridCol>
                <a:gridCol w="1660516">
                  <a:extLst>
                    <a:ext uri="{9D8B030D-6E8A-4147-A177-3AD203B41FA5}">
                      <a16:colId xmlns:a16="http://schemas.microsoft.com/office/drawing/2014/main" val="80904801"/>
                    </a:ext>
                  </a:extLst>
                </a:gridCol>
                <a:gridCol w="1524000">
                  <a:extLst>
                    <a:ext uri="{9D8B030D-6E8A-4147-A177-3AD203B41FA5}">
                      <a16:colId xmlns:a16="http://schemas.microsoft.com/office/drawing/2014/main" val="92665308"/>
                    </a:ext>
                  </a:extLst>
                </a:gridCol>
                <a:gridCol w="1828799">
                  <a:extLst>
                    <a:ext uri="{9D8B030D-6E8A-4147-A177-3AD203B41FA5}">
                      <a16:colId xmlns:a16="http://schemas.microsoft.com/office/drawing/2014/main" val="3771453558"/>
                    </a:ext>
                  </a:extLst>
                </a:gridCol>
              </a:tblGrid>
              <a:tr h="361856">
                <a:tc gridSpan="8">
                  <a:txBody>
                    <a:bodyPr/>
                    <a:lstStyle/>
                    <a:p>
                      <a:pPr algn="ctr" fontAlgn="b"/>
                      <a:r>
                        <a:rPr lang="es-MX" sz="2100" b="1" i="0" u="none" strike="noStrike" dirty="0">
                          <a:solidFill>
                            <a:schemeClr val="tx1"/>
                          </a:solidFill>
                          <a:effectLst/>
                          <a:latin typeface="Calibri" panose="020F0502020204030204" pitchFamily="34" charset="0"/>
                        </a:rPr>
                        <a:t>En situaciones de graves amenazas o alto riesgo para la vida del periodista y si éste decidiera abandonar la zona de riesgo o el país por este motivo, </a:t>
                      </a:r>
                    </a:p>
                    <a:p>
                      <a:pPr algn="ctr" fontAlgn="b"/>
                      <a:r>
                        <a:rPr lang="es-MX" sz="2100" b="1" i="0" u="none" strike="noStrike" dirty="0">
                          <a:solidFill>
                            <a:schemeClr val="tx1"/>
                          </a:solidFill>
                          <a:effectLst/>
                          <a:latin typeface="Calibri" panose="020F0502020204030204" pitchFamily="34" charset="0"/>
                        </a:rPr>
                        <a:t>¿Cómo considera Usted que se debería solventar ese traslado y reubicación del periodista? (Indique las opciones que considere)</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650012">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fontAlgn="b">
                        <a:lnSpc>
                          <a:spcPct val="115000"/>
                        </a:lnSpc>
                        <a:spcAft>
                          <a:spcPts val="800"/>
                        </a:spcAft>
                      </a:pPr>
                      <a:r>
                        <a:rPr lang="es-MX"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APORTES DEL GREMIO AL QUE PERTENECE EL PERIODISTA</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APORTES DEL ESTADO</a:t>
                      </a:r>
                      <a:endParaRPr lang="es-PY" sz="12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72975951"/>
                  </a:ext>
                </a:extLst>
              </a:tr>
              <a:tr h="279980">
                <a:tc>
                  <a:txBody>
                    <a:bodyPr/>
                    <a:lstStyle/>
                    <a:p>
                      <a:pPr fontAlgn="b">
                        <a:lnSpc>
                          <a:spcPct val="115000"/>
                        </a:lnSpc>
                        <a:spcAft>
                          <a:spcPts val="800"/>
                        </a:spcAft>
                      </a:pPr>
                      <a:r>
                        <a:rPr lang="es-MX"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APORTE DE LA EMPRESA O MEDIO DE COMUNICACIÓN</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596675038"/>
                  </a:ext>
                </a:extLst>
              </a:tr>
              <a:tr h="279980">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SABE</a:t>
                      </a:r>
                      <a:endParaRPr lang="es-PY" sz="12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598919645"/>
                  </a:ext>
                </a:extLst>
              </a:tr>
              <a:tr h="279980">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DESEA RESPONDER</a:t>
                      </a:r>
                      <a:endParaRPr lang="es-PY" sz="12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33718744"/>
                  </a:ext>
                </a:extLst>
              </a:tr>
              <a:tr h="279980">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SIN RESPUESTA</a:t>
                      </a:r>
                      <a:endParaRPr lang="es-PY" sz="12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05408002"/>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9190933"/>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953791065"/>
              </p:ext>
            </p:extLst>
          </p:nvPr>
        </p:nvGraphicFramePr>
        <p:xfrm>
          <a:off x="435760" y="5595680"/>
          <a:ext cx="17430224" cy="4032556"/>
        </p:xfrm>
        <a:graphic>
          <a:graphicData uri="http://schemas.openxmlformats.org/drawingml/2006/table">
            <a:tbl>
              <a:tblPr/>
              <a:tblGrid>
                <a:gridCol w="3755240">
                  <a:extLst>
                    <a:ext uri="{9D8B030D-6E8A-4147-A177-3AD203B41FA5}">
                      <a16:colId xmlns:a16="http://schemas.microsoft.com/office/drawing/2014/main" val="2603815270"/>
                    </a:ext>
                  </a:extLst>
                </a:gridCol>
                <a:gridCol w="1512251">
                  <a:extLst>
                    <a:ext uri="{9D8B030D-6E8A-4147-A177-3AD203B41FA5}">
                      <a16:colId xmlns:a16="http://schemas.microsoft.com/office/drawing/2014/main" val="2271645990"/>
                    </a:ext>
                  </a:extLst>
                </a:gridCol>
                <a:gridCol w="1912357">
                  <a:extLst>
                    <a:ext uri="{9D8B030D-6E8A-4147-A177-3AD203B41FA5}">
                      <a16:colId xmlns:a16="http://schemas.microsoft.com/office/drawing/2014/main" val="3365438893"/>
                    </a:ext>
                  </a:extLst>
                </a:gridCol>
                <a:gridCol w="1912357">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533400">
                <a:tc gridSpan="9">
                  <a:txBody>
                    <a:bodyPr/>
                    <a:lstStyle/>
                    <a:p>
                      <a:pPr algn="ctr" fontAlgn="b"/>
                      <a:r>
                        <a:rPr lang="es-MX" sz="2100" b="1" i="0" u="none" strike="noStrike" dirty="0">
                          <a:solidFill>
                            <a:schemeClr val="tx1"/>
                          </a:solidFill>
                          <a:effectLst/>
                          <a:latin typeface="Calibri" panose="020F0502020204030204" pitchFamily="34" charset="0"/>
                        </a:rPr>
                        <a:t>En situaciones de graves amenazas o alto riesgo para la vida del periodista y si éste decidiera abandonar la zona de riesgo o el país por este motivo, </a:t>
                      </a:r>
                    </a:p>
                    <a:p>
                      <a:pPr algn="ctr" fontAlgn="b"/>
                      <a:r>
                        <a:rPr lang="es-MX" sz="2100" b="1" i="0" u="none" strike="noStrike" dirty="0">
                          <a:solidFill>
                            <a:schemeClr val="tx1"/>
                          </a:solidFill>
                          <a:effectLst/>
                          <a:latin typeface="Calibri" panose="020F0502020204030204" pitchFamily="34" charset="0"/>
                        </a:rPr>
                        <a:t>¿Cómo considera Usted que se debería solventar ese traslado y reubicación del periodista? (Indique las opciones que considere)</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29398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93986">
                <a:tc>
                  <a:txBody>
                    <a:bodyPr/>
                    <a:lstStyle/>
                    <a:p>
                      <a:pPr fontAlgn="b">
                        <a:lnSpc>
                          <a:spcPct val="115000"/>
                        </a:lnSpc>
                        <a:spcAft>
                          <a:spcPts val="800"/>
                        </a:spcAft>
                      </a:pPr>
                      <a:r>
                        <a:rPr lang="es-MX"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APORTES DEL GREMIO AL QUE PERTENECE EL PERIODISTA</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93986">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APORTES DEL ESTADO</a:t>
                      </a:r>
                      <a:endParaRPr lang="es-PY" sz="12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777216610"/>
                  </a:ext>
                </a:extLst>
              </a:tr>
              <a:tr h="293986">
                <a:tc>
                  <a:txBody>
                    <a:bodyPr/>
                    <a:lstStyle/>
                    <a:p>
                      <a:pPr fontAlgn="b">
                        <a:lnSpc>
                          <a:spcPct val="115000"/>
                        </a:lnSpc>
                        <a:spcAft>
                          <a:spcPts val="800"/>
                        </a:spcAft>
                      </a:pPr>
                      <a:r>
                        <a:rPr lang="es-MX"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APORTE DE LA EMPRESA O MEDIO DE COMUNICACIÓN</a:t>
                      </a:r>
                      <a:endParaRPr lang="es-PY" sz="12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651283463"/>
                  </a:ext>
                </a:extLst>
              </a:tr>
              <a:tr h="293986">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SABE</a:t>
                      </a:r>
                      <a:endParaRPr lang="es-PY" sz="12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606139706"/>
                  </a:ext>
                </a:extLst>
              </a:tr>
              <a:tr h="293986">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DESEA RESPONDER</a:t>
                      </a:r>
                      <a:endParaRPr lang="es-PY" sz="12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279145149"/>
                  </a:ext>
                </a:extLst>
              </a:tr>
              <a:tr h="293986">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SIN RESPUESTA</a:t>
                      </a:r>
                      <a:endParaRPr lang="es-PY" sz="12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19,9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0323557"/>
                  </a:ext>
                </a:extLst>
              </a:tr>
              <a:tr h="293986">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58536756"/>
                  </a:ext>
                </a:extLst>
              </a:tr>
            </a:tbl>
          </a:graphicData>
        </a:graphic>
      </p:graphicFrame>
      <p:sp>
        <p:nvSpPr>
          <p:cNvPr id="5" name="TextBox 4">
            <a:extLst>
              <a:ext uri="{FF2B5EF4-FFF2-40B4-BE49-F238E27FC236}">
                <a16:creationId xmlns:a16="http://schemas.microsoft.com/office/drawing/2014/main" id="{72A23831-214C-5F6F-091F-4B964A63BFC0}"/>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84082435"/>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solidFill>
          <a:srgbClr val="A6A3A3"/>
        </a:solidFill>
        <a:effectLst/>
      </p:bgPr>
    </p:bg>
    <p:spTree>
      <p:nvGrpSpPr>
        <p:cNvPr id="1" name=""/>
        <p:cNvGrpSpPr/>
        <p:nvPr/>
      </p:nvGrpSpPr>
      <p:grpSpPr>
        <a:xfrm>
          <a:off x="0" y="0"/>
          <a:ext cx="0" cy="0"/>
          <a:chOff x="0" y="0"/>
          <a:chExt cx="0" cy="0"/>
        </a:xfrm>
      </p:grpSpPr>
      <p:grpSp>
        <p:nvGrpSpPr>
          <p:cNvPr id="7" name="Group 7"/>
          <p:cNvGrpSpPr/>
          <p:nvPr/>
        </p:nvGrpSpPr>
        <p:grpSpPr>
          <a:xfrm>
            <a:off x="1371600" y="6438900"/>
            <a:ext cx="12382500" cy="3063267"/>
            <a:chOff x="0" y="-9525"/>
            <a:chExt cx="12642421" cy="8244381"/>
          </a:xfrm>
        </p:grpSpPr>
        <p:sp>
          <p:nvSpPr>
            <p:cNvPr id="8" name="TextBox 8"/>
            <p:cNvSpPr txBox="1"/>
            <p:nvPr/>
          </p:nvSpPr>
          <p:spPr>
            <a:xfrm>
              <a:off x="0" y="2524313"/>
              <a:ext cx="12642421" cy="5710543"/>
            </a:xfrm>
            <a:prstGeom prst="rect">
              <a:avLst/>
            </a:prstGeom>
          </p:spPr>
          <p:txBody>
            <a:bodyPr lIns="0" tIns="0" rIns="0" bIns="0" rtlCol="0" anchor="t">
              <a:spAutoFit/>
            </a:bodyPr>
            <a:lstStyle/>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3000" b="0" i="0" u="none" strike="noStrike" kern="1200" cap="none" spc="15" normalizeH="0" baseline="0" noProof="0" dirty="0">
                  <a:ln>
                    <a:noFill/>
                  </a:ln>
                  <a:solidFill>
                    <a:srgbClr val="FFFFFF"/>
                  </a:solidFill>
                  <a:effectLst/>
                  <a:uLnTx/>
                  <a:uFillTx/>
                  <a:latin typeface="Fira Sans Light"/>
                  <a:ea typeface="+mn-ea"/>
                  <a:cs typeface="+mn-cs"/>
                </a:rPr>
                <a:t>NIVEL DE CONOCIMIENTO DE LA EXISTENCIA DE LA MESA PARA LA SEGURIDAD DE LOS PERIODISTAS EN PARAGUAY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3000" spc="15" dirty="0">
                  <a:solidFill>
                    <a:srgbClr val="FFFFFF"/>
                  </a:solidFill>
                  <a:latin typeface="Fira Sans Light"/>
                </a:rPr>
                <a:t>CALIFICACIÓN A LA LABOR DE LA MESA PARA LA SEGURIDAD DE LOS PERIODISTAS EN PARAGUAY</a:t>
              </a:r>
              <a:endParaRPr kumimoji="0" lang="en-US" sz="3000" b="0" i="0" u="none" strike="noStrike" kern="1200" cap="none" spc="15" normalizeH="0" baseline="0" noProof="0" dirty="0">
                <a:ln>
                  <a:noFill/>
                </a:ln>
                <a:solidFill>
                  <a:srgbClr val="FFFFFF"/>
                </a:solidFill>
                <a:effectLst/>
                <a:uLnTx/>
                <a:uFillTx/>
                <a:latin typeface="Fira Sans Light"/>
                <a:ea typeface="+mn-ea"/>
                <a:cs typeface="+mn-cs"/>
              </a:endParaRPr>
            </a:p>
          </p:txBody>
        </p:sp>
        <p:sp>
          <p:nvSpPr>
            <p:cNvPr id="9" name="TextBox 9"/>
            <p:cNvSpPr txBox="1"/>
            <p:nvPr/>
          </p:nvSpPr>
          <p:spPr>
            <a:xfrm>
              <a:off x="0" y="-9525"/>
              <a:ext cx="12642421" cy="1449595"/>
            </a:xfrm>
            <a:prstGeom prst="rect">
              <a:avLst/>
            </a:prstGeom>
          </p:spPr>
          <p:txBody>
            <a:bodyPr lIns="0" tIns="0" rIns="0" bIns="0" rtlCol="0" anchor="t">
              <a:spAutoFit/>
            </a:bodyPr>
            <a:lstStyle/>
            <a:p>
              <a:pPr marL="0" marR="0" lvl="0" indent="0" algn="r" defTabSz="914400" rtl="0" eaLnBrk="1" fontAlgn="auto" latinLnBrk="0" hangingPunct="1">
                <a:lnSpc>
                  <a:spcPts val="4200"/>
                </a:lnSpc>
                <a:spcBef>
                  <a:spcPts val="0"/>
                </a:spcBef>
                <a:spcAft>
                  <a:spcPts val="0"/>
                </a:spcAft>
                <a:buClrTx/>
                <a:buSzTx/>
                <a:buFontTx/>
                <a:buNone/>
                <a:tabLst/>
                <a:defRPr/>
              </a:pPr>
              <a:r>
                <a:rPr lang="en-US" sz="3500" b="1" spc="105" dirty="0">
                  <a:solidFill>
                    <a:srgbClr val="FFFFFF"/>
                  </a:solidFill>
                  <a:latin typeface="Fira Sans Semi-Bold"/>
                </a:rPr>
                <a:t>5- MESA PARA LA SEGURIDAD DE LOS PERIODISTAS  </a:t>
              </a:r>
              <a:endParaRPr kumimoji="0" lang="en-US" sz="3500" b="1" i="0" strike="noStrike" kern="1200" cap="none" spc="105" normalizeH="0" baseline="0" noProof="0" dirty="0">
                <a:ln>
                  <a:noFill/>
                </a:ln>
                <a:solidFill>
                  <a:srgbClr val="FFFFFF"/>
                </a:solidFill>
                <a:effectLst/>
                <a:uLnTx/>
                <a:uFillTx/>
                <a:latin typeface="Fira Sans Semi-Bold"/>
                <a:ea typeface="+mn-ea"/>
                <a:cs typeface="+mn-cs"/>
              </a:endParaRPr>
            </a:p>
          </p:txBody>
        </p:sp>
      </p:grpSp>
      <p:sp>
        <p:nvSpPr>
          <p:cNvPr id="10" name="Freeform 10">
            <a:extLst>
              <a:ext uri="{FF2B5EF4-FFF2-40B4-BE49-F238E27FC236}">
                <a16:creationId xmlns:a16="http://schemas.microsoft.com/office/drawing/2014/main" id="{92B1BA3C-7E82-02C8-0323-C39E63BF3DE1}"/>
              </a:ext>
            </a:extLst>
          </p:cNvPr>
          <p:cNvSpPr/>
          <p:nvPr/>
        </p:nvSpPr>
        <p:spPr>
          <a:xfrm>
            <a:off x="16230600" y="8575581"/>
            <a:ext cx="1673319" cy="1673319"/>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endParaRPr lang="es-PY"/>
          </a:p>
        </p:txBody>
      </p:sp>
    </p:spTree>
    <p:extLst>
      <p:ext uri="{BB962C8B-B14F-4D97-AF65-F5344CB8AC3E}">
        <p14:creationId xmlns:p14="http://schemas.microsoft.com/office/powerpoint/2010/main" val="54708227"/>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5"/>
          <p:cNvSpPr txBox="1"/>
          <p:nvPr/>
        </p:nvSpPr>
        <p:spPr>
          <a:xfrm>
            <a:off x="762000" y="468156"/>
            <a:ext cx="15316200" cy="1236813"/>
          </a:xfrm>
          <a:prstGeom prst="rect">
            <a:avLst/>
          </a:prstGeom>
          <a:solidFill>
            <a:schemeClr val="bg1">
              <a:lumMod val="50000"/>
            </a:schemeClr>
          </a:solidFill>
        </p:spPr>
        <p:txBody>
          <a:bodyPr wrap="square" lIns="0" tIns="0" rIns="0" bIns="0" rtlCol="0" anchor="t">
            <a:spAutoFit/>
          </a:bodyPr>
          <a:lstStyle/>
          <a:p>
            <a:pPr marL="685800" algn="ctr">
              <a:lnSpc>
                <a:spcPct val="115000"/>
              </a:lnSpc>
              <a:spcAft>
                <a:spcPts val="800"/>
              </a:spcAft>
            </a:pPr>
            <a:r>
              <a:rPr lang="es-PY" sz="3600" b="1" kern="1200" dirty="0">
                <a:solidFill>
                  <a:schemeClr val="bg1"/>
                </a:solidFill>
                <a:effectLst/>
                <a:ea typeface="Times New Roman" panose="02020603050405020304" pitchFamily="18" charset="0"/>
                <a:cs typeface="Times New Roman" panose="02020603050405020304" pitchFamily="18" charset="0"/>
              </a:rPr>
              <a:t>NIVEL DE CONOCIMIENTO  DE LA MESA PARA LA SEGURIDAD DE PERIODISTAS EN PARAGUAY </a:t>
            </a:r>
            <a:endParaRPr lang="es-PY" sz="3600" kern="100" dirty="0">
              <a:solidFill>
                <a:schemeClr val="bg1"/>
              </a:solidFill>
              <a:effectLst/>
              <a:ea typeface="Aptos" panose="020B0004020202020204" pitchFamily="34" charset="0"/>
              <a:cs typeface="Times New Roman" panose="02020603050405020304" pitchFamily="18" charset="0"/>
            </a:endParaRP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4">
            <a:extLst>
              <a:ext uri="{FF2B5EF4-FFF2-40B4-BE49-F238E27FC236}">
                <a16:creationId xmlns:a16="http://schemas.microsoft.com/office/drawing/2014/main" id="{51216CB9-69B9-AA1D-0D89-D7B47E3258E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4"/>
          <p:cNvSpPr txBox="1"/>
          <p:nvPr/>
        </p:nvSpPr>
        <p:spPr>
          <a:xfrm>
            <a:off x="872203" y="2203812"/>
            <a:ext cx="16709406" cy="1107996"/>
          </a:xfrm>
          <a:prstGeom prst="rect">
            <a:avLst/>
          </a:prstGeom>
        </p:spPr>
        <p:txBody>
          <a:bodyPr wrap="square" lIns="0" tIns="0" rIns="0" bIns="0" rtlCol="0" anchor="t">
            <a:spAutoFit/>
          </a:bodyPr>
          <a:lstStyle/>
          <a:p>
            <a:pPr algn="ctr" fontAlgn="b"/>
            <a:r>
              <a:rPr lang="es-MX" sz="3600" b="1" i="0" u="none" strike="noStrike" dirty="0">
                <a:solidFill>
                  <a:schemeClr val="tx1"/>
                </a:solidFill>
                <a:effectLst/>
                <a:latin typeface="Quicksand Medium" panose="020B0604020202020204" charset="0"/>
              </a:rPr>
              <a:t>¿Conoce Usted la existencia de la Mesa de Seguridad para Periodistas en Paraguay? </a:t>
            </a:r>
            <a:endParaRPr kumimoji="0" lang="en-US" sz="3600" b="0" i="0" u="none" strike="noStrike" kern="1200" cap="none" spc="0" normalizeH="0" baseline="0" noProof="0" dirty="0">
              <a:ln>
                <a:noFill/>
              </a:ln>
              <a:solidFill>
                <a:srgbClr val="000000"/>
              </a:solidFill>
              <a:effectLst/>
              <a:uLnTx/>
              <a:uFillTx/>
              <a:latin typeface="Quicksand Medium" panose="020B0604020202020204" charset="0"/>
              <a:ea typeface="+mn-ea"/>
              <a:cs typeface="+mn-cs"/>
            </a:endParaRPr>
          </a:p>
        </p:txBody>
      </p:sp>
      <p:graphicFrame>
        <p:nvGraphicFramePr>
          <p:cNvPr id="10" name="Gráfico 9">
            <a:extLst>
              <a:ext uri="{FF2B5EF4-FFF2-40B4-BE49-F238E27FC236}">
                <a16:creationId xmlns:a16="http://schemas.microsoft.com/office/drawing/2014/main" id="{596A58EC-19D4-47A7-8EAF-50D491097A3E}"/>
              </a:ext>
            </a:extLst>
          </p:cNvPr>
          <p:cNvGraphicFramePr>
            <a:graphicFrameLocks/>
          </p:cNvGraphicFramePr>
          <p:nvPr>
            <p:extLst>
              <p:ext uri="{D42A27DB-BD31-4B8C-83A1-F6EECF244321}">
                <p14:modId xmlns:p14="http://schemas.microsoft.com/office/powerpoint/2010/main" val="1490934415"/>
              </p:ext>
            </p:extLst>
          </p:nvPr>
        </p:nvGraphicFramePr>
        <p:xfrm>
          <a:off x="762000" y="2781300"/>
          <a:ext cx="17180019" cy="6499872"/>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4">
            <a:extLst>
              <a:ext uri="{FF2B5EF4-FFF2-40B4-BE49-F238E27FC236}">
                <a16:creationId xmlns:a16="http://schemas.microsoft.com/office/drawing/2014/main" id="{B2C2DF3B-C47E-F514-4CBF-438193A6EE67}"/>
              </a:ext>
            </a:extLst>
          </p:cNvPr>
          <p:cNvSpPr txBox="1"/>
          <p:nvPr/>
        </p:nvSpPr>
        <p:spPr>
          <a:xfrm>
            <a:off x="15382288" y="4958834"/>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1159566717"/>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5"/>
          <p:cNvSpPr txBox="1"/>
          <p:nvPr/>
        </p:nvSpPr>
        <p:spPr>
          <a:xfrm>
            <a:off x="762000" y="468156"/>
            <a:ext cx="15468600" cy="984885"/>
          </a:xfrm>
          <a:prstGeom prst="rect">
            <a:avLst/>
          </a:prstGeom>
          <a:solidFill>
            <a:schemeClr val="bg1">
              <a:lumMod val="50000"/>
            </a:schemeClr>
          </a:solidFill>
        </p:spPr>
        <p:txBody>
          <a:bodyPr wrap="square" lIns="0" tIns="0" rIns="0" bIns="0" rtlCol="0" anchor="t">
            <a:spAutoFit/>
          </a:bodyPr>
          <a:lstStyle/>
          <a:p>
            <a:pPr marL="685800" algn="r"/>
            <a:r>
              <a:rPr lang="es-PY" sz="2800" dirty="0">
                <a:solidFill>
                  <a:schemeClr val="bg1"/>
                </a:solidFill>
                <a:effectLst/>
                <a:latin typeface="Calibri" panose="020F0502020204030204" pitchFamily="34" charset="0"/>
                <a:ea typeface="Times New Roman" panose="02020603050405020304" pitchFamily="18" charset="0"/>
              </a:rPr>
              <a:t> </a:t>
            </a:r>
            <a:r>
              <a:rPr lang="es-PY" sz="3200" b="1" kern="1200" dirty="0">
                <a:solidFill>
                  <a:schemeClr val="bg1"/>
                </a:solidFill>
                <a:effectLst/>
                <a:latin typeface="Calibri" panose="020F0502020204030204" pitchFamily="34" charset="0"/>
                <a:ea typeface="Times New Roman" panose="02020603050405020304" pitchFamily="18" charset="0"/>
              </a:rPr>
              <a:t>CALIFICACIÓN A LA LABOR DE LA MESA PARA LA SEGURIDAD DE LOS PERIODISTAS EN PARAGUAY (SÓLO LAS PERSONAS QUE INDICARON CONOCERLA</a:t>
            </a:r>
            <a:r>
              <a:rPr lang="es-PY" sz="2800" b="1" kern="1200" dirty="0">
                <a:solidFill>
                  <a:schemeClr val="bg1"/>
                </a:solidFill>
                <a:effectLst/>
                <a:latin typeface="Calibri" panose="020F0502020204030204" pitchFamily="34" charset="0"/>
                <a:ea typeface="Times New Roman" panose="02020603050405020304" pitchFamily="18" charset="0"/>
              </a:rPr>
              <a:t>)</a:t>
            </a:r>
            <a:endParaRPr lang="es-PY" sz="2800" dirty="0">
              <a:solidFill>
                <a:schemeClr val="bg1"/>
              </a:solidFill>
              <a:effectLst/>
              <a:latin typeface="Times New Roman" panose="02020603050405020304" pitchFamily="18" charset="0"/>
              <a:ea typeface="Times New Roman" panose="02020603050405020304" pitchFamily="18" charset="0"/>
            </a:endParaRP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4">
            <a:extLst>
              <a:ext uri="{FF2B5EF4-FFF2-40B4-BE49-F238E27FC236}">
                <a16:creationId xmlns:a16="http://schemas.microsoft.com/office/drawing/2014/main" id="{51216CB9-69B9-AA1D-0D89-D7B47E3258E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4"/>
          <p:cNvSpPr txBox="1"/>
          <p:nvPr/>
        </p:nvSpPr>
        <p:spPr>
          <a:xfrm>
            <a:off x="762000" y="1638300"/>
            <a:ext cx="16709406" cy="1107996"/>
          </a:xfrm>
          <a:prstGeom prst="rect">
            <a:avLst/>
          </a:prstGeom>
        </p:spPr>
        <p:txBody>
          <a:bodyPr wrap="square" lIns="0" tIns="0" rIns="0" bIns="0" rtlCol="0" anchor="t">
            <a:spAutoFit/>
          </a:bodyPr>
          <a:lstStyle/>
          <a:p>
            <a:pPr algn="ctr" fontAlgn="b"/>
            <a:r>
              <a:rPr lang="es-MX" sz="3600" b="1" i="0" u="none" strike="noStrike" dirty="0">
                <a:solidFill>
                  <a:schemeClr val="tx1"/>
                </a:solidFill>
                <a:effectLst/>
                <a:latin typeface="Quicksand Medium" panose="020B0604020202020204" charset="0"/>
              </a:rPr>
              <a:t>¿Cómo califica la labor que desempeña con respecto a este tema  en específico?</a:t>
            </a:r>
            <a:endParaRPr lang="es-ES" sz="3600" b="1" i="0" u="none" strike="noStrike" dirty="0">
              <a:solidFill>
                <a:schemeClr val="tx1"/>
              </a:solidFill>
              <a:effectLst/>
              <a:latin typeface="Quicksand Medium" panose="020B0604020202020204" charset="0"/>
            </a:endParaRPr>
          </a:p>
        </p:txBody>
      </p:sp>
      <p:graphicFrame>
        <p:nvGraphicFramePr>
          <p:cNvPr id="10" name="Gráfico 9">
            <a:extLst>
              <a:ext uri="{FF2B5EF4-FFF2-40B4-BE49-F238E27FC236}">
                <a16:creationId xmlns:a16="http://schemas.microsoft.com/office/drawing/2014/main" id="{596A58EC-19D4-47A7-8EAF-50D491097A3E}"/>
              </a:ext>
            </a:extLst>
          </p:cNvPr>
          <p:cNvGraphicFramePr>
            <a:graphicFrameLocks/>
          </p:cNvGraphicFramePr>
          <p:nvPr>
            <p:extLst>
              <p:ext uri="{D42A27DB-BD31-4B8C-83A1-F6EECF244321}">
                <p14:modId xmlns:p14="http://schemas.microsoft.com/office/powerpoint/2010/main" val="3541803915"/>
              </p:ext>
            </p:extLst>
          </p:nvPr>
        </p:nvGraphicFramePr>
        <p:xfrm>
          <a:off x="666751" y="2324100"/>
          <a:ext cx="17011650" cy="7162800"/>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4">
            <a:extLst>
              <a:ext uri="{FF2B5EF4-FFF2-40B4-BE49-F238E27FC236}">
                <a16:creationId xmlns:a16="http://schemas.microsoft.com/office/drawing/2014/main" id="{E26A2F0A-21DA-3E84-3B50-47EC76DEB62B}"/>
              </a:ext>
            </a:extLst>
          </p:cNvPr>
          <p:cNvSpPr txBox="1"/>
          <p:nvPr/>
        </p:nvSpPr>
        <p:spPr>
          <a:xfrm>
            <a:off x="15382288" y="4958834"/>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320362295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5"/>
          <p:cNvSpPr txBox="1"/>
          <p:nvPr/>
        </p:nvSpPr>
        <p:spPr>
          <a:xfrm>
            <a:off x="762000" y="468156"/>
            <a:ext cx="15316200" cy="677108"/>
          </a:xfrm>
          <a:prstGeom prst="rect">
            <a:avLst/>
          </a:prstGeom>
          <a:solidFill>
            <a:schemeClr val="bg1">
              <a:lumMod val="50000"/>
            </a:schemeClr>
          </a:solidFill>
        </p:spPr>
        <p:txBody>
          <a:bodyPr wrap="square" lIns="0" tIns="0" rIns="0" bIns="0" rtlCol="0" anchor="t">
            <a:spAutoFit/>
          </a:bodyPr>
          <a:lstStyle/>
          <a:p>
            <a:pPr marL="0" lvl="0" indent="0" algn="ctr"/>
            <a:r>
              <a:rPr lang="en-US" sz="4400" b="1" spc="617" dirty="0">
                <a:solidFill>
                  <a:schemeClr val="bg1"/>
                </a:solidFill>
              </a:rPr>
              <a:t>NIVEL EDUCATIVO DE LOS RESPONDIENTES </a:t>
            </a:r>
          </a:p>
        </p:txBody>
      </p:sp>
      <p:graphicFrame>
        <p:nvGraphicFramePr>
          <p:cNvPr id="6" name="Gráfico 5">
            <a:extLst>
              <a:ext uri="{FF2B5EF4-FFF2-40B4-BE49-F238E27FC236}">
                <a16:creationId xmlns:a16="http://schemas.microsoft.com/office/drawing/2014/main" id="{B44A971C-AE28-DE7A-A58B-73CD543B56AF}"/>
              </a:ext>
            </a:extLst>
          </p:cNvPr>
          <p:cNvGraphicFramePr>
            <a:graphicFrameLocks/>
          </p:cNvGraphicFramePr>
          <p:nvPr>
            <p:extLst>
              <p:ext uri="{D42A27DB-BD31-4B8C-83A1-F6EECF244321}">
                <p14:modId xmlns:p14="http://schemas.microsoft.com/office/powerpoint/2010/main" val="2131132420"/>
              </p:ext>
            </p:extLst>
          </p:nvPr>
        </p:nvGraphicFramePr>
        <p:xfrm>
          <a:off x="0" y="800100"/>
          <a:ext cx="16668225" cy="9133015"/>
        </p:xfrm>
        <a:graphic>
          <a:graphicData uri="http://schemas.openxmlformats.org/drawingml/2006/chart">
            <c:chart xmlns:c="http://schemas.openxmlformats.org/drawingml/2006/chart" xmlns:r="http://schemas.openxmlformats.org/officeDocument/2006/relationships" r:id="rId2"/>
          </a:graphicData>
        </a:graphic>
      </p:graphicFrame>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3"/>
            <a:stretch>
              <a:fillRect/>
            </a:stretch>
          </a:blipFill>
        </p:spPr>
        <p:txBody>
          <a:bodyPr/>
          <a:lstStyle/>
          <a:p>
            <a:endParaRPr lang="es-PY"/>
          </a:p>
        </p:txBody>
      </p:sp>
      <p:sp>
        <p:nvSpPr>
          <p:cNvPr id="2" name="TextBox 4">
            <a:extLst>
              <a:ext uri="{FF2B5EF4-FFF2-40B4-BE49-F238E27FC236}">
                <a16:creationId xmlns:a16="http://schemas.microsoft.com/office/drawing/2014/main" id="{160F6F09-4EFA-C6E0-A89D-1294C53CC912}"/>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flipH="1" flipV="1">
            <a:off x="0" y="0"/>
            <a:ext cx="18288000" cy="10287000"/>
          </a:xfrm>
          <a:custGeom>
            <a:avLst/>
            <a:gdLst/>
            <a:ahLst/>
            <a:cxnLst/>
            <a:rect l="l" t="t" r="r" b="b"/>
            <a:pathLst>
              <a:path w="18288000" h="10287000">
                <a:moveTo>
                  <a:pt x="18288000" y="10287000"/>
                </a:moveTo>
                <a:lnTo>
                  <a:pt x="0" y="10287000"/>
                </a:lnTo>
                <a:lnTo>
                  <a:pt x="0" y="0"/>
                </a:lnTo>
                <a:lnTo>
                  <a:pt x="18288000" y="0"/>
                </a:lnTo>
                <a:lnTo>
                  <a:pt x="18288000" y="10287000"/>
                </a:lnTo>
                <a:close/>
              </a:path>
            </a:pathLst>
          </a:custGeom>
          <a:blipFill>
            <a:blip r:embed="rId2"/>
            <a:stretch>
              <a:fillRect t="-38888" b="-38888"/>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3" name="Group 3"/>
          <p:cNvGrpSpPr/>
          <p:nvPr/>
        </p:nvGrpSpPr>
        <p:grpSpPr>
          <a:xfrm>
            <a:off x="4463" y="2510"/>
            <a:ext cx="18279075" cy="3084594"/>
            <a:chOff x="0" y="0"/>
            <a:chExt cx="4816593" cy="812800"/>
          </a:xfrm>
        </p:grpSpPr>
        <p:sp>
          <p:nvSpPr>
            <p:cNvPr id="4" name="Freeform 4"/>
            <p:cNvSpPr/>
            <p:nvPr/>
          </p:nvSpPr>
          <p:spPr>
            <a:xfrm>
              <a:off x="0" y="0"/>
              <a:ext cx="4816592" cy="812800"/>
            </a:xfrm>
            <a:custGeom>
              <a:avLst/>
              <a:gdLst/>
              <a:ahLst/>
              <a:cxnLst/>
              <a:rect l="l" t="t" r="r" b="b"/>
              <a:pathLst>
                <a:path w="4816592" h="812800">
                  <a:moveTo>
                    <a:pt x="0" y="0"/>
                  </a:moveTo>
                  <a:lnTo>
                    <a:pt x="4816592" y="0"/>
                  </a:lnTo>
                  <a:lnTo>
                    <a:pt x="4816592" y="812800"/>
                  </a:lnTo>
                  <a:lnTo>
                    <a:pt x="0" y="812800"/>
                  </a:lnTo>
                  <a:close/>
                </a:path>
              </a:pathLst>
            </a:custGeom>
            <a:solidFill>
              <a:schemeClr val="bg1">
                <a:lumMod val="65000"/>
              </a:schemeClr>
            </a:solid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white">
                    <a:lumMod val="75000"/>
                  </a:prstClr>
                </a:solidFill>
                <a:effectLst/>
                <a:uLnTx/>
                <a:uFillTx/>
                <a:latin typeface="Calibri"/>
                <a:ea typeface="+mn-ea"/>
                <a:cs typeface="+mn-cs"/>
              </a:endParaRPr>
            </a:p>
          </p:txBody>
        </p:sp>
        <p:sp>
          <p:nvSpPr>
            <p:cNvPr id="5" name="TextBox 5"/>
            <p:cNvSpPr txBox="1"/>
            <p:nvPr/>
          </p:nvSpPr>
          <p:spPr>
            <a:xfrm>
              <a:off x="0" y="-19050"/>
              <a:ext cx="4816593" cy="831850"/>
            </a:xfrm>
            <a:prstGeom prst="rect">
              <a:avLst/>
            </a:prstGeom>
          </p:spPr>
          <p:txBody>
            <a:bodyPr lIns="50775" tIns="50775" rIns="50775" bIns="50775" rtlCol="0" anchor="ctr"/>
            <a:lstStyle/>
            <a:p>
              <a:pPr marL="0" marR="0" lvl="0" indent="0" algn="ctr" defTabSz="914400" rtl="0" eaLnBrk="1" fontAlgn="auto" latinLnBrk="0" hangingPunct="1">
                <a:lnSpc>
                  <a:spcPts val="2858"/>
                </a:lnSpc>
                <a:spcBef>
                  <a:spcPts val="0"/>
                </a:spcBef>
                <a:spcAft>
                  <a:spcPts val="0"/>
                </a:spcAft>
                <a:buClrTx/>
                <a:buSzTx/>
                <a:buFontTx/>
                <a:buNone/>
                <a:tabLst/>
                <a:defRPr/>
              </a:pPr>
              <a:endParaRPr kumimoji="0" sz="1800" b="0" i="0" u="none" strike="noStrike" kern="1200" cap="none" spc="0" normalizeH="0" baseline="0" noProof="0">
                <a:ln>
                  <a:noFill/>
                </a:ln>
                <a:solidFill>
                  <a:prstClr val="white">
                    <a:lumMod val="75000"/>
                  </a:prstClr>
                </a:solidFill>
                <a:effectLst/>
                <a:uLnTx/>
                <a:uFillTx/>
                <a:latin typeface="Calibri"/>
                <a:ea typeface="+mn-ea"/>
                <a:cs typeface="+mn-cs"/>
              </a:endParaRPr>
            </a:p>
          </p:txBody>
        </p:sp>
      </p:grpSp>
      <p:sp>
        <p:nvSpPr>
          <p:cNvPr id="6" name="Freeform 6"/>
          <p:cNvSpPr/>
          <p:nvPr/>
        </p:nvSpPr>
        <p:spPr>
          <a:xfrm>
            <a:off x="13448920" y="-4724578"/>
            <a:ext cx="7612839" cy="7811682"/>
          </a:xfrm>
          <a:custGeom>
            <a:avLst/>
            <a:gdLst/>
            <a:ahLst/>
            <a:cxnLst/>
            <a:rect l="l" t="t" r="r" b="b"/>
            <a:pathLst>
              <a:path w="7612839" h="7811682">
                <a:moveTo>
                  <a:pt x="0" y="0"/>
                </a:moveTo>
                <a:lnTo>
                  <a:pt x="7612839" y="0"/>
                </a:lnTo>
                <a:lnTo>
                  <a:pt x="7612839" y="7811682"/>
                </a:lnTo>
                <a:lnTo>
                  <a:pt x="0" y="7811682"/>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Freeform 7"/>
          <p:cNvSpPr/>
          <p:nvPr/>
        </p:nvSpPr>
        <p:spPr>
          <a:xfrm>
            <a:off x="-2845514" y="-3438405"/>
            <a:ext cx="6706657" cy="6881831"/>
          </a:xfrm>
          <a:custGeom>
            <a:avLst/>
            <a:gdLst/>
            <a:ahLst/>
            <a:cxnLst/>
            <a:rect l="l" t="t" r="r" b="b"/>
            <a:pathLst>
              <a:path w="6706657" h="6881831">
                <a:moveTo>
                  <a:pt x="0" y="0"/>
                </a:moveTo>
                <a:lnTo>
                  <a:pt x="6706657" y="0"/>
                </a:lnTo>
                <a:lnTo>
                  <a:pt x="6706657" y="6881831"/>
                </a:lnTo>
                <a:lnTo>
                  <a:pt x="0" y="6881831"/>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2" name="TextBox 12"/>
          <p:cNvSpPr txBox="1"/>
          <p:nvPr/>
        </p:nvSpPr>
        <p:spPr>
          <a:xfrm>
            <a:off x="3693641" y="1234129"/>
            <a:ext cx="10900718" cy="1349353"/>
          </a:xfrm>
          <a:prstGeom prst="rect">
            <a:avLst/>
          </a:prstGeom>
        </p:spPr>
        <p:txBody>
          <a:bodyPr lIns="0" tIns="0" rIns="0" bIns="0" rtlCol="0" anchor="t">
            <a:spAutoFit/>
          </a:bodyPr>
          <a:lstStyle/>
          <a:p>
            <a:pPr marL="0" marR="0" lvl="0" indent="0" algn="ctr" defTabSz="914400" rtl="0" eaLnBrk="1" fontAlgn="auto" latinLnBrk="0" hangingPunct="1">
              <a:lnSpc>
                <a:spcPts val="11076"/>
              </a:lnSpc>
              <a:spcBef>
                <a:spcPts val="0"/>
              </a:spcBef>
              <a:spcAft>
                <a:spcPts val="0"/>
              </a:spcAft>
              <a:buClrTx/>
              <a:buSzTx/>
              <a:buFontTx/>
              <a:buNone/>
              <a:tabLst/>
              <a:defRPr/>
            </a:pPr>
            <a:r>
              <a:rPr lang="en-US" sz="8026" spc="786" dirty="0">
                <a:solidFill>
                  <a:srgbClr val="FFFFFF"/>
                </a:solidFill>
                <a:latin typeface="Oswald Bold"/>
              </a:rPr>
              <a:t>CUADROS </a:t>
            </a:r>
            <a:endParaRPr kumimoji="0" lang="en-US" sz="8026" b="0" i="0" u="none" strike="noStrike" kern="1200" cap="none" spc="786" normalizeH="0" baseline="0" noProof="0" dirty="0">
              <a:ln>
                <a:noFill/>
              </a:ln>
              <a:solidFill>
                <a:srgbClr val="FFFFFF"/>
              </a:solidFill>
              <a:effectLst/>
              <a:uLnTx/>
              <a:uFillTx/>
              <a:latin typeface="Oswald Bold"/>
              <a:ea typeface="+mn-ea"/>
              <a:cs typeface="+mn-cs"/>
            </a:endParaRPr>
          </a:p>
        </p:txBody>
      </p:sp>
      <p:grpSp>
        <p:nvGrpSpPr>
          <p:cNvPr id="13" name="Group 13"/>
          <p:cNvGrpSpPr/>
          <p:nvPr/>
        </p:nvGrpSpPr>
        <p:grpSpPr>
          <a:xfrm>
            <a:off x="1981201" y="3511189"/>
            <a:ext cx="13943396" cy="5899512"/>
            <a:chOff x="0" y="0"/>
            <a:chExt cx="1744696" cy="542290"/>
          </a:xfrm>
        </p:grpSpPr>
        <p:sp>
          <p:nvSpPr>
            <p:cNvPr id="14" name="Freeform 14"/>
            <p:cNvSpPr/>
            <p:nvPr/>
          </p:nvSpPr>
          <p:spPr>
            <a:xfrm>
              <a:off x="0" y="0"/>
              <a:ext cx="1744696" cy="542290"/>
            </a:xfrm>
            <a:custGeom>
              <a:avLst/>
              <a:gdLst/>
              <a:ahLst/>
              <a:cxnLst/>
              <a:rect l="l" t="t" r="r" b="b"/>
              <a:pathLst>
                <a:path w="1744696" h="542290">
                  <a:moveTo>
                    <a:pt x="0" y="0"/>
                  </a:moveTo>
                  <a:lnTo>
                    <a:pt x="1744696" y="0"/>
                  </a:lnTo>
                  <a:lnTo>
                    <a:pt x="1744696" y="542290"/>
                  </a:lnTo>
                  <a:lnTo>
                    <a:pt x="0" y="542290"/>
                  </a:lnTo>
                  <a:close/>
                </a:path>
              </a:pathLst>
            </a:custGeom>
            <a:solidFill>
              <a:srgbClr val="000000">
                <a:alpha val="0"/>
              </a:srgbClr>
            </a:solidFill>
            <a:ln w="38100" cap="sq">
              <a:solidFill>
                <a:srgbClr val="000000"/>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TextBox 15"/>
            <p:cNvSpPr txBox="1"/>
            <p:nvPr/>
          </p:nvSpPr>
          <p:spPr>
            <a:xfrm>
              <a:off x="0" y="-19050"/>
              <a:ext cx="1744696" cy="561340"/>
            </a:xfrm>
            <a:prstGeom prst="rect">
              <a:avLst/>
            </a:prstGeom>
          </p:spPr>
          <p:txBody>
            <a:bodyPr lIns="50775" tIns="50775" rIns="50775" bIns="50775" rtlCol="0" anchor="ctr"/>
            <a:lstStyle/>
            <a:p>
              <a:pPr marL="0" marR="0" lvl="0" indent="0" algn="ctr" defTabSz="914400" rtl="0" eaLnBrk="1" fontAlgn="auto" latinLnBrk="0" hangingPunct="1">
                <a:lnSpc>
                  <a:spcPts val="2858"/>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6" name="TextBox 16"/>
          <p:cNvSpPr txBox="1"/>
          <p:nvPr/>
        </p:nvSpPr>
        <p:spPr>
          <a:xfrm>
            <a:off x="2178197" y="3767959"/>
            <a:ext cx="13943396" cy="1010598"/>
          </a:xfrm>
          <a:prstGeom prst="rect">
            <a:avLst/>
          </a:prstGeom>
        </p:spPr>
        <p:txBody>
          <a:bodyPr wrap="square" lIns="0" tIns="0" rIns="0" bIns="0" rtlCol="0" anchor="t">
            <a:spAutoFit/>
          </a:bodyPr>
          <a:lstStyle/>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2000" b="0" i="0" u="none" strike="noStrike" kern="1200" cap="none" spc="15" normalizeH="0" baseline="0" noProof="0" dirty="0">
                <a:ln>
                  <a:noFill/>
                </a:ln>
                <a:effectLst/>
                <a:uLnTx/>
                <a:uFillTx/>
                <a:latin typeface="Fira Sans Light"/>
                <a:ea typeface="+mn-ea"/>
                <a:cs typeface="+mn-cs"/>
              </a:rPr>
              <a:t>NIVEL DE CONOCIMIENTO DE LA EXISTENCIA DE LA MESA PARA LA SEGURIDAD DE LOS PERIODISTAS EN PARAGUAY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2000" spc="15" dirty="0">
                <a:latin typeface="Fira Sans Light"/>
              </a:rPr>
              <a:t>CALIFICACIÓN A LA LABOR DE LA MESA PARA LA SEGURIDAD DE LOS PERIODISTAS EN PARAGUAY</a:t>
            </a:r>
            <a:endParaRPr kumimoji="0" lang="en-US" sz="2000" b="0" i="0" u="none" strike="noStrike" kern="1200" cap="none" spc="15" normalizeH="0" baseline="0" noProof="0" dirty="0">
              <a:ln>
                <a:noFill/>
              </a:ln>
              <a:effectLst/>
              <a:uLnTx/>
              <a:uFillTx/>
              <a:latin typeface="Fira Sans Light"/>
              <a:ea typeface="+mn-ea"/>
              <a:cs typeface="+mn-cs"/>
            </a:endParaRPr>
          </a:p>
        </p:txBody>
      </p:sp>
    </p:spTree>
    <p:extLst>
      <p:ext uri="{BB962C8B-B14F-4D97-AF65-F5344CB8AC3E}">
        <p14:creationId xmlns:p14="http://schemas.microsoft.com/office/powerpoint/2010/main" val="202545118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1780150901"/>
              </p:ext>
            </p:extLst>
          </p:nvPr>
        </p:nvGraphicFramePr>
        <p:xfrm>
          <a:off x="460973" y="1485900"/>
          <a:ext cx="17361806" cy="3429002"/>
        </p:xfrm>
        <a:graphic>
          <a:graphicData uri="http://schemas.openxmlformats.org/drawingml/2006/table">
            <a:tbl>
              <a:tblPr/>
              <a:tblGrid>
                <a:gridCol w="3753815">
                  <a:extLst>
                    <a:ext uri="{9D8B030D-6E8A-4147-A177-3AD203B41FA5}">
                      <a16:colId xmlns:a16="http://schemas.microsoft.com/office/drawing/2014/main" val="2603815270"/>
                    </a:ext>
                  </a:extLst>
                </a:gridCol>
                <a:gridCol w="2139596">
                  <a:extLst>
                    <a:ext uri="{9D8B030D-6E8A-4147-A177-3AD203B41FA5}">
                      <a16:colId xmlns:a16="http://schemas.microsoft.com/office/drawing/2014/main" val="2271645990"/>
                    </a:ext>
                  </a:extLst>
                </a:gridCol>
                <a:gridCol w="2139596">
                  <a:extLst>
                    <a:ext uri="{9D8B030D-6E8A-4147-A177-3AD203B41FA5}">
                      <a16:colId xmlns:a16="http://schemas.microsoft.com/office/drawing/2014/main" val="3365438893"/>
                    </a:ext>
                  </a:extLst>
                </a:gridCol>
                <a:gridCol w="2139596">
                  <a:extLst>
                    <a:ext uri="{9D8B030D-6E8A-4147-A177-3AD203B41FA5}">
                      <a16:colId xmlns:a16="http://schemas.microsoft.com/office/drawing/2014/main" val="2198213398"/>
                    </a:ext>
                  </a:extLst>
                </a:gridCol>
                <a:gridCol w="2139596">
                  <a:extLst>
                    <a:ext uri="{9D8B030D-6E8A-4147-A177-3AD203B41FA5}">
                      <a16:colId xmlns:a16="http://schemas.microsoft.com/office/drawing/2014/main" val="2276656453"/>
                    </a:ext>
                  </a:extLst>
                </a:gridCol>
                <a:gridCol w="1672537">
                  <a:extLst>
                    <a:ext uri="{9D8B030D-6E8A-4147-A177-3AD203B41FA5}">
                      <a16:colId xmlns:a16="http://schemas.microsoft.com/office/drawing/2014/main" val="80904801"/>
                    </a:ext>
                  </a:extLst>
                </a:gridCol>
                <a:gridCol w="1535032">
                  <a:extLst>
                    <a:ext uri="{9D8B030D-6E8A-4147-A177-3AD203B41FA5}">
                      <a16:colId xmlns:a16="http://schemas.microsoft.com/office/drawing/2014/main" val="92665308"/>
                    </a:ext>
                  </a:extLst>
                </a:gridCol>
                <a:gridCol w="1842038">
                  <a:extLst>
                    <a:ext uri="{9D8B030D-6E8A-4147-A177-3AD203B41FA5}">
                      <a16:colId xmlns:a16="http://schemas.microsoft.com/office/drawing/2014/main" val="3771453558"/>
                    </a:ext>
                  </a:extLst>
                </a:gridCol>
              </a:tblGrid>
              <a:tr h="545586">
                <a:tc gridSpan="8">
                  <a:txBody>
                    <a:bodyPr/>
                    <a:lstStyle/>
                    <a:p>
                      <a:pPr algn="ctr" fontAlgn="b"/>
                      <a:r>
                        <a:rPr lang="es-MX" sz="2800" b="1" i="0" u="none" strike="noStrike" dirty="0">
                          <a:solidFill>
                            <a:schemeClr val="tx1"/>
                          </a:solidFill>
                          <a:effectLst/>
                          <a:latin typeface="Calibri" panose="020F0502020204030204" pitchFamily="34" charset="0"/>
                        </a:rPr>
                        <a:t>¿Conoce Usted la existencia de la Mesa de Seguridad para Periodistas en Paraguay? </a:t>
                      </a:r>
                      <a:endParaRPr lang="es-ES" sz="28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690480">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548234">
                <a:tc>
                  <a:txBody>
                    <a:bodyPr/>
                    <a:lstStyle/>
                    <a:p>
                      <a:pPr algn="l" fontAlgn="b"/>
                      <a:r>
                        <a:rPr lang="es-PY" sz="2800" b="1" i="0" u="none" strike="noStrike" dirty="0">
                          <a:solidFill>
                            <a:srgbClr val="000000"/>
                          </a:solidFill>
                          <a:effectLst/>
                          <a:latin typeface="Calibri" panose="020F0502020204030204" pitchFamily="34" charset="0"/>
                        </a:rPr>
                        <a:t>SI CONOCE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548234">
                <a:tc>
                  <a:txBody>
                    <a:bodyPr/>
                    <a:lstStyle/>
                    <a:p>
                      <a:pPr algn="l" fontAlgn="b"/>
                      <a:r>
                        <a:rPr lang="es-PY" sz="2800" b="1" i="0" u="none" strike="noStrike" dirty="0">
                          <a:solidFill>
                            <a:srgbClr val="000000"/>
                          </a:solidFill>
                          <a:effectLst/>
                          <a:latin typeface="Calibri" panose="020F0502020204030204" pitchFamily="34" charset="0"/>
                        </a:rPr>
                        <a:t>NO CONOCE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51,7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59,3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05408002"/>
                  </a:ext>
                </a:extLst>
              </a:tr>
              <a:tr h="548234">
                <a:tc>
                  <a:txBody>
                    <a:bodyPr/>
                    <a:lstStyle/>
                    <a:p>
                      <a:pPr algn="l" fontAlgn="b"/>
                      <a:r>
                        <a:rPr lang="es-PY" sz="28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9190933"/>
                  </a:ext>
                </a:extLst>
              </a:tr>
              <a:tr h="548234">
                <a:tc>
                  <a:txBody>
                    <a:bodyPr/>
                    <a:lstStyle/>
                    <a:p>
                      <a:pPr algn="l" fontAlgn="b"/>
                      <a:r>
                        <a:rPr lang="es-PY" sz="28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bl>
          </a:graphicData>
        </a:graphic>
      </p:graphicFrame>
      <p:graphicFrame>
        <p:nvGraphicFramePr>
          <p:cNvPr id="3" name="Tabla 2">
            <a:extLst>
              <a:ext uri="{FF2B5EF4-FFF2-40B4-BE49-F238E27FC236}">
                <a16:creationId xmlns:a16="http://schemas.microsoft.com/office/drawing/2014/main" id="{DC8D03EA-5DCC-E8BE-F80E-1DC5C6DA3DE1}"/>
              </a:ext>
            </a:extLst>
          </p:cNvPr>
          <p:cNvGraphicFramePr>
            <a:graphicFrameLocks noGrp="1"/>
          </p:cNvGraphicFramePr>
          <p:nvPr>
            <p:extLst>
              <p:ext uri="{D42A27DB-BD31-4B8C-83A1-F6EECF244321}">
                <p14:modId xmlns:p14="http://schemas.microsoft.com/office/powerpoint/2010/main" val="1837239454"/>
              </p:ext>
            </p:extLst>
          </p:nvPr>
        </p:nvGraphicFramePr>
        <p:xfrm>
          <a:off x="392555" y="5191454"/>
          <a:ext cx="17430224" cy="3429001"/>
        </p:xfrm>
        <a:graphic>
          <a:graphicData uri="http://schemas.openxmlformats.org/drawingml/2006/table">
            <a:tbl>
              <a:tblPr/>
              <a:tblGrid>
                <a:gridCol w="3355134">
                  <a:extLst>
                    <a:ext uri="{9D8B030D-6E8A-4147-A177-3AD203B41FA5}">
                      <a16:colId xmlns:a16="http://schemas.microsoft.com/office/drawing/2014/main" val="2603815270"/>
                    </a:ext>
                  </a:extLst>
                </a:gridCol>
                <a:gridCol w="1912357">
                  <a:extLst>
                    <a:ext uri="{9D8B030D-6E8A-4147-A177-3AD203B41FA5}">
                      <a16:colId xmlns:a16="http://schemas.microsoft.com/office/drawing/2014/main" val="2271645990"/>
                    </a:ext>
                  </a:extLst>
                </a:gridCol>
                <a:gridCol w="1912357">
                  <a:extLst>
                    <a:ext uri="{9D8B030D-6E8A-4147-A177-3AD203B41FA5}">
                      <a16:colId xmlns:a16="http://schemas.microsoft.com/office/drawing/2014/main" val="3365438893"/>
                    </a:ext>
                  </a:extLst>
                </a:gridCol>
                <a:gridCol w="1912357">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658970">
                <a:tc gridSpan="9">
                  <a:txBody>
                    <a:bodyPr/>
                    <a:lstStyle/>
                    <a:p>
                      <a:pPr algn="ctr" fontAlgn="b"/>
                      <a:r>
                        <a:rPr lang="es-MX" sz="2800" b="1" i="0" u="none" strike="noStrike" dirty="0">
                          <a:solidFill>
                            <a:schemeClr val="tx1"/>
                          </a:solidFill>
                          <a:effectLst/>
                          <a:latin typeface="Calibri" panose="020F0502020204030204" pitchFamily="34" charset="0"/>
                        </a:rPr>
                        <a:t>¿Conoce Usted la existencia de la Mesa de Seguridad para Periodistas en Paraguay ? </a:t>
                      </a: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614255">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538944">
                <a:tc>
                  <a:txBody>
                    <a:bodyPr/>
                    <a:lstStyle/>
                    <a:p>
                      <a:pPr algn="l" fontAlgn="b"/>
                      <a:r>
                        <a:rPr lang="es-PY" sz="2800" b="1" i="0" u="none" strike="noStrike" dirty="0">
                          <a:solidFill>
                            <a:srgbClr val="000000"/>
                          </a:solidFill>
                          <a:effectLst/>
                          <a:latin typeface="Calibri" panose="020F0502020204030204" pitchFamily="34" charset="0"/>
                        </a:rPr>
                        <a:t>SI CONOCE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34,4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538944">
                <a:tc>
                  <a:txBody>
                    <a:bodyPr/>
                    <a:lstStyle/>
                    <a:p>
                      <a:pPr algn="l" fontAlgn="b"/>
                      <a:r>
                        <a:rPr lang="es-PY" sz="2800" b="1" i="0" u="none" strike="noStrike" dirty="0">
                          <a:solidFill>
                            <a:srgbClr val="000000"/>
                          </a:solidFill>
                          <a:effectLst/>
                          <a:latin typeface="Calibri" panose="020F0502020204030204" pitchFamily="34" charset="0"/>
                        </a:rPr>
                        <a:t>NO CONOCE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39,5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0323557"/>
                  </a:ext>
                </a:extLst>
              </a:tr>
              <a:tr h="538944">
                <a:tc>
                  <a:txBody>
                    <a:bodyPr/>
                    <a:lstStyle/>
                    <a:p>
                      <a:pPr algn="l" fontAlgn="b"/>
                      <a:r>
                        <a:rPr lang="es-PY" sz="28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16,8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19,4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58536756"/>
                  </a:ext>
                </a:extLst>
              </a:tr>
              <a:tr h="538944">
                <a:tc>
                  <a:txBody>
                    <a:bodyPr/>
                    <a:lstStyle/>
                    <a:p>
                      <a:pPr algn="l" fontAlgn="b"/>
                      <a:r>
                        <a:rPr lang="es-PY" sz="28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bl>
          </a:graphicData>
        </a:graphic>
      </p:graphicFrame>
      <p:sp>
        <p:nvSpPr>
          <p:cNvPr id="4" name="Rectángulo 3">
            <a:extLst>
              <a:ext uri="{FF2B5EF4-FFF2-40B4-BE49-F238E27FC236}">
                <a16:creationId xmlns:a16="http://schemas.microsoft.com/office/drawing/2014/main" id="{DAAE6C4A-2F6E-9E52-003D-2955B8889E52}"/>
              </a:ext>
            </a:extLst>
          </p:cNvPr>
          <p:cNvSpPr/>
          <p:nvPr/>
        </p:nvSpPr>
        <p:spPr>
          <a:xfrm>
            <a:off x="0" y="315054"/>
            <a:ext cx="15011400" cy="620862"/>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85800" algn="r">
              <a:lnSpc>
                <a:spcPct val="115000"/>
              </a:lnSpc>
              <a:spcAft>
                <a:spcPts val="800"/>
              </a:spcAft>
            </a:pPr>
            <a:endParaRPr lang="es-PY" sz="2400" b="1" kern="1200" dirty="0">
              <a:solidFill>
                <a:srgbClr val="000000"/>
              </a:solidFill>
              <a:effectLst/>
              <a:ea typeface="Times New Roman" panose="02020603050405020304" pitchFamily="18" charset="0"/>
              <a:cs typeface="Times New Roman" panose="02020603050405020304" pitchFamily="18" charset="0"/>
            </a:endParaRPr>
          </a:p>
          <a:p>
            <a:pPr marL="685800" algn="r">
              <a:lnSpc>
                <a:spcPct val="115000"/>
              </a:lnSpc>
              <a:spcAft>
                <a:spcPts val="800"/>
              </a:spcAft>
            </a:pPr>
            <a:r>
              <a:rPr lang="es-PY" sz="2400" b="1" kern="1200" dirty="0">
                <a:solidFill>
                  <a:srgbClr val="000000"/>
                </a:solidFill>
                <a:effectLst/>
                <a:ea typeface="Times New Roman" panose="02020603050405020304" pitchFamily="18" charset="0"/>
                <a:cs typeface="Times New Roman" panose="02020603050405020304" pitchFamily="18" charset="0"/>
              </a:rPr>
              <a:t>5.A. NIVEL DE CONOCIMIENTO DE LA EXISTENCIA DE LA MESA PARA LA SEGURIDAD DE PERIODISTAS EN PARAGUAY </a:t>
            </a:r>
            <a:endParaRPr lang="es-PY" sz="2400" kern="100" dirty="0">
              <a:effectLst/>
              <a:ea typeface="Aptos" panose="020B0004020202020204" pitchFamily="34" charset="0"/>
              <a:cs typeface="Times New Roman" panose="02020603050405020304" pitchFamily="18" charset="0"/>
            </a:endParaRPr>
          </a:p>
          <a:p>
            <a:pPr>
              <a:lnSpc>
                <a:spcPct val="115000"/>
              </a:lnSpc>
              <a:spcAft>
                <a:spcPts val="800"/>
              </a:spcAft>
            </a:pPr>
            <a:r>
              <a:rPr lang="es-PY" sz="2400" kern="100" dirty="0">
                <a:effectLst/>
                <a:ea typeface="Aptos" panose="020B0004020202020204" pitchFamily="34" charset="0"/>
                <a:cs typeface="Times New Roman" panose="02020603050405020304" pitchFamily="18" charset="0"/>
              </a:rPr>
              <a:t> </a:t>
            </a:r>
          </a:p>
        </p:txBody>
      </p:sp>
      <p:sp>
        <p:nvSpPr>
          <p:cNvPr id="5" name="TextBox 4">
            <a:extLst>
              <a:ext uri="{FF2B5EF4-FFF2-40B4-BE49-F238E27FC236}">
                <a16:creationId xmlns:a16="http://schemas.microsoft.com/office/drawing/2014/main" id="{EF9BB9E1-EF98-F8C7-ABE9-82617FEA44AA}"/>
              </a:ext>
            </a:extLst>
          </p:cNvPr>
          <p:cNvSpPr txBox="1"/>
          <p:nvPr/>
        </p:nvSpPr>
        <p:spPr>
          <a:xfrm>
            <a:off x="428888" y="9744317"/>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EJERCIOCIO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85769424"/>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a:extLst>
              <a:ext uri="{FF2B5EF4-FFF2-40B4-BE49-F238E27FC236}">
                <a16:creationId xmlns:a16="http://schemas.microsoft.com/office/drawing/2014/main" id="{DAAE6C4A-2F6E-9E52-003D-2955B8889E52}"/>
              </a:ext>
            </a:extLst>
          </p:cNvPr>
          <p:cNvSpPr/>
          <p:nvPr/>
        </p:nvSpPr>
        <p:spPr>
          <a:xfrm>
            <a:off x="0" y="315054"/>
            <a:ext cx="15011400" cy="1018446"/>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85800" algn="r">
              <a:lnSpc>
                <a:spcPct val="115000"/>
              </a:lnSpc>
              <a:spcAft>
                <a:spcPts val="800"/>
              </a:spcAft>
            </a:pPr>
            <a:endParaRPr lang="es-PY" sz="2400" b="1" kern="1200" dirty="0">
              <a:solidFill>
                <a:srgbClr val="000000"/>
              </a:solidFill>
              <a:effectLst/>
              <a:ea typeface="Times New Roman" panose="02020603050405020304" pitchFamily="18" charset="0"/>
              <a:cs typeface="Times New Roman" panose="02020603050405020304" pitchFamily="18" charset="0"/>
            </a:endParaRPr>
          </a:p>
          <a:p>
            <a:pPr marL="685800" algn="r"/>
            <a:r>
              <a:rPr lang="es-PY" sz="2400" b="1" dirty="0">
                <a:solidFill>
                  <a:schemeClr val="tx1"/>
                </a:solidFill>
                <a:effectLst/>
                <a:latin typeface="Calibri" panose="020F0502020204030204" pitchFamily="34" charset="0"/>
                <a:ea typeface="Times New Roman" panose="02020603050405020304" pitchFamily="18" charset="0"/>
              </a:rPr>
              <a:t> 5. B. </a:t>
            </a:r>
            <a:r>
              <a:rPr lang="es-PY" sz="2400" b="1" kern="1200" dirty="0">
                <a:solidFill>
                  <a:srgbClr val="000000"/>
                </a:solidFill>
                <a:effectLst/>
                <a:latin typeface="Calibri" panose="020F0502020204030204" pitchFamily="34" charset="0"/>
                <a:ea typeface="Times New Roman" panose="02020603050405020304" pitchFamily="18" charset="0"/>
              </a:rPr>
              <a:t>CALIFICACIÓN A LA LABOR DE LA MESA PARA LA SEGURIDAD DE LOS PERIODISTAS EN PARAGUAY </a:t>
            </a:r>
          </a:p>
          <a:p>
            <a:pPr marL="685800" algn="r"/>
            <a:r>
              <a:rPr lang="es-PY" sz="2400" b="1" kern="1200" dirty="0">
                <a:solidFill>
                  <a:srgbClr val="000000"/>
                </a:solidFill>
                <a:effectLst/>
                <a:latin typeface="Calibri" panose="020F0502020204030204" pitchFamily="34" charset="0"/>
                <a:ea typeface="Times New Roman" panose="02020603050405020304" pitchFamily="18" charset="0"/>
              </a:rPr>
              <a:t>(SÓLO LAS PERSONAS QUE INDICARON CONOCERLA)</a:t>
            </a:r>
            <a:endParaRPr lang="es-PY" sz="2400" dirty="0">
              <a:effectLst/>
              <a:latin typeface="Times New Roman" panose="02020603050405020304" pitchFamily="18" charset="0"/>
              <a:ea typeface="Times New Roman" panose="02020603050405020304" pitchFamily="18" charset="0"/>
            </a:endParaRPr>
          </a:p>
          <a:p>
            <a:pPr>
              <a:lnSpc>
                <a:spcPct val="115000"/>
              </a:lnSpc>
              <a:spcAft>
                <a:spcPts val="800"/>
              </a:spcAft>
            </a:pPr>
            <a:r>
              <a:rPr lang="es-PY" sz="2400" kern="100" dirty="0">
                <a:effectLst/>
                <a:ea typeface="Aptos" panose="020B0004020202020204" pitchFamily="34" charset="0"/>
                <a:cs typeface="Times New Roman" panose="02020603050405020304" pitchFamily="18" charset="0"/>
              </a:rPr>
              <a:t> </a:t>
            </a:r>
          </a:p>
        </p:txBody>
      </p:sp>
      <p:sp>
        <p:nvSpPr>
          <p:cNvPr id="5" name="TextBox 4">
            <a:extLst>
              <a:ext uri="{FF2B5EF4-FFF2-40B4-BE49-F238E27FC236}">
                <a16:creationId xmlns:a16="http://schemas.microsoft.com/office/drawing/2014/main" id="{EF9BB9E1-EF98-F8C7-ABE9-82617FEA44AA}"/>
              </a:ext>
            </a:extLst>
          </p:cNvPr>
          <p:cNvSpPr txBox="1"/>
          <p:nvPr/>
        </p:nvSpPr>
        <p:spPr>
          <a:xfrm>
            <a:off x="428888" y="9744317"/>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EJERCIOCIO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2" name="Tabla 1">
            <a:extLst>
              <a:ext uri="{FF2B5EF4-FFF2-40B4-BE49-F238E27FC236}">
                <a16:creationId xmlns:a16="http://schemas.microsoft.com/office/drawing/2014/main" id="{89491E04-931A-9AF8-C5C8-FE0523D67D87}"/>
              </a:ext>
            </a:extLst>
          </p:cNvPr>
          <p:cNvGraphicFramePr>
            <a:graphicFrameLocks noGrp="1"/>
          </p:cNvGraphicFramePr>
          <p:nvPr>
            <p:extLst>
              <p:ext uri="{D42A27DB-BD31-4B8C-83A1-F6EECF244321}">
                <p14:modId xmlns:p14="http://schemas.microsoft.com/office/powerpoint/2010/main" val="353073301"/>
              </p:ext>
            </p:extLst>
          </p:nvPr>
        </p:nvGraphicFramePr>
        <p:xfrm>
          <a:off x="517572" y="1407590"/>
          <a:ext cx="17341542" cy="3812497"/>
        </p:xfrm>
        <a:graphic>
          <a:graphicData uri="http://schemas.openxmlformats.org/drawingml/2006/table">
            <a:tbl>
              <a:tblPr/>
              <a:tblGrid>
                <a:gridCol w="3749433">
                  <a:extLst>
                    <a:ext uri="{9D8B030D-6E8A-4147-A177-3AD203B41FA5}">
                      <a16:colId xmlns:a16="http://schemas.microsoft.com/office/drawing/2014/main" val="2603815270"/>
                    </a:ext>
                  </a:extLst>
                </a:gridCol>
                <a:gridCol w="2137099">
                  <a:extLst>
                    <a:ext uri="{9D8B030D-6E8A-4147-A177-3AD203B41FA5}">
                      <a16:colId xmlns:a16="http://schemas.microsoft.com/office/drawing/2014/main" val="2271645990"/>
                    </a:ext>
                  </a:extLst>
                </a:gridCol>
                <a:gridCol w="2137099">
                  <a:extLst>
                    <a:ext uri="{9D8B030D-6E8A-4147-A177-3AD203B41FA5}">
                      <a16:colId xmlns:a16="http://schemas.microsoft.com/office/drawing/2014/main" val="3365438893"/>
                    </a:ext>
                  </a:extLst>
                </a:gridCol>
                <a:gridCol w="2137099">
                  <a:extLst>
                    <a:ext uri="{9D8B030D-6E8A-4147-A177-3AD203B41FA5}">
                      <a16:colId xmlns:a16="http://schemas.microsoft.com/office/drawing/2014/main" val="2198213398"/>
                    </a:ext>
                  </a:extLst>
                </a:gridCol>
                <a:gridCol w="2137099">
                  <a:extLst>
                    <a:ext uri="{9D8B030D-6E8A-4147-A177-3AD203B41FA5}">
                      <a16:colId xmlns:a16="http://schemas.microsoft.com/office/drawing/2014/main" val="2276656453"/>
                    </a:ext>
                  </a:extLst>
                </a:gridCol>
                <a:gridCol w="1670584">
                  <a:extLst>
                    <a:ext uri="{9D8B030D-6E8A-4147-A177-3AD203B41FA5}">
                      <a16:colId xmlns:a16="http://schemas.microsoft.com/office/drawing/2014/main" val="80904801"/>
                    </a:ext>
                  </a:extLst>
                </a:gridCol>
                <a:gridCol w="1533241">
                  <a:extLst>
                    <a:ext uri="{9D8B030D-6E8A-4147-A177-3AD203B41FA5}">
                      <a16:colId xmlns:a16="http://schemas.microsoft.com/office/drawing/2014/main" val="92665308"/>
                    </a:ext>
                  </a:extLst>
                </a:gridCol>
                <a:gridCol w="1839888">
                  <a:extLst>
                    <a:ext uri="{9D8B030D-6E8A-4147-A177-3AD203B41FA5}">
                      <a16:colId xmlns:a16="http://schemas.microsoft.com/office/drawing/2014/main" val="3771453558"/>
                    </a:ext>
                  </a:extLst>
                </a:gridCol>
              </a:tblGrid>
              <a:tr h="361856">
                <a:tc gridSpan="8">
                  <a:txBody>
                    <a:bodyPr/>
                    <a:lstStyle/>
                    <a:p>
                      <a:pPr algn="ctr" fontAlgn="b"/>
                      <a:r>
                        <a:rPr lang="es-MX" sz="2800" b="1" i="0" u="none" strike="noStrike" dirty="0">
                          <a:solidFill>
                            <a:schemeClr val="tx1"/>
                          </a:solidFill>
                          <a:effectLst/>
                          <a:latin typeface="Calibri" panose="020F0502020204030204" pitchFamily="34" charset="0"/>
                        </a:rPr>
                        <a:t>¿Cómo califica la labor que desempeña con respecto a este tema en específico?</a:t>
                      </a:r>
                      <a:endParaRPr lang="es-ES" sz="28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algn="l" fontAlgn="b"/>
                      <a:r>
                        <a:rPr lang="es-PY" sz="2000" b="1" i="0" u="none" strike="noStrike" dirty="0">
                          <a:solidFill>
                            <a:srgbClr val="000000"/>
                          </a:solidFill>
                          <a:effectLst/>
                          <a:latin typeface="Calibri" panose="020F0502020204030204" pitchFamily="34" charset="0"/>
                        </a:rPr>
                        <a:t>MUY MALA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algn="l" fontAlgn="b"/>
                      <a:r>
                        <a:rPr lang="es-PY" sz="2000" b="1" i="0" u="none" strike="noStrike" dirty="0">
                          <a:solidFill>
                            <a:srgbClr val="000000"/>
                          </a:solidFill>
                          <a:effectLst/>
                          <a:latin typeface="Calibri" panose="020F0502020204030204" pitchFamily="34" charset="0"/>
                        </a:rPr>
                        <a:t>MALA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91683337"/>
                  </a:ext>
                </a:extLst>
              </a:tr>
              <a:tr h="279980">
                <a:tc>
                  <a:txBody>
                    <a:bodyPr/>
                    <a:lstStyle/>
                    <a:p>
                      <a:pPr algn="l" fontAlgn="b"/>
                      <a:r>
                        <a:rPr lang="es-PY" sz="2000" b="1" i="0" u="none" strike="noStrike">
                          <a:solidFill>
                            <a:srgbClr val="000000"/>
                          </a:solidFill>
                          <a:effectLst/>
                          <a:latin typeface="Calibri" panose="020F0502020204030204" pitchFamily="34" charset="0"/>
                        </a:rPr>
                        <a:t>REGULAR NEGATIVA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0750506"/>
                  </a:ext>
                </a:extLst>
              </a:tr>
              <a:tr h="279980">
                <a:tc>
                  <a:txBody>
                    <a:bodyPr/>
                    <a:lstStyle/>
                    <a:p>
                      <a:pPr algn="l" fontAlgn="b"/>
                      <a:r>
                        <a:rPr lang="es-PY" sz="2000" b="1" i="0" u="none" strike="noStrike">
                          <a:solidFill>
                            <a:srgbClr val="000000"/>
                          </a:solidFill>
                          <a:effectLst/>
                          <a:latin typeface="Calibri" panose="020F0502020204030204" pitchFamily="34" charset="0"/>
                        </a:rPr>
                        <a:t>REGULAR POSITIVA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26,1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843440553"/>
                  </a:ext>
                </a:extLst>
              </a:tr>
              <a:tr h="279980">
                <a:tc>
                  <a:txBody>
                    <a:bodyPr/>
                    <a:lstStyle/>
                    <a:p>
                      <a:pPr algn="l" fontAlgn="b"/>
                      <a:r>
                        <a:rPr lang="es-PY" sz="2000" b="1" i="0" u="none" strike="noStrike">
                          <a:solidFill>
                            <a:srgbClr val="000000"/>
                          </a:solidFill>
                          <a:effectLst/>
                          <a:latin typeface="Calibri" panose="020F0502020204030204" pitchFamily="34" charset="0"/>
                        </a:rPr>
                        <a:t>BUENA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26,1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62279153"/>
                  </a:ext>
                </a:extLst>
              </a:tr>
              <a:tr h="279980">
                <a:tc>
                  <a:txBody>
                    <a:bodyPr/>
                    <a:lstStyle/>
                    <a:p>
                      <a:pPr algn="l" fontAlgn="b"/>
                      <a:r>
                        <a:rPr lang="es-PY" sz="2000" b="1" i="0" u="none" strike="noStrike">
                          <a:solidFill>
                            <a:srgbClr val="000000"/>
                          </a:solidFill>
                          <a:effectLst/>
                          <a:latin typeface="Calibri" panose="020F0502020204030204" pitchFamily="34" charset="0"/>
                        </a:rPr>
                        <a:t>MUY BUENA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7694979"/>
                  </a:ext>
                </a:extLst>
              </a:tr>
              <a:tr h="279980">
                <a:tc>
                  <a:txBody>
                    <a:bodyPr/>
                    <a:lstStyle/>
                    <a:p>
                      <a:pPr algn="l" fontAlgn="b"/>
                      <a:r>
                        <a:rPr lang="es-PY" sz="2000" b="1" i="0" u="none" strike="noStrike" dirty="0">
                          <a:solidFill>
                            <a:srgbClr val="000000"/>
                          </a:solidFill>
                          <a:effectLst/>
                          <a:latin typeface="Calibri" panose="020F0502020204030204" pitchFamily="34" charset="0"/>
                        </a:rPr>
                        <a:t>EXCELENTE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05408002"/>
                  </a:ext>
                </a:extLst>
              </a:tr>
              <a:tr h="279980">
                <a:tc>
                  <a:txBody>
                    <a:bodyPr/>
                    <a:lstStyle/>
                    <a:p>
                      <a:pPr algn="l" fontAlgn="b"/>
                      <a:r>
                        <a:rPr lang="es-MX" sz="2000" b="1" i="0" u="none" strike="noStrike">
                          <a:solidFill>
                            <a:srgbClr val="000000"/>
                          </a:solidFill>
                          <a:effectLst/>
                          <a:latin typeface="Calibri" panose="020F0502020204030204" pitchFamily="34" charset="0"/>
                        </a:rPr>
                        <a:t>NO CONOZCO BIEN SU LABOR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38,4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9190933"/>
                  </a:ext>
                </a:extLst>
              </a:tr>
              <a:tr h="279980">
                <a:tc>
                  <a:txBody>
                    <a:bodyPr/>
                    <a:lstStyle/>
                    <a:p>
                      <a:pPr algn="l" fontAlgn="b"/>
                      <a:r>
                        <a:rPr lang="es-PY" sz="20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bl>
          </a:graphicData>
        </a:graphic>
      </p:graphicFrame>
      <p:graphicFrame>
        <p:nvGraphicFramePr>
          <p:cNvPr id="6" name="Tabla 5">
            <a:extLst>
              <a:ext uri="{FF2B5EF4-FFF2-40B4-BE49-F238E27FC236}">
                <a16:creationId xmlns:a16="http://schemas.microsoft.com/office/drawing/2014/main" id="{DA8881F2-C313-30A1-6AAB-A052D198DFC4}"/>
              </a:ext>
            </a:extLst>
          </p:cNvPr>
          <p:cNvGraphicFramePr>
            <a:graphicFrameLocks noGrp="1"/>
          </p:cNvGraphicFramePr>
          <p:nvPr>
            <p:extLst>
              <p:ext uri="{D42A27DB-BD31-4B8C-83A1-F6EECF244321}">
                <p14:modId xmlns:p14="http://schemas.microsoft.com/office/powerpoint/2010/main" val="1505952327"/>
              </p:ext>
            </p:extLst>
          </p:nvPr>
        </p:nvGraphicFramePr>
        <p:xfrm>
          <a:off x="473231" y="5376749"/>
          <a:ext cx="17430224" cy="3859530"/>
        </p:xfrm>
        <a:graphic>
          <a:graphicData uri="http://schemas.openxmlformats.org/drawingml/2006/table">
            <a:tbl>
              <a:tblPr/>
              <a:tblGrid>
                <a:gridCol w="3355134">
                  <a:extLst>
                    <a:ext uri="{9D8B030D-6E8A-4147-A177-3AD203B41FA5}">
                      <a16:colId xmlns:a16="http://schemas.microsoft.com/office/drawing/2014/main" val="2603815270"/>
                    </a:ext>
                  </a:extLst>
                </a:gridCol>
                <a:gridCol w="1912357">
                  <a:extLst>
                    <a:ext uri="{9D8B030D-6E8A-4147-A177-3AD203B41FA5}">
                      <a16:colId xmlns:a16="http://schemas.microsoft.com/office/drawing/2014/main" val="2271645990"/>
                    </a:ext>
                  </a:extLst>
                </a:gridCol>
                <a:gridCol w="1912357">
                  <a:extLst>
                    <a:ext uri="{9D8B030D-6E8A-4147-A177-3AD203B41FA5}">
                      <a16:colId xmlns:a16="http://schemas.microsoft.com/office/drawing/2014/main" val="3365438893"/>
                    </a:ext>
                  </a:extLst>
                </a:gridCol>
                <a:gridCol w="1912357">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533400">
                <a:tc gridSpan="9">
                  <a:txBody>
                    <a:bodyPr/>
                    <a:lstStyle/>
                    <a:p>
                      <a:pPr algn="ctr" fontAlgn="b"/>
                      <a:r>
                        <a:rPr lang="es-MX" sz="2800" b="1" i="0" u="none" strike="noStrike" dirty="0">
                          <a:solidFill>
                            <a:schemeClr val="tx1"/>
                          </a:solidFill>
                          <a:effectLst/>
                          <a:latin typeface="Calibri" panose="020F0502020204030204" pitchFamily="34" charset="0"/>
                        </a:rPr>
                        <a:t>¿Cómo califica la labor que desempeña con respecto a este tema  en específico?</a:t>
                      </a:r>
                      <a:endParaRPr lang="es-ES" sz="28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29398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93986">
                <a:tc>
                  <a:txBody>
                    <a:bodyPr/>
                    <a:lstStyle/>
                    <a:p>
                      <a:pPr algn="l" fontAlgn="b"/>
                      <a:r>
                        <a:rPr lang="es-PY" sz="2000" b="1" i="0" u="none" strike="noStrike" dirty="0">
                          <a:solidFill>
                            <a:srgbClr val="000000"/>
                          </a:solidFill>
                          <a:effectLst/>
                          <a:latin typeface="Calibri" panose="020F0502020204030204" pitchFamily="34" charset="0"/>
                        </a:rPr>
                        <a:t>MUY MALA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93986">
                <a:tc>
                  <a:txBody>
                    <a:bodyPr/>
                    <a:lstStyle/>
                    <a:p>
                      <a:pPr algn="l" fontAlgn="b"/>
                      <a:r>
                        <a:rPr lang="es-PY" sz="2000" b="1" i="0" u="none" strike="noStrike">
                          <a:solidFill>
                            <a:srgbClr val="000000"/>
                          </a:solidFill>
                          <a:effectLst/>
                          <a:latin typeface="Calibri" panose="020F0502020204030204" pitchFamily="34" charset="0"/>
                        </a:rPr>
                        <a:t>MALA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25063707"/>
                  </a:ext>
                </a:extLst>
              </a:tr>
              <a:tr h="293986">
                <a:tc>
                  <a:txBody>
                    <a:bodyPr/>
                    <a:lstStyle/>
                    <a:p>
                      <a:pPr algn="l" fontAlgn="b"/>
                      <a:r>
                        <a:rPr lang="es-PY" sz="2000" b="1" i="0" u="none" strike="noStrike">
                          <a:solidFill>
                            <a:srgbClr val="000000"/>
                          </a:solidFill>
                          <a:effectLst/>
                          <a:latin typeface="Calibri" panose="020F0502020204030204" pitchFamily="34" charset="0"/>
                        </a:rPr>
                        <a:t>REGULAR NEGATIVA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83539129"/>
                  </a:ext>
                </a:extLst>
              </a:tr>
              <a:tr h="293986">
                <a:tc>
                  <a:txBody>
                    <a:bodyPr/>
                    <a:lstStyle/>
                    <a:p>
                      <a:pPr algn="l" fontAlgn="b"/>
                      <a:r>
                        <a:rPr lang="es-PY" sz="2000" b="1" i="0" u="none" strike="noStrike">
                          <a:solidFill>
                            <a:srgbClr val="000000"/>
                          </a:solidFill>
                          <a:effectLst/>
                          <a:latin typeface="Calibri" panose="020F0502020204030204" pitchFamily="34" charset="0"/>
                        </a:rPr>
                        <a:t>REGULAR POSITIVA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96557204"/>
                  </a:ext>
                </a:extLst>
              </a:tr>
              <a:tr h="293986">
                <a:tc>
                  <a:txBody>
                    <a:bodyPr/>
                    <a:lstStyle/>
                    <a:p>
                      <a:pPr algn="l" fontAlgn="b"/>
                      <a:r>
                        <a:rPr lang="es-PY" sz="2000" b="1" i="0" u="none" strike="noStrike">
                          <a:solidFill>
                            <a:srgbClr val="000000"/>
                          </a:solidFill>
                          <a:effectLst/>
                          <a:latin typeface="Calibri" panose="020F0502020204030204" pitchFamily="34" charset="0"/>
                        </a:rPr>
                        <a:t>BUENA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60012543"/>
                  </a:ext>
                </a:extLst>
              </a:tr>
              <a:tr h="293986">
                <a:tc>
                  <a:txBody>
                    <a:bodyPr/>
                    <a:lstStyle/>
                    <a:p>
                      <a:pPr algn="l" fontAlgn="b"/>
                      <a:r>
                        <a:rPr lang="es-PY" sz="2000" b="1" i="0" u="none" strike="noStrike">
                          <a:solidFill>
                            <a:srgbClr val="000000"/>
                          </a:solidFill>
                          <a:effectLst/>
                          <a:latin typeface="Calibri" panose="020F0502020204030204" pitchFamily="34" charset="0"/>
                        </a:rPr>
                        <a:t>MUY BUENA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36212205"/>
                  </a:ext>
                </a:extLst>
              </a:tr>
              <a:tr h="293986">
                <a:tc>
                  <a:txBody>
                    <a:bodyPr/>
                    <a:lstStyle/>
                    <a:p>
                      <a:pPr algn="l" fontAlgn="b"/>
                      <a:r>
                        <a:rPr lang="es-PY" sz="2000" b="1" i="0" u="none" strike="noStrike" dirty="0">
                          <a:solidFill>
                            <a:srgbClr val="000000"/>
                          </a:solidFill>
                          <a:effectLst/>
                          <a:latin typeface="Calibri" panose="020F0502020204030204" pitchFamily="34" charset="0"/>
                        </a:rPr>
                        <a:t>EXCELENTE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0323557"/>
                  </a:ext>
                </a:extLst>
              </a:tr>
              <a:tr h="293986">
                <a:tc>
                  <a:txBody>
                    <a:bodyPr/>
                    <a:lstStyle/>
                    <a:p>
                      <a:pPr algn="l" fontAlgn="b"/>
                      <a:r>
                        <a:rPr lang="es-MX" sz="2000" b="1" i="0" u="none" strike="noStrike">
                          <a:solidFill>
                            <a:srgbClr val="000000"/>
                          </a:solidFill>
                          <a:effectLst/>
                          <a:latin typeface="Calibri" panose="020F0502020204030204" pitchFamily="34" charset="0"/>
                        </a:rPr>
                        <a:t>NO CONOZCO BIEN SU LABOR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34,9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58536756"/>
                  </a:ext>
                </a:extLst>
              </a:tr>
              <a:tr h="293986">
                <a:tc>
                  <a:txBody>
                    <a:bodyPr/>
                    <a:lstStyle/>
                    <a:p>
                      <a:pPr algn="l" fontAlgn="b"/>
                      <a:r>
                        <a:rPr lang="es-PY" sz="20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bl>
          </a:graphicData>
        </a:graphic>
      </p:graphicFrame>
    </p:spTree>
    <p:extLst>
      <p:ext uri="{BB962C8B-B14F-4D97-AF65-F5344CB8AC3E}">
        <p14:creationId xmlns:p14="http://schemas.microsoft.com/office/powerpoint/2010/main" val="2477669814"/>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bg>
      <p:bgPr>
        <a:solidFill>
          <a:srgbClr val="A6A3A3"/>
        </a:solidFill>
        <a:effectLst/>
      </p:bgPr>
    </p:bg>
    <p:spTree>
      <p:nvGrpSpPr>
        <p:cNvPr id="1" name=""/>
        <p:cNvGrpSpPr/>
        <p:nvPr/>
      </p:nvGrpSpPr>
      <p:grpSpPr>
        <a:xfrm>
          <a:off x="0" y="0"/>
          <a:ext cx="0" cy="0"/>
          <a:chOff x="0" y="0"/>
          <a:chExt cx="0" cy="0"/>
        </a:xfrm>
      </p:grpSpPr>
      <p:grpSp>
        <p:nvGrpSpPr>
          <p:cNvPr id="7" name="Group 7"/>
          <p:cNvGrpSpPr/>
          <p:nvPr/>
        </p:nvGrpSpPr>
        <p:grpSpPr>
          <a:xfrm>
            <a:off x="1024689" y="5171352"/>
            <a:ext cx="14977311" cy="3404229"/>
            <a:chOff x="-4095" y="-9525"/>
            <a:chExt cx="12646516" cy="4538971"/>
          </a:xfrm>
        </p:grpSpPr>
        <p:sp>
          <p:nvSpPr>
            <p:cNvPr id="8" name="TextBox 8"/>
            <p:cNvSpPr txBox="1"/>
            <p:nvPr/>
          </p:nvSpPr>
          <p:spPr>
            <a:xfrm>
              <a:off x="-4095" y="982236"/>
              <a:ext cx="12642421" cy="3547210"/>
            </a:xfrm>
            <a:prstGeom prst="rect">
              <a:avLst/>
            </a:prstGeom>
          </p:spPr>
          <p:txBody>
            <a:bodyPr lIns="0" tIns="0" rIns="0" bIns="0" rtlCol="0" anchor="t">
              <a:spAutoFit/>
            </a:bodyPr>
            <a:lstStyle/>
            <a:p>
              <a:pPr marL="514350" marR="0" lvl="0" indent="-514350" defTabSz="914400" rtl="0" eaLnBrk="1" fontAlgn="auto" latinLnBrk="0" hangingPunct="1">
                <a:lnSpc>
                  <a:spcPts val="4200"/>
                </a:lnSpc>
                <a:spcBef>
                  <a:spcPts val="0"/>
                </a:spcBef>
                <a:spcAft>
                  <a:spcPts val="0"/>
                </a:spcAft>
                <a:buClrTx/>
                <a:buSzTx/>
                <a:buFontTx/>
                <a:buAutoNum type="alphaUcPeriod"/>
                <a:tabLst/>
                <a:defRPr/>
              </a:pPr>
              <a:endParaRPr lang="en-US" sz="3000" spc="15" dirty="0">
                <a:solidFill>
                  <a:srgbClr val="FFFFFF"/>
                </a:solidFill>
                <a:latin typeface="Fira Sans Light"/>
              </a:endParaRP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3000" spc="15" dirty="0">
                  <a:solidFill>
                    <a:srgbClr val="FFFFFF"/>
                  </a:solidFill>
                  <a:latin typeface="Fira Sans Light"/>
                </a:rPr>
                <a:t>NIVEL DE APROBACIÓN DE LA EXISTENCIA DE UNA LEY ESPECIAL PARA LA PROTECCIÓN DE LOS PERIODISTAS EN EL EJERCICIO DE SU LABOR </a:t>
              </a:r>
            </a:p>
            <a:p>
              <a:pPr marL="514350" indent="-514350">
                <a:lnSpc>
                  <a:spcPts val="4200"/>
                </a:lnSpc>
                <a:buFontTx/>
                <a:buAutoNum type="alphaUcPeriod"/>
                <a:defRPr/>
              </a:pPr>
              <a:r>
                <a:rPr lang="es-PY" sz="3200" b="1" kern="1200" dirty="0">
                  <a:solidFill>
                    <a:schemeClr val="bg1"/>
                  </a:solidFill>
                  <a:effectLst/>
                  <a:latin typeface="Fira Sans Light" panose="020B0403050000020004" pitchFamily="34" charset="0"/>
                  <a:ea typeface="Times New Roman" panose="02020603050405020304" pitchFamily="18" charset="0"/>
                  <a:cs typeface="Times New Roman" panose="02020603050405020304" pitchFamily="18" charset="0"/>
                </a:rPr>
                <a:t>TIPO DE MODELO DE LEY DESEADA PARA LA PROTECCIÓN A LOS PERIODISTAS</a:t>
              </a:r>
              <a:endParaRPr lang="en-US" sz="3000" spc="15" dirty="0">
                <a:solidFill>
                  <a:schemeClr val="bg1"/>
                </a:solidFill>
                <a:latin typeface="Fira Sans Light" panose="020B0403050000020004" pitchFamily="34" charset="0"/>
              </a:endParaRP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endParaRPr kumimoji="0" lang="en-US" sz="3000" b="0" i="0" u="none" strike="noStrike" kern="1200" cap="none" spc="15" normalizeH="0" baseline="0" noProof="0" dirty="0">
                <a:ln>
                  <a:noFill/>
                </a:ln>
                <a:solidFill>
                  <a:srgbClr val="FFFFFF"/>
                </a:solidFill>
                <a:effectLst/>
                <a:uLnTx/>
                <a:uFillTx/>
                <a:latin typeface="Fira Sans Light"/>
                <a:ea typeface="+mn-ea"/>
                <a:cs typeface="+mn-cs"/>
              </a:endParaRPr>
            </a:p>
          </p:txBody>
        </p:sp>
        <p:sp>
          <p:nvSpPr>
            <p:cNvPr id="9" name="TextBox 9"/>
            <p:cNvSpPr txBox="1"/>
            <p:nvPr/>
          </p:nvSpPr>
          <p:spPr>
            <a:xfrm>
              <a:off x="0" y="-9525"/>
              <a:ext cx="12642421" cy="1436290"/>
            </a:xfrm>
            <a:prstGeom prst="rect">
              <a:avLst/>
            </a:prstGeom>
          </p:spPr>
          <p:txBody>
            <a:bodyPr lIns="0" tIns="0" rIns="0" bIns="0" rtlCol="0" anchor="t">
              <a:spAutoFit/>
            </a:bodyPr>
            <a:lstStyle/>
            <a:p>
              <a:pPr marL="0" marR="0" lvl="0" indent="0" algn="ctr" defTabSz="914400" rtl="0" eaLnBrk="1" fontAlgn="auto" latinLnBrk="0" hangingPunct="1">
                <a:lnSpc>
                  <a:spcPts val="4200"/>
                </a:lnSpc>
                <a:spcBef>
                  <a:spcPts val="0"/>
                </a:spcBef>
                <a:spcAft>
                  <a:spcPts val="0"/>
                </a:spcAft>
                <a:buClrTx/>
                <a:buSzTx/>
                <a:buFontTx/>
                <a:buNone/>
                <a:tabLst/>
                <a:defRPr/>
              </a:pPr>
              <a:r>
                <a:rPr lang="en-US" sz="3500" b="1" u="sng" spc="105" dirty="0">
                  <a:solidFill>
                    <a:srgbClr val="FFFFFF"/>
                  </a:solidFill>
                  <a:latin typeface="Fira Sans Semi-Bold"/>
                </a:rPr>
                <a:t>6- PROYECTO DE LEY DE PROTECCIÓN A LOS PERIODISTAS</a:t>
              </a:r>
            </a:p>
            <a:p>
              <a:pPr marL="0" marR="0" lvl="0" indent="0" algn="ctr" defTabSz="914400" rtl="0" eaLnBrk="1" fontAlgn="auto" latinLnBrk="0" hangingPunct="1">
                <a:lnSpc>
                  <a:spcPts val="4200"/>
                </a:lnSpc>
                <a:spcBef>
                  <a:spcPts val="0"/>
                </a:spcBef>
                <a:spcAft>
                  <a:spcPts val="0"/>
                </a:spcAft>
                <a:buClrTx/>
                <a:buSzTx/>
                <a:buFontTx/>
                <a:buNone/>
                <a:tabLst/>
                <a:defRPr/>
              </a:pPr>
              <a:r>
                <a:rPr lang="en-US" sz="3500" b="1" u="sng" spc="105" dirty="0">
                  <a:solidFill>
                    <a:srgbClr val="FFFFFF"/>
                  </a:solidFill>
                  <a:latin typeface="Fira Sans Semi-Bold"/>
                </a:rPr>
                <a:t>   </a:t>
              </a:r>
              <a:endParaRPr kumimoji="0" lang="en-US" sz="3500" b="1" i="0" u="sng" strike="noStrike" kern="1200" cap="none" spc="105" normalizeH="0" baseline="0" noProof="0" dirty="0">
                <a:ln>
                  <a:noFill/>
                </a:ln>
                <a:solidFill>
                  <a:srgbClr val="FFFFFF"/>
                </a:solidFill>
                <a:effectLst/>
                <a:uLnTx/>
                <a:uFillTx/>
                <a:latin typeface="Fira Sans Semi-Bold"/>
                <a:ea typeface="+mn-ea"/>
                <a:cs typeface="+mn-cs"/>
              </a:endParaRPr>
            </a:p>
          </p:txBody>
        </p:sp>
      </p:grpSp>
      <p:sp>
        <p:nvSpPr>
          <p:cNvPr id="10" name="Freeform 10">
            <a:extLst>
              <a:ext uri="{FF2B5EF4-FFF2-40B4-BE49-F238E27FC236}">
                <a16:creationId xmlns:a16="http://schemas.microsoft.com/office/drawing/2014/main" id="{92B1BA3C-7E82-02C8-0323-C39E63BF3DE1}"/>
              </a:ext>
            </a:extLst>
          </p:cNvPr>
          <p:cNvSpPr/>
          <p:nvPr/>
        </p:nvSpPr>
        <p:spPr>
          <a:xfrm>
            <a:off x="16230600" y="8575581"/>
            <a:ext cx="1673319" cy="1673319"/>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endParaRPr lang="es-PY"/>
          </a:p>
        </p:txBody>
      </p:sp>
    </p:spTree>
    <p:extLst>
      <p:ext uri="{BB962C8B-B14F-4D97-AF65-F5344CB8AC3E}">
        <p14:creationId xmlns:p14="http://schemas.microsoft.com/office/powerpoint/2010/main" val="2831902015"/>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5"/>
          <p:cNvSpPr txBox="1"/>
          <p:nvPr/>
        </p:nvSpPr>
        <p:spPr>
          <a:xfrm>
            <a:off x="762000" y="468156"/>
            <a:ext cx="15316200" cy="1077218"/>
          </a:xfrm>
          <a:prstGeom prst="rect">
            <a:avLst/>
          </a:prstGeom>
          <a:solidFill>
            <a:schemeClr val="bg1">
              <a:lumMod val="50000"/>
            </a:schemeClr>
          </a:solidFill>
        </p:spPr>
        <p:txBody>
          <a:bodyPr wrap="square" lIns="0" tIns="0" rIns="0" bIns="0" rtlCol="0" anchor="t">
            <a:spAutoFit/>
          </a:bodyPr>
          <a:lstStyle/>
          <a:p>
            <a:pPr marR="0" lvl="0" algn="ctr" defTabSz="914400" rtl="0" eaLnBrk="1" fontAlgn="auto" latinLnBrk="0" hangingPunct="1">
              <a:lnSpc>
                <a:spcPts val="4200"/>
              </a:lnSpc>
              <a:spcBef>
                <a:spcPts val="0"/>
              </a:spcBef>
              <a:spcAft>
                <a:spcPts val="0"/>
              </a:spcAft>
              <a:buClrTx/>
              <a:buSzTx/>
              <a:tabLst/>
              <a:defRPr/>
            </a:pPr>
            <a:r>
              <a:rPr lang="en-US" sz="3600" b="1" spc="15" dirty="0">
                <a:solidFill>
                  <a:srgbClr val="FFFFFF"/>
                </a:solidFill>
                <a:latin typeface="+mj-lt"/>
              </a:rPr>
              <a:t>NIVEL DE APROBACIÓN DE LA EXISTENCIA DE UNA LEY ESPECIAL PARA LA PROTECCIÓN DE LOS PERIODISTAS EN EL EJERCICIO DE SU LABOR </a:t>
            </a: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4">
            <a:extLst>
              <a:ext uri="{FF2B5EF4-FFF2-40B4-BE49-F238E27FC236}">
                <a16:creationId xmlns:a16="http://schemas.microsoft.com/office/drawing/2014/main" id="{51216CB9-69B9-AA1D-0D89-D7B47E3258E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4"/>
          <p:cNvSpPr txBox="1"/>
          <p:nvPr/>
        </p:nvSpPr>
        <p:spPr>
          <a:xfrm>
            <a:off x="8610600" y="2552700"/>
            <a:ext cx="8686800" cy="3219471"/>
          </a:xfrm>
          <a:prstGeom prst="rect">
            <a:avLst/>
          </a:prstGeom>
        </p:spPr>
        <p:txBody>
          <a:bodyPr wrap="square" lIns="0" tIns="0" rIns="0" bIns="0" rtlCol="0" anchor="t">
            <a:spAutoFit/>
          </a:bodyPr>
          <a:lstStyle/>
          <a:p>
            <a:pPr algn="ctr" fontAlgn="b"/>
            <a:r>
              <a:rPr lang="es-MX" sz="3200" b="1" i="0" u="none" strike="noStrike" dirty="0">
                <a:solidFill>
                  <a:schemeClr val="tx1"/>
                </a:solidFill>
                <a:effectLst/>
                <a:latin typeface="Quicksand Medium" panose="020B0604020202020204" charset="0"/>
              </a:rPr>
              <a:t>¿Considera Ud. que es necesario contar en Paraguay con una ley especial para la protección del ejercicio del periodismo?</a:t>
            </a:r>
            <a:endParaRPr lang="es-ES" sz="3200" b="1" i="0" u="none" strike="noStrike" dirty="0">
              <a:solidFill>
                <a:schemeClr val="tx1"/>
              </a:solidFill>
              <a:effectLst/>
              <a:latin typeface="Quicksand Medium" panose="020B0604020202020204" charset="0"/>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ES" sz="3600" b="1" i="0" u="none" strike="noStrike" kern="1200" cap="none" spc="0" normalizeH="0" baseline="0" noProof="0" dirty="0">
              <a:ln>
                <a:noFill/>
              </a:ln>
              <a:solidFill>
                <a:prstClr val="black"/>
              </a:solidFill>
              <a:effectLst/>
              <a:uLnTx/>
              <a:uFillTx/>
              <a:latin typeface="Quicksand Medium" panose="020B0604020202020204" charset="0"/>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ES" sz="2800" b="1" i="0" u="none" strike="noStrike" kern="1200" cap="none" spc="0" normalizeH="0" baseline="0" noProof="0" dirty="0">
              <a:ln>
                <a:noFill/>
              </a:ln>
              <a:solidFill>
                <a:prstClr val="black"/>
              </a:solidFill>
              <a:effectLst/>
              <a:uLnTx/>
              <a:uFillTx/>
              <a:latin typeface="Quicksand Medium" panose="020B0604020202020204" charset="0"/>
              <a:ea typeface="+mn-ea"/>
              <a:cs typeface="+mn-cs"/>
            </a:endParaRPr>
          </a:p>
          <a:p>
            <a:pPr marL="0" marR="0" lvl="0" indent="0" algn="l" defTabSz="914400" rtl="0" eaLnBrk="1" fontAlgn="auto" latinLnBrk="0" hangingPunct="1">
              <a:lnSpc>
                <a:spcPts val="3118"/>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Quicksand Medium" panose="020B0604020202020204" charset="0"/>
              <a:ea typeface="+mn-ea"/>
              <a:cs typeface="+mn-cs"/>
            </a:endParaRPr>
          </a:p>
          <a:p>
            <a:pPr marL="0" marR="0" lvl="0" indent="0" algn="l" defTabSz="914400" rtl="0" eaLnBrk="1" fontAlgn="auto" latinLnBrk="0" hangingPunct="1">
              <a:lnSpc>
                <a:spcPts val="3118"/>
              </a:lnSpc>
              <a:spcBef>
                <a:spcPts val="0"/>
              </a:spcBef>
              <a:spcAft>
                <a:spcPts val="0"/>
              </a:spcAft>
              <a:buClrTx/>
              <a:buSzTx/>
              <a:buFontTx/>
              <a:buNone/>
              <a:tabLst/>
              <a:defRPr/>
            </a:pPr>
            <a:r>
              <a:rPr kumimoji="0" lang="en-US" sz="1999" b="0" i="0" u="none" strike="noStrike" kern="1200" cap="none" spc="0" normalizeH="0" baseline="0" noProof="0" dirty="0">
                <a:ln>
                  <a:noFill/>
                </a:ln>
                <a:solidFill>
                  <a:srgbClr val="000000"/>
                </a:solidFill>
                <a:effectLst/>
                <a:uLnTx/>
                <a:uFillTx/>
                <a:latin typeface="Quicksand Medium"/>
                <a:ea typeface="+mn-ea"/>
                <a:cs typeface="+mn-cs"/>
              </a:rPr>
              <a:t>.</a:t>
            </a:r>
          </a:p>
        </p:txBody>
      </p:sp>
      <p:graphicFrame>
        <p:nvGraphicFramePr>
          <p:cNvPr id="10" name="Gráfico 9">
            <a:extLst>
              <a:ext uri="{FF2B5EF4-FFF2-40B4-BE49-F238E27FC236}">
                <a16:creationId xmlns:a16="http://schemas.microsoft.com/office/drawing/2014/main" id="{596A58EC-19D4-47A7-8EAF-50D491097A3E}"/>
              </a:ext>
            </a:extLst>
          </p:cNvPr>
          <p:cNvGraphicFramePr>
            <a:graphicFrameLocks/>
          </p:cNvGraphicFramePr>
          <p:nvPr>
            <p:extLst>
              <p:ext uri="{D42A27DB-BD31-4B8C-83A1-F6EECF244321}">
                <p14:modId xmlns:p14="http://schemas.microsoft.com/office/powerpoint/2010/main" val="3469449964"/>
              </p:ext>
            </p:extLst>
          </p:nvPr>
        </p:nvGraphicFramePr>
        <p:xfrm>
          <a:off x="511794" y="1941219"/>
          <a:ext cx="17430225" cy="7339953"/>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4">
            <a:extLst>
              <a:ext uri="{FF2B5EF4-FFF2-40B4-BE49-F238E27FC236}">
                <a16:creationId xmlns:a16="http://schemas.microsoft.com/office/drawing/2014/main" id="{B3D9B33F-FC9F-BB7D-405F-193EB0DFBB31}"/>
              </a:ext>
            </a:extLst>
          </p:cNvPr>
          <p:cNvSpPr txBox="1"/>
          <p:nvPr/>
        </p:nvSpPr>
        <p:spPr>
          <a:xfrm>
            <a:off x="15382288" y="4958834"/>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1162061181"/>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5"/>
          <p:cNvSpPr txBox="1"/>
          <p:nvPr/>
        </p:nvSpPr>
        <p:spPr>
          <a:xfrm>
            <a:off x="762000" y="468156"/>
            <a:ext cx="15316200" cy="1077218"/>
          </a:xfrm>
          <a:prstGeom prst="rect">
            <a:avLst/>
          </a:prstGeom>
          <a:solidFill>
            <a:schemeClr val="bg1">
              <a:lumMod val="50000"/>
            </a:schemeClr>
          </a:solidFill>
        </p:spPr>
        <p:txBody>
          <a:bodyPr wrap="square" lIns="0" tIns="0" rIns="0" bIns="0" rtlCol="0" anchor="t">
            <a:spAutoFit/>
          </a:bodyPr>
          <a:lstStyle/>
          <a:p>
            <a:pPr marR="0" lvl="0" algn="ctr" defTabSz="914400" rtl="0" eaLnBrk="1" fontAlgn="auto" latinLnBrk="0" hangingPunct="1">
              <a:lnSpc>
                <a:spcPts val="4200"/>
              </a:lnSpc>
              <a:spcBef>
                <a:spcPts val="0"/>
              </a:spcBef>
              <a:spcAft>
                <a:spcPts val="0"/>
              </a:spcAft>
              <a:buClrTx/>
              <a:buSzTx/>
              <a:tabLst/>
              <a:defRPr/>
            </a:pPr>
            <a:r>
              <a:rPr lang="en-US" sz="3600" b="1" spc="15" dirty="0">
                <a:solidFill>
                  <a:srgbClr val="FFFFFF"/>
                </a:solidFill>
                <a:latin typeface="+mj-lt"/>
              </a:rPr>
              <a:t>TIPO DE MODELO DE LEY DESEADA PARA </a:t>
            </a:r>
          </a:p>
          <a:p>
            <a:pPr marR="0" lvl="0" algn="ctr" defTabSz="914400" rtl="0" eaLnBrk="1" fontAlgn="auto" latinLnBrk="0" hangingPunct="1">
              <a:lnSpc>
                <a:spcPts val="4200"/>
              </a:lnSpc>
              <a:spcBef>
                <a:spcPts val="0"/>
              </a:spcBef>
              <a:spcAft>
                <a:spcPts val="0"/>
              </a:spcAft>
              <a:buClrTx/>
              <a:buSzTx/>
              <a:tabLst/>
              <a:defRPr/>
            </a:pPr>
            <a:r>
              <a:rPr lang="en-US" sz="3600" b="1" spc="15" dirty="0">
                <a:solidFill>
                  <a:srgbClr val="FFFFFF"/>
                </a:solidFill>
                <a:latin typeface="+mj-lt"/>
              </a:rPr>
              <a:t>LA PROTECCIÓN A LOS PERIODISTAS </a:t>
            </a: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4">
            <a:extLst>
              <a:ext uri="{FF2B5EF4-FFF2-40B4-BE49-F238E27FC236}">
                <a16:creationId xmlns:a16="http://schemas.microsoft.com/office/drawing/2014/main" id="{51216CB9-69B9-AA1D-0D89-D7B47E3258E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4"/>
          <p:cNvSpPr txBox="1"/>
          <p:nvPr/>
        </p:nvSpPr>
        <p:spPr>
          <a:xfrm>
            <a:off x="1295400" y="1735874"/>
            <a:ext cx="15316200" cy="2173031"/>
          </a:xfrm>
          <a:prstGeom prst="rect">
            <a:avLst/>
          </a:prstGeom>
        </p:spPr>
        <p:txBody>
          <a:bodyPr wrap="square" lIns="0" tIns="0" rIns="0" bIns="0" rtlCol="0" anchor="t">
            <a:spAutoFit/>
          </a:bodyPr>
          <a:lstStyle/>
          <a:p>
            <a:pPr algn="ctr" fontAlgn="b"/>
            <a:r>
              <a:rPr lang="es-MX" sz="3200" b="1" i="0" u="none" strike="noStrike" dirty="0">
                <a:solidFill>
                  <a:schemeClr val="tx1"/>
                </a:solidFill>
                <a:effectLst/>
                <a:latin typeface="Quicksand Medium" panose="020B0604020202020204" charset="0"/>
              </a:rPr>
              <a:t>En América Latina existen dos modelos de leyes de protección para periodistas. ¿Cuál de estos modelos considera que debería implementarse en Paraguay?</a:t>
            </a:r>
            <a:endParaRPr lang="es-ES" sz="3200" b="1" i="0" u="none" strike="noStrike" dirty="0">
              <a:solidFill>
                <a:schemeClr val="tx1"/>
              </a:solidFill>
              <a:effectLst/>
              <a:latin typeface="Quicksand Medium" panose="020B0604020202020204" charset="0"/>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ES" sz="2800" b="1" i="0" u="none" strike="noStrike" kern="1200" cap="none" spc="0" normalizeH="0" baseline="0" noProof="0" dirty="0">
              <a:ln>
                <a:noFill/>
              </a:ln>
              <a:solidFill>
                <a:prstClr val="black"/>
              </a:solidFill>
              <a:effectLst/>
              <a:uLnTx/>
              <a:uFillTx/>
              <a:latin typeface="Quicksand Medium" panose="020B0604020202020204" charset="0"/>
              <a:ea typeface="+mn-ea"/>
              <a:cs typeface="+mn-cs"/>
            </a:endParaRPr>
          </a:p>
          <a:p>
            <a:pPr marL="0" marR="0" lvl="0" indent="0" algn="l" defTabSz="914400" rtl="0" eaLnBrk="1" fontAlgn="auto" latinLnBrk="0" hangingPunct="1">
              <a:lnSpc>
                <a:spcPts val="3118"/>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Quicksand Medium" panose="020B0604020202020204" charset="0"/>
              <a:ea typeface="+mn-ea"/>
              <a:cs typeface="+mn-cs"/>
            </a:endParaRPr>
          </a:p>
          <a:p>
            <a:pPr marL="0" marR="0" lvl="0" indent="0" algn="l" defTabSz="914400" rtl="0" eaLnBrk="1" fontAlgn="auto" latinLnBrk="0" hangingPunct="1">
              <a:lnSpc>
                <a:spcPts val="3118"/>
              </a:lnSpc>
              <a:spcBef>
                <a:spcPts val="0"/>
              </a:spcBef>
              <a:spcAft>
                <a:spcPts val="0"/>
              </a:spcAft>
              <a:buClrTx/>
              <a:buSzTx/>
              <a:buFontTx/>
              <a:buNone/>
              <a:tabLst/>
              <a:defRPr/>
            </a:pPr>
            <a:r>
              <a:rPr kumimoji="0" lang="en-US" sz="1999" b="0" i="0" u="none" strike="noStrike" kern="1200" cap="none" spc="0" normalizeH="0" baseline="0" noProof="0" dirty="0">
                <a:ln>
                  <a:noFill/>
                </a:ln>
                <a:solidFill>
                  <a:srgbClr val="000000"/>
                </a:solidFill>
                <a:effectLst/>
                <a:uLnTx/>
                <a:uFillTx/>
                <a:latin typeface="Quicksand Medium"/>
                <a:ea typeface="+mn-ea"/>
                <a:cs typeface="+mn-cs"/>
              </a:rPr>
              <a:t>.</a:t>
            </a:r>
          </a:p>
        </p:txBody>
      </p:sp>
      <p:graphicFrame>
        <p:nvGraphicFramePr>
          <p:cNvPr id="10" name="Gráfico 9">
            <a:extLst>
              <a:ext uri="{FF2B5EF4-FFF2-40B4-BE49-F238E27FC236}">
                <a16:creationId xmlns:a16="http://schemas.microsoft.com/office/drawing/2014/main" id="{596A58EC-19D4-47A7-8EAF-50D491097A3E}"/>
              </a:ext>
            </a:extLst>
          </p:cNvPr>
          <p:cNvGraphicFramePr>
            <a:graphicFrameLocks/>
          </p:cNvGraphicFramePr>
          <p:nvPr>
            <p:extLst>
              <p:ext uri="{D42A27DB-BD31-4B8C-83A1-F6EECF244321}">
                <p14:modId xmlns:p14="http://schemas.microsoft.com/office/powerpoint/2010/main" val="40008797"/>
              </p:ext>
            </p:extLst>
          </p:nvPr>
        </p:nvGraphicFramePr>
        <p:xfrm>
          <a:off x="0" y="2552700"/>
          <a:ext cx="17581609" cy="712854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881611239"/>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flipH="1" flipV="1">
            <a:off x="0" y="0"/>
            <a:ext cx="18288000" cy="10287000"/>
          </a:xfrm>
          <a:custGeom>
            <a:avLst/>
            <a:gdLst/>
            <a:ahLst/>
            <a:cxnLst/>
            <a:rect l="l" t="t" r="r" b="b"/>
            <a:pathLst>
              <a:path w="18288000" h="10287000">
                <a:moveTo>
                  <a:pt x="18288000" y="10287000"/>
                </a:moveTo>
                <a:lnTo>
                  <a:pt x="0" y="10287000"/>
                </a:lnTo>
                <a:lnTo>
                  <a:pt x="0" y="0"/>
                </a:lnTo>
                <a:lnTo>
                  <a:pt x="18288000" y="0"/>
                </a:lnTo>
                <a:lnTo>
                  <a:pt x="18288000" y="10287000"/>
                </a:lnTo>
                <a:close/>
              </a:path>
            </a:pathLst>
          </a:custGeom>
          <a:blipFill>
            <a:blip r:embed="rId2"/>
            <a:stretch>
              <a:fillRect t="-38888" b="-38888"/>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3" name="Group 3"/>
          <p:cNvGrpSpPr/>
          <p:nvPr/>
        </p:nvGrpSpPr>
        <p:grpSpPr>
          <a:xfrm>
            <a:off x="4463" y="2510"/>
            <a:ext cx="18279075" cy="3084594"/>
            <a:chOff x="0" y="0"/>
            <a:chExt cx="4816593" cy="812800"/>
          </a:xfrm>
        </p:grpSpPr>
        <p:sp>
          <p:nvSpPr>
            <p:cNvPr id="4" name="Freeform 4"/>
            <p:cNvSpPr/>
            <p:nvPr/>
          </p:nvSpPr>
          <p:spPr>
            <a:xfrm>
              <a:off x="0" y="0"/>
              <a:ext cx="4816592" cy="812800"/>
            </a:xfrm>
            <a:custGeom>
              <a:avLst/>
              <a:gdLst/>
              <a:ahLst/>
              <a:cxnLst/>
              <a:rect l="l" t="t" r="r" b="b"/>
              <a:pathLst>
                <a:path w="4816592" h="812800">
                  <a:moveTo>
                    <a:pt x="0" y="0"/>
                  </a:moveTo>
                  <a:lnTo>
                    <a:pt x="4816592" y="0"/>
                  </a:lnTo>
                  <a:lnTo>
                    <a:pt x="4816592" y="812800"/>
                  </a:lnTo>
                  <a:lnTo>
                    <a:pt x="0" y="812800"/>
                  </a:lnTo>
                  <a:close/>
                </a:path>
              </a:pathLst>
            </a:custGeom>
            <a:solidFill>
              <a:schemeClr val="bg1">
                <a:lumMod val="65000"/>
              </a:schemeClr>
            </a:solid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white">
                    <a:lumMod val="75000"/>
                  </a:prstClr>
                </a:solidFill>
                <a:effectLst/>
                <a:uLnTx/>
                <a:uFillTx/>
                <a:latin typeface="Calibri"/>
                <a:ea typeface="+mn-ea"/>
                <a:cs typeface="+mn-cs"/>
              </a:endParaRPr>
            </a:p>
          </p:txBody>
        </p:sp>
        <p:sp>
          <p:nvSpPr>
            <p:cNvPr id="5" name="TextBox 5"/>
            <p:cNvSpPr txBox="1"/>
            <p:nvPr/>
          </p:nvSpPr>
          <p:spPr>
            <a:xfrm>
              <a:off x="0" y="-19050"/>
              <a:ext cx="4816593" cy="831850"/>
            </a:xfrm>
            <a:prstGeom prst="rect">
              <a:avLst/>
            </a:prstGeom>
          </p:spPr>
          <p:txBody>
            <a:bodyPr lIns="50775" tIns="50775" rIns="50775" bIns="50775" rtlCol="0" anchor="ctr"/>
            <a:lstStyle/>
            <a:p>
              <a:pPr marL="0" marR="0" lvl="0" indent="0" algn="ctr" defTabSz="914400" rtl="0" eaLnBrk="1" fontAlgn="auto" latinLnBrk="0" hangingPunct="1">
                <a:lnSpc>
                  <a:spcPts val="2858"/>
                </a:lnSpc>
                <a:spcBef>
                  <a:spcPts val="0"/>
                </a:spcBef>
                <a:spcAft>
                  <a:spcPts val="0"/>
                </a:spcAft>
                <a:buClrTx/>
                <a:buSzTx/>
                <a:buFontTx/>
                <a:buNone/>
                <a:tabLst/>
                <a:defRPr/>
              </a:pPr>
              <a:endParaRPr kumimoji="0" sz="1800" b="0" i="0" u="none" strike="noStrike" kern="1200" cap="none" spc="0" normalizeH="0" baseline="0" noProof="0">
                <a:ln>
                  <a:noFill/>
                </a:ln>
                <a:solidFill>
                  <a:prstClr val="white">
                    <a:lumMod val="75000"/>
                  </a:prstClr>
                </a:solidFill>
                <a:effectLst/>
                <a:uLnTx/>
                <a:uFillTx/>
                <a:latin typeface="Calibri"/>
                <a:ea typeface="+mn-ea"/>
                <a:cs typeface="+mn-cs"/>
              </a:endParaRPr>
            </a:p>
          </p:txBody>
        </p:sp>
      </p:grpSp>
      <p:sp>
        <p:nvSpPr>
          <p:cNvPr id="6" name="Freeform 6"/>
          <p:cNvSpPr/>
          <p:nvPr/>
        </p:nvSpPr>
        <p:spPr>
          <a:xfrm>
            <a:off x="13448920" y="-4724578"/>
            <a:ext cx="7612839" cy="7811682"/>
          </a:xfrm>
          <a:custGeom>
            <a:avLst/>
            <a:gdLst/>
            <a:ahLst/>
            <a:cxnLst/>
            <a:rect l="l" t="t" r="r" b="b"/>
            <a:pathLst>
              <a:path w="7612839" h="7811682">
                <a:moveTo>
                  <a:pt x="0" y="0"/>
                </a:moveTo>
                <a:lnTo>
                  <a:pt x="7612839" y="0"/>
                </a:lnTo>
                <a:lnTo>
                  <a:pt x="7612839" y="7811682"/>
                </a:lnTo>
                <a:lnTo>
                  <a:pt x="0" y="7811682"/>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Freeform 7"/>
          <p:cNvSpPr/>
          <p:nvPr/>
        </p:nvSpPr>
        <p:spPr>
          <a:xfrm>
            <a:off x="-2845514" y="-3438405"/>
            <a:ext cx="6706657" cy="6881831"/>
          </a:xfrm>
          <a:custGeom>
            <a:avLst/>
            <a:gdLst/>
            <a:ahLst/>
            <a:cxnLst/>
            <a:rect l="l" t="t" r="r" b="b"/>
            <a:pathLst>
              <a:path w="6706657" h="6881831">
                <a:moveTo>
                  <a:pt x="0" y="0"/>
                </a:moveTo>
                <a:lnTo>
                  <a:pt x="6706657" y="0"/>
                </a:lnTo>
                <a:lnTo>
                  <a:pt x="6706657" y="6881831"/>
                </a:lnTo>
                <a:lnTo>
                  <a:pt x="0" y="6881831"/>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2" name="TextBox 12"/>
          <p:cNvSpPr txBox="1"/>
          <p:nvPr/>
        </p:nvSpPr>
        <p:spPr>
          <a:xfrm>
            <a:off x="3693641" y="1234129"/>
            <a:ext cx="10900718" cy="1349353"/>
          </a:xfrm>
          <a:prstGeom prst="rect">
            <a:avLst/>
          </a:prstGeom>
        </p:spPr>
        <p:txBody>
          <a:bodyPr lIns="0" tIns="0" rIns="0" bIns="0" rtlCol="0" anchor="t">
            <a:spAutoFit/>
          </a:bodyPr>
          <a:lstStyle/>
          <a:p>
            <a:pPr marL="0" marR="0" lvl="0" indent="0" algn="ctr" defTabSz="914400" rtl="0" eaLnBrk="1" fontAlgn="auto" latinLnBrk="0" hangingPunct="1">
              <a:lnSpc>
                <a:spcPts val="11076"/>
              </a:lnSpc>
              <a:spcBef>
                <a:spcPts val="0"/>
              </a:spcBef>
              <a:spcAft>
                <a:spcPts val="0"/>
              </a:spcAft>
              <a:buClrTx/>
              <a:buSzTx/>
              <a:buFontTx/>
              <a:buNone/>
              <a:tabLst/>
              <a:defRPr/>
            </a:pPr>
            <a:r>
              <a:rPr lang="en-US" sz="8026" spc="786" dirty="0">
                <a:solidFill>
                  <a:srgbClr val="FFFFFF"/>
                </a:solidFill>
                <a:latin typeface="Oswald Bold"/>
              </a:rPr>
              <a:t>CUADROS </a:t>
            </a:r>
            <a:endParaRPr kumimoji="0" lang="en-US" sz="8026" b="0" i="0" u="none" strike="noStrike" kern="1200" cap="none" spc="786" normalizeH="0" baseline="0" noProof="0" dirty="0">
              <a:ln>
                <a:noFill/>
              </a:ln>
              <a:solidFill>
                <a:srgbClr val="FFFFFF"/>
              </a:solidFill>
              <a:effectLst/>
              <a:uLnTx/>
              <a:uFillTx/>
              <a:latin typeface="Oswald Bold"/>
              <a:ea typeface="+mn-ea"/>
              <a:cs typeface="+mn-cs"/>
            </a:endParaRPr>
          </a:p>
        </p:txBody>
      </p:sp>
      <p:grpSp>
        <p:nvGrpSpPr>
          <p:cNvPr id="13" name="Group 13"/>
          <p:cNvGrpSpPr/>
          <p:nvPr/>
        </p:nvGrpSpPr>
        <p:grpSpPr>
          <a:xfrm>
            <a:off x="1981201" y="3511189"/>
            <a:ext cx="13943396" cy="5899512"/>
            <a:chOff x="0" y="0"/>
            <a:chExt cx="1744696" cy="542290"/>
          </a:xfrm>
        </p:grpSpPr>
        <p:sp>
          <p:nvSpPr>
            <p:cNvPr id="14" name="Freeform 14"/>
            <p:cNvSpPr/>
            <p:nvPr/>
          </p:nvSpPr>
          <p:spPr>
            <a:xfrm>
              <a:off x="0" y="0"/>
              <a:ext cx="1744696" cy="542290"/>
            </a:xfrm>
            <a:custGeom>
              <a:avLst/>
              <a:gdLst/>
              <a:ahLst/>
              <a:cxnLst/>
              <a:rect l="l" t="t" r="r" b="b"/>
              <a:pathLst>
                <a:path w="1744696" h="542290">
                  <a:moveTo>
                    <a:pt x="0" y="0"/>
                  </a:moveTo>
                  <a:lnTo>
                    <a:pt x="1744696" y="0"/>
                  </a:lnTo>
                  <a:lnTo>
                    <a:pt x="1744696" y="542290"/>
                  </a:lnTo>
                  <a:lnTo>
                    <a:pt x="0" y="542290"/>
                  </a:lnTo>
                  <a:close/>
                </a:path>
              </a:pathLst>
            </a:custGeom>
            <a:solidFill>
              <a:srgbClr val="000000">
                <a:alpha val="0"/>
              </a:srgbClr>
            </a:solidFill>
            <a:ln w="38100" cap="sq">
              <a:solidFill>
                <a:srgbClr val="000000"/>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TextBox 15"/>
            <p:cNvSpPr txBox="1"/>
            <p:nvPr/>
          </p:nvSpPr>
          <p:spPr>
            <a:xfrm>
              <a:off x="0" y="-19050"/>
              <a:ext cx="1744696" cy="561340"/>
            </a:xfrm>
            <a:prstGeom prst="rect">
              <a:avLst/>
            </a:prstGeom>
          </p:spPr>
          <p:txBody>
            <a:bodyPr lIns="50775" tIns="50775" rIns="50775" bIns="50775" rtlCol="0" anchor="ctr"/>
            <a:lstStyle/>
            <a:p>
              <a:pPr marL="0" marR="0" lvl="0" indent="0" algn="ctr" defTabSz="914400" rtl="0" eaLnBrk="1" fontAlgn="auto" latinLnBrk="0" hangingPunct="1">
                <a:lnSpc>
                  <a:spcPts val="2858"/>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1" name="CuadroTexto 10">
            <a:extLst>
              <a:ext uri="{FF2B5EF4-FFF2-40B4-BE49-F238E27FC236}">
                <a16:creationId xmlns:a16="http://schemas.microsoft.com/office/drawing/2014/main" id="{9DC15104-0D4D-6984-CC4B-096AC537BF00}"/>
              </a:ext>
            </a:extLst>
          </p:cNvPr>
          <p:cNvSpPr txBox="1"/>
          <p:nvPr/>
        </p:nvSpPr>
        <p:spPr>
          <a:xfrm>
            <a:off x="2327308" y="3317068"/>
            <a:ext cx="13293692" cy="2173287"/>
          </a:xfrm>
          <a:prstGeom prst="rect">
            <a:avLst/>
          </a:prstGeom>
          <a:noFill/>
        </p:spPr>
        <p:txBody>
          <a:bodyPr wrap="square">
            <a:spAutoFit/>
          </a:bodyPr>
          <a:lstStyle/>
          <a:p>
            <a:pPr marL="514350" marR="0" lvl="0" indent="-514350" defTabSz="914400" rtl="0" eaLnBrk="1" fontAlgn="auto" latinLnBrk="0" hangingPunct="1">
              <a:lnSpc>
                <a:spcPts val="4200"/>
              </a:lnSpc>
              <a:spcBef>
                <a:spcPts val="0"/>
              </a:spcBef>
              <a:spcAft>
                <a:spcPts val="0"/>
              </a:spcAft>
              <a:buClrTx/>
              <a:buSzTx/>
              <a:buFontTx/>
              <a:buAutoNum type="alphaUcPeriod"/>
              <a:tabLst/>
              <a:defRPr/>
            </a:pPr>
            <a:endParaRPr lang="en-US" sz="1800" spc="15" dirty="0">
              <a:solidFill>
                <a:srgbClr val="FFFFFF"/>
              </a:solidFill>
              <a:latin typeface="Fira Sans Light"/>
            </a:endParaRP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1800" b="1" spc="15" dirty="0">
                <a:latin typeface="Fira Sans Light"/>
              </a:rPr>
              <a:t>NIVEL DE APROBACIÓN DE LA EXISTENCIA DE UNA LEY ESPECIAL PARA LA PROTECCIÓN DE LOS PERIODISTAS EN EL EJERCICIO DE SU LABOR </a:t>
            </a:r>
          </a:p>
          <a:p>
            <a:pPr marL="514350" indent="-514350">
              <a:lnSpc>
                <a:spcPts val="4200"/>
              </a:lnSpc>
              <a:buFontTx/>
              <a:buAutoNum type="alphaUcPeriod"/>
              <a:defRPr/>
            </a:pPr>
            <a:r>
              <a:rPr lang="es-PY" sz="1800" b="1" kern="1200" dirty="0">
                <a:effectLst/>
                <a:latin typeface="Fira Sans Light" panose="020B0403050000020004" pitchFamily="34" charset="0"/>
                <a:ea typeface="Times New Roman" panose="02020603050405020304" pitchFamily="18" charset="0"/>
                <a:cs typeface="Times New Roman" panose="02020603050405020304" pitchFamily="18" charset="0"/>
              </a:rPr>
              <a:t>TIPO DE MODELO DE LEY DESEADA PARA LA PROTECCIÓN A LOS PERIODISTAS</a:t>
            </a:r>
            <a:endParaRPr lang="en-US" sz="1800" b="1" spc="15" dirty="0">
              <a:latin typeface="Fira Sans Light" panose="020B0403050000020004" pitchFamily="34" charset="0"/>
            </a:endParaRPr>
          </a:p>
        </p:txBody>
      </p:sp>
    </p:spTree>
    <p:extLst>
      <p:ext uri="{BB962C8B-B14F-4D97-AF65-F5344CB8AC3E}">
        <p14:creationId xmlns:p14="http://schemas.microsoft.com/office/powerpoint/2010/main" val="3612021813"/>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392400" cy="1018447"/>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954107"/>
          </a:xfrm>
          <a:prstGeom prst="rect">
            <a:avLst/>
          </a:prstGeom>
          <a:noFill/>
        </p:spPr>
        <p:txBody>
          <a:bodyPr wrap="square" rtlCol="0">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PY" sz="2800" b="1" i="0" u="none" strike="noStrike" kern="1200" cap="none" spc="0" normalizeH="0" baseline="0" noProof="0" dirty="0">
                <a:ln>
                  <a:noFill/>
                </a:ln>
                <a:solidFill>
                  <a:prstClr val="black"/>
                </a:solidFill>
                <a:effectLst/>
                <a:uLnTx/>
                <a:uFillTx/>
                <a:latin typeface="Calibri" panose="020F0502020204030204"/>
                <a:ea typeface="+mn-ea"/>
                <a:cs typeface="+mn-cs"/>
              </a:rPr>
              <a:t>6.A. NIVEL DE APROBACIÓN DE LA EXISTENCIA DE UNA LEY ESPECIAL PARA LA PROTECCIÓN DE LOS PERIODISTAS EN EL EJERCICIO DE SU LABOR </a:t>
            </a: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2215646848"/>
              </p:ext>
            </p:extLst>
          </p:nvPr>
        </p:nvGraphicFramePr>
        <p:xfrm>
          <a:off x="553881" y="1775371"/>
          <a:ext cx="17237027" cy="2719027"/>
        </p:xfrm>
        <a:graphic>
          <a:graphicData uri="http://schemas.openxmlformats.org/drawingml/2006/table">
            <a:tbl>
              <a:tblPr/>
              <a:tblGrid>
                <a:gridCol w="3726836">
                  <a:extLst>
                    <a:ext uri="{9D8B030D-6E8A-4147-A177-3AD203B41FA5}">
                      <a16:colId xmlns:a16="http://schemas.microsoft.com/office/drawing/2014/main" val="2603815270"/>
                    </a:ext>
                  </a:extLst>
                </a:gridCol>
                <a:gridCol w="2124219">
                  <a:extLst>
                    <a:ext uri="{9D8B030D-6E8A-4147-A177-3AD203B41FA5}">
                      <a16:colId xmlns:a16="http://schemas.microsoft.com/office/drawing/2014/main" val="2271645990"/>
                    </a:ext>
                  </a:extLst>
                </a:gridCol>
                <a:gridCol w="2124219">
                  <a:extLst>
                    <a:ext uri="{9D8B030D-6E8A-4147-A177-3AD203B41FA5}">
                      <a16:colId xmlns:a16="http://schemas.microsoft.com/office/drawing/2014/main" val="3365438893"/>
                    </a:ext>
                  </a:extLst>
                </a:gridCol>
                <a:gridCol w="2124219">
                  <a:extLst>
                    <a:ext uri="{9D8B030D-6E8A-4147-A177-3AD203B41FA5}">
                      <a16:colId xmlns:a16="http://schemas.microsoft.com/office/drawing/2014/main" val="2198213398"/>
                    </a:ext>
                  </a:extLst>
                </a:gridCol>
                <a:gridCol w="2124219">
                  <a:extLst>
                    <a:ext uri="{9D8B030D-6E8A-4147-A177-3AD203B41FA5}">
                      <a16:colId xmlns:a16="http://schemas.microsoft.com/office/drawing/2014/main" val="2276656453"/>
                    </a:ext>
                  </a:extLst>
                </a:gridCol>
                <a:gridCol w="1660516">
                  <a:extLst>
                    <a:ext uri="{9D8B030D-6E8A-4147-A177-3AD203B41FA5}">
                      <a16:colId xmlns:a16="http://schemas.microsoft.com/office/drawing/2014/main" val="80904801"/>
                    </a:ext>
                  </a:extLst>
                </a:gridCol>
                <a:gridCol w="1524000">
                  <a:extLst>
                    <a:ext uri="{9D8B030D-6E8A-4147-A177-3AD203B41FA5}">
                      <a16:colId xmlns:a16="http://schemas.microsoft.com/office/drawing/2014/main" val="92665308"/>
                    </a:ext>
                  </a:extLst>
                </a:gridCol>
                <a:gridCol w="1828799">
                  <a:extLst>
                    <a:ext uri="{9D8B030D-6E8A-4147-A177-3AD203B41FA5}">
                      <a16:colId xmlns:a16="http://schemas.microsoft.com/office/drawing/2014/main" val="3771453558"/>
                    </a:ext>
                  </a:extLst>
                </a:gridCol>
              </a:tblGrid>
              <a:tr h="361856">
                <a:tc gridSpan="8">
                  <a:txBody>
                    <a:bodyPr/>
                    <a:lstStyle/>
                    <a:p>
                      <a:pPr algn="ctr" fontAlgn="b"/>
                      <a:r>
                        <a:rPr lang="es-MX" sz="2800" b="1" i="0" u="none" strike="noStrike" dirty="0">
                          <a:solidFill>
                            <a:schemeClr val="tx1"/>
                          </a:solidFill>
                          <a:effectLst/>
                          <a:latin typeface="Calibri" panose="020F0502020204030204" pitchFamily="34" charset="0"/>
                        </a:rPr>
                        <a:t>¿Considera Ud. que es necesario contar en Paraguay con una ley especial para la protección del ejercicio del periodismo?</a:t>
                      </a:r>
                      <a:endParaRPr lang="es-ES" sz="28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SI ES NECESARIO</a:t>
                      </a:r>
                      <a:endParaRPr lang="es-PY" sz="28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93,2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92,4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95,5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95,2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87,5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88,2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ES NECESARIO</a:t>
                      </a:r>
                      <a:endParaRPr lang="es-PY" sz="28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6,8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91683337"/>
                  </a:ext>
                </a:extLst>
              </a:tr>
              <a:tr h="279980">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28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161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66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0750506"/>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646231883"/>
              </p:ext>
            </p:extLst>
          </p:nvPr>
        </p:nvGraphicFramePr>
        <p:xfrm>
          <a:off x="517572" y="5213448"/>
          <a:ext cx="17430224" cy="2666798"/>
        </p:xfrm>
        <a:graphic>
          <a:graphicData uri="http://schemas.openxmlformats.org/drawingml/2006/table">
            <a:tbl>
              <a:tblPr/>
              <a:tblGrid>
                <a:gridCol w="3355134">
                  <a:extLst>
                    <a:ext uri="{9D8B030D-6E8A-4147-A177-3AD203B41FA5}">
                      <a16:colId xmlns:a16="http://schemas.microsoft.com/office/drawing/2014/main" val="2603815270"/>
                    </a:ext>
                  </a:extLst>
                </a:gridCol>
                <a:gridCol w="1912357">
                  <a:extLst>
                    <a:ext uri="{9D8B030D-6E8A-4147-A177-3AD203B41FA5}">
                      <a16:colId xmlns:a16="http://schemas.microsoft.com/office/drawing/2014/main" val="2271645990"/>
                    </a:ext>
                  </a:extLst>
                </a:gridCol>
                <a:gridCol w="1912357">
                  <a:extLst>
                    <a:ext uri="{9D8B030D-6E8A-4147-A177-3AD203B41FA5}">
                      <a16:colId xmlns:a16="http://schemas.microsoft.com/office/drawing/2014/main" val="3365438893"/>
                    </a:ext>
                  </a:extLst>
                </a:gridCol>
                <a:gridCol w="1912357">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533400">
                <a:tc gridSpan="9">
                  <a:txBody>
                    <a:bodyPr/>
                    <a:lstStyle/>
                    <a:p>
                      <a:pPr algn="ctr" fontAlgn="b"/>
                      <a:r>
                        <a:rPr lang="es-MX" sz="2800" b="1" i="0" u="none" strike="noStrike" dirty="0">
                          <a:solidFill>
                            <a:schemeClr val="tx1"/>
                          </a:solidFill>
                          <a:effectLst/>
                          <a:latin typeface="Calibri" panose="020F0502020204030204" pitchFamily="34" charset="0"/>
                        </a:rPr>
                        <a:t>¿Considera Ud. que es necesario contar en Paraguay con una ley especial para la protección del ejercicio del periodismo?</a:t>
                      </a:r>
                      <a:endParaRPr lang="es-ES" sz="28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29398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93986">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SI ES NECESARIO</a:t>
                      </a:r>
                      <a:endParaRPr lang="es-PY" sz="28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93,2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90,3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98,3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93,5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86,8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88,2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93986">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ES NECESARIO</a:t>
                      </a:r>
                      <a:endParaRPr lang="es-PY" sz="28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6,8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9,7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25063707"/>
                  </a:ext>
                </a:extLst>
              </a:tr>
              <a:tr h="293986">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28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161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83539129"/>
                  </a:ext>
                </a:extLst>
              </a:tr>
            </a:tbl>
          </a:graphicData>
        </a:graphic>
      </p:graphicFrame>
      <p:sp>
        <p:nvSpPr>
          <p:cNvPr id="5" name="TextBox 4">
            <a:extLst>
              <a:ext uri="{FF2B5EF4-FFF2-40B4-BE49-F238E27FC236}">
                <a16:creationId xmlns:a16="http://schemas.microsoft.com/office/drawing/2014/main" id="{B9929B76-4B7B-C29D-A9F0-D12CBB294944}"/>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04507088"/>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163800" cy="713195"/>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1156855"/>
          </a:xfrm>
          <a:prstGeom prst="rect">
            <a:avLst/>
          </a:prstGeom>
          <a:noFill/>
        </p:spPr>
        <p:txBody>
          <a:bodyPr wrap="square" rtlCol="0">
            <a:spAutoFit/>
          </a:bodyPr>
          <a:lstStyle/>
          <a:p>
            <a:pPr marL="685800" algn="r">
              <a:lnSpc>
                <a:spcPct val="115000"/>
              </a:lnSpc>
              <a:spcAft>
                <a:spcPts val="800"/>
              </a:spcAft>
            </a:pPr>
            <a:r>
              <a:rPr lang="es-PY" sz="2800" b="1" kern="1200" dirty="0">
                <a:solidFill>
                  <a:srgbClr val="000000"/>
                </a:solidFill>
                <a:effectLst/>
                <a:ea typeface="Times New Roman" panose="02020603050405020304" pitchFamily="18" charset="0"/>
                <a:cs typeface="Times New Roman" panose="02020603050405020304" pitchFamily="18" charset="0"/>
              </a:rPr>
              <a:t>6.B. TIPO DE MODELO DE LEY DESEADA PARA LA PROTECCIÓN A LOS PERIODISTAS</a:t>
            </a:r>
            <a:endParaRPr lang="es-PY" sz="2800" kern="100" dirty="0">
              <a:effectLst/>
              <a:ea typeface="Aptos" panose="020B0004020202020204" pitchFamily="34" charset="0"/>
              <a:cs typeface="Times New Roman" panose="02020603050405020304" pitchFamily="18" charset="0"/>
            </a:endParaRPr>
          </a:p>
          <a:p>
            <a:pPr>
              <a:lnSpc>
                <a:spcPct val="115000"/>
              </a:lnSpc>
              <a:spcAft>
                <a:spcPts val="800"/>
              </a:spcAft>
            </a:pPr>
            <a:r>
              <a:rPr lang="es-PY" sz="2800" kern="100" dirty="0">
                <a:effectLst/>
                <a:ea typeface="Aptos" panose="020B0004020202020204" pitchFamily="34" charset="0"/>
                <a:cs typeface="Times New Roman" panose="02020603050405020304" pitchFamily="18" charset="0"/>
              </a:rPr>
              <a:t> </a:t>
            </a: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1743423220"/>
              </p:ext>
            </p:extLst>
          </p:nvPr>
        </p:nvGraphicFramePr>
        <p:xfrm>
          <a:off x="525486" y="1336061"/>
          <a:ext cx="17237027" cy="3330405"/>
        </p:xfrm>
        <a:graphic>
          <a:graphicData uri="http://schemas.openxmlformats.org/drawingml/2006/table">
            <a:tbl>
              <a:tblPr/>
              <a:tblGrid>
                <a:gridCol w="4046514">
                  <a:extLst>
                    <a:ext uri="{9D8B030D-6E8A-4147-A177-3AD203B41FA5}">
                      <a16:colId xmlns:a16="http://schemas.microsoft.com/office/drawing/2014/main" val="2603815270"/>
                    </a:ext>
                  </a:extLst>
                </a:gridCol>
                <a:gridCol w="1804541">
                  <a:extLst>
                    <a:ext uri="{9D8B030D-6E8A-4147-A177-3AD203B41FA5}">
                      <a16:colId xmlns:a16="http://schemas.microsoft.com/office/drawing/2014/main" val="2271645990"/>
                    </a:ext>
                  </a:extLst>
                </a:gridCol>
                <a:gridCol w="2124219">
                  <a:extLst>
                    <a:ext uri="{9D8B030D-6E8A-4147-A177-3AD203B41FA5}">
                      <a16:colId xmlns:a16="http://schemas.microsoft.com/office/drawing/2014/main" val="3365438893"/>
                    </a:ext>
                  </a:extLst>
                </a:gridCol>
                <a:gridCol w="2124219">
                  <a:extLst>
                    <a:ext uri="{9D8B030D-6E8A-4147-A177-3AD203B41FA5}">
                      <a16:colId xmlns:a16="http://schemas.microsoft.com/office/drawing/2014/main" val="2198213398"/>
                    </a:ext>
                  </a:extLst>
                </a:gridCol>
                <a:gridCol w="2124219">
                  <a:extLst>
                    <a:ext uri="{9D8B030D-6E8A-4147-A177-3AD203B41FA5}">
                      <a16:colId xmlns:a16="http://schemas.microsoft.com/office/drawing/2014/main" val="2276656453"/>
                    </a:ext>
                  </a:extLst>
                </a:gridCol>
                <a:gridCol w="1660516">
                  <a:extLst>
                    <a:ext uri="{9D8B030D-6E8A-4147-A177-3AD203B41FA5}">
                      <a16:colId xmlns:a16="http://schemas.microsoft.com/office/drawing/2014/main" val="80904801"/>
                    </a:ext>
                  </a:extLst>
                </a:gridCol>
                <a:gridCol w="1524000">
                  <a:extLst>
                    <a:ext uri="{9D8B030D-6E8A-4147-A177-3AD203B41FA5}">
                      <a16:colId xmlns:a16="http://schemas.microsoft.com/office/drawing/2014/main" val="92665308"/>
                    </a:ext>
                  </a:extLst>
                </a:gridCol>
                <a:gridCol w="1828799">
                  <a:extLst>
                    <a:ext uri="{9D8B030D-6E8A-4147-A177-3AD203B41FA5}">
                      <a16:colId xmlns:a16="http://schemas.microsoft.com/office/drawing/2014/main" val="3771453558"/>
                    </a:ext>
                  </a:extLst>
                </a:gridCol>
              </a:tblGrid>
              <a:tr h="361856">
                <a:tc gridSpan="8">
                  <a:txBody>
                    <a:bodyPr/>
                    <a:lstStyle/>
                    <a:p>
                      <a:pPr algn="ctr" fontAlgn="b"/>
                      <a:r>
                        <a:rPr lang="es-MX" sz="2400" b="1" i="0" u="none" strike="noStrike" dirty="0">
                          <a:solidFill>
                            <a:schemeClr val="tx1"/>
                          </a:solidFill>
                          <a:effectLst/>
                          <a:latin typeface="Calibri" panose="020F0502020204030204" pitchFamily="34" charset="0"/>
                        </a:rPr>
                        <a:t>En América Latina existen dos modelos de leyes de protección para periodistas.</a:t>
                      </a:r>
                    </a:p>
                    <a:p>
                      <a:pPr algn="ctr" fontAlgn="b"/>
                      <a:r>
                        <a:rPr lang="es-MX" sz="2400" b="1" i="0" u="none" strike="noStrike" dirty="0">
                          <a:solidFill>
                            <a:schemeClr val="tx1"/>
                          </a:solidFill>
                          <a:effectLst/>
                          <a:latin typeface="Calibri" panose="020F0502020204030204" pitchFamily="34" charset="0"/>
                        </a:rPr>
                        <a:t>¿Cuál de estos modelos considera que debería implementarse en Paraguay?</a:t>
                      </a:r>
                      <a:endParaRPr lang="es-ES" sz="24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fontAlgn="b">
                        <a:lnSpc>
                          <a:spcPct val="115000"/>
                        </a:lnSpc>
                        <a:spcAft>
                          <a:spcPts val="800"/>
                        </a:spcAft>
                      </a:pPr>
                      <a:r>
                        <a:rPr lang="es-MX"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UN LEY SOLO PARA PERIODISTAS Y TRABAJADORES DE PRENSA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fontAlgn="b">
                        <a:lnSpc>
                          <a:spcPct val="115000"/>
                        </a:lnSpc>
                        <a:spcAft>
                          <a:spcPts val="800"/>
                        </a:spcAft>
                      </a:pPr>
                      <a:r>
                        <a:rPr lang="es-MX"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UNA LEY QUE INCLUYA TANTO A PERIODISTAS COMO A DEFENSORES DE DERECHOS HUMANOS</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38,7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91683337"/>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0750506"/>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3804885013"/>
              </p:ext>
            </p:extLst>
          </p:nvPr>
        </p:nvGraphicFramePr>
        <p:xfrm>
          <a:off x="525486" y="5143499"/>
          <a:ext cx="17333628" cy="3807439"/>
        </p:xfrm>
        <a:graphic>
          <a:graphicData uri="http://schemas.openxmlformats.org/drawingml/2006/table">
            <a:tbl>
              <a:tblPr/>
              <a:tblGrid>
                <a:gridCol w="3796755">
                  <a:extLst>
                    <a:ext uri="{9D8B030D-6E8A-4147-A177-3AD203B41FA5}">
                      <a16:colId xmlns:a16="http://schemas.microsoft.com/office/drawing/2014/main" val="2603815270"/>
                    </a:ext>
                  </a:extLst>
                </a:gridCol>
                <a:gridCol w="1441544">
                  <a:extLst>
                    <a:ext uri="{9D8B030D-6E8A-4147-A177-3AD203B41FA5}">
                      <a16:colId xmlns:a16="http://schemas.microsoft.com/office/drawing/2014/main" val="2271645990"/>
                    </a:ext>
                  </a:extLst>
                </a:gridCol>
                <a:gridCol w="1901759">
                  <a:extLst>
                    <a:ext uri="{9D8B030D-6E8A-4147-A177-3AD203B41FA5}">
                      <a16:colId xmlns:a16="http://schemas.microsoft.com/office/drawing/2014/main" val="3365438893"/>
                    </a:ext>
                  </a:extLst>
                </a:gridCol>
                <a:gridCol w="1901759">
                  <a:extLst>
                    <a:ext uri="{9D8B030D-6E8A-4147-A177-3AD203B41FA5}">
                      <a16:colId xmlns:a16="http://schemas.microsoft.com/office/drawing/2014/main" val="3437335281"/>
                    </a:ext>
                  </a:extLst>
                </a:gridCol>
                <a:gridCol w="1901759">
                  <a:extLst>
                    <a:ext uri="{9D8B030D-6E8A-4147-A177-3AD203B41FA5}">
                      <a16:colId xmlns:a16="http://schemas.microsoft.com/office/drawing/2014/main" val="2198213398"/>
                    </a:ext>
                  </a:extLst>
                </a:gridCol>
                <a:gridCol w="1901759">
                  <a:extLst>
                    <a:ext uri="{9D8B030D-6E8A-4147-A177-3AD203B41FA5}">
                      <a16:colId xmlns:a16="http://schemas.microsoft.com/office/drawing/2014/main" val="2276656453"/>
                    </a:ext>
                  </a:extLst>
                </a:gridCol>
                <a:gridCol w="1901759">
                  <a:extLst>
                    <a:ext uri="{9D8B030D-6E8A-4147-A177-3AD203B41FA5}">
                      <a16:colId xmlns:a16="http://schemas.microsoft.com/office/drawing/2014/main" val="80904801"/>
                    </a:ext>
                  </a:extLst>
                </a:gridCol>
                <a:gridCol w="1293267">
                  <a:extLst>
                    <a:ext uri="{9D8B030D-6E8A-4147-A177-3AD203B41FA5}">
                      <a16:colId xmlns:a16="http://schemas.microsoft.com/office/drawing/2014/main" val="92665308"/>
                    </a:ext>
                  </a:extLst>
                </a:gridCol>
                <a:gridCol w="1293267">
                  <a:extLst>
                    <a:ext uri="{9D8B030D-6E8A-4147-A177-3AD203B41FA5}">
                      <a16:colId xmlns:a16="http://schemas.microsoft.com/office/drawing/2014/main" val="3771453558"/>
                    </a:ext>
                  </a:extLst>
                </a:gridCol>
              </a:tblGrid>
              <a:tr h="773616">
                <a:tc gridSpan="9">
                  <a:txBody>
                    <a:bodyPr/>
                    <a:lstStyle/>
                    <a:p>
                      <a:pPr algn="ctr" fontAlgn="b"/>
                      <a:r>
                        <a:rPr lang="es-MX" sz="2400" b="1" i="0" u="none" strike="noStrike" dirty="0">
                          <a:solidFill>
                            <a:schemeClr val="tx1"/>
                          </a:solidFill>
                          <a:effectLst/>
                          <a:latin typeface="Calibri" panose="020F0502020204030204" pitchFamily="34" charset="0"/>
                        </a:rPr>
                        <a:t>En América Latina existen dos modelos de leyes de protección para periodistas.</a:t>
                      </a:r>
                    </a:p>
                    <a:p>
                      <a:pPr algn="ctr" fontAlgn="b"/>
                      <a:r>
                        <a:rPr lang="es-MX" sz="2400" b="1" i="0" u="none" strike="noStrike" dirty="0">
                          <a:solidFill>
                            <a:schemeClr val="tx1"/>
                          </a:solidFill>
                          <a:effectLst/>
                          <a:latin typeface="Calibri" panose="020F0502020204030204" pitchFamily="34" charset="0"/>
                        </a:rPr>
                        <a:t>¿Cuál de estos modelos considera que debería implementarse en Paraguay?</a:t>
                      </a:r>
                      <a:endParaRPr lang="es-ES" sz="24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94049">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786299">
                <a:tc>
                  <a:txBody>
                    <a:bodyPr/>
                    <a:lstStyle/>
                    <a:p>
                      <a:pPr fontAlgn="b">
                        <a:lnSpc>
                          <a:spcPct val="115000"/>
                        </a:lnSpc>
                        <a:spcAft>
                          <a:spcPts val="800"/>
                        </a:spcAft>
                      </a:pPr>
                      <a:r>
                        <a:rPr lang="es-MX"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UN LEY SOLO PARA PERIODISTAS Y TRABAJADORES DE PRENSA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1205093">
                <a:tc>
                  <a:txBody>
                    <a:bodyPr/>
                    <a:lstStyle/>
                    <a:p>
                      <a:pPr fontAlgn="b">
                        <a:lnSpc>
                          <a:spcPct val="115000"/>
                        </a:lnSpc>
                        <a:spcAft>
                          <a:spcPts val="800"/>
                        </a:spcAft>
                      </a:pPr>
                      <a:r>
                        <a:rPr lang="es-MX"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UNA LEY QUE INCLUYA TANTO A PERIODISTAS COMO A DEFENSORES DE DERECHOS HUMANOS</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38,7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25063707"/>
                  </a:ext>
                </a:extLst>
              </a:tr>
              <a:tr h="448382">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83539129"/>
                  </a:ext>
                </a:extLst>
              </a:tr>
            </a:tbl>
          </a:graphicData>
        </a:graphic>
      </p:graphicFrame>
      <p:sp>
        <p:nvSpPr>
          <p:cNvPr id="5" name="TextBox 4">
            <a:extLst>
              <a:ext uri="{FF2B5EF4-FFF2-40B4-BE49-F238E27FC236}">
                <a16:creationId xmlns:a16="http://schemas.microsoft.com/office/drawing/2014/main" id="{1BBBA370-6971-4201-3309-CAE03FA042B3}"/>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2809946"/>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bg>
      <p:bgPr>
        <a:solidFill>
          <a:srgbClr val="A6A3A3"/>
        </a:solidFill>
        <a:effectLst/>
      </p:bgPr>
    </p:bg>
    <p:spTree>
      <p:nvGrpSpPr>
        <p:cNvPr id="1" name=""/>
        <p:cNvGrpSpPr/>
        <p:nvPr/>
      </p:nvGrpSpPr>
      <p:grpSpPr>
        <a:xfrm>
          <a:off x="0" y="0"/>
          <a:ext cx="0" cy="0"/>
          <a:chOff x="0" y="0"/>
          <a:chExt cx="0" cy="0"/>
        </a:xfrm>
      </p:grpSpPr>
      <p:grpSp>
        <p:nvGrpSpPr>
          <p:cNvPr id="7" name="Group 7"/>
          <p:cNvGrpSpPr/>
          <p:nvPr/>
        </p:nvGrpSpPr>
        <p:grpSpPr>
          <a:xfrm>
            <a:off x="1028700" y="5171352"/>
            <a:ext cx="12687300" cy="2791548"/>
            <a:chOff x="0" y="-9525"/>
            <a:chExt cx="12642421" cy="5362902"/>
          </a:xfrm>
        </p:grpSpPr>
        <p:sp>
          <p:nvSpPr>
            <p:cNvPr id="8" name="TextBox 8"/>
            <p:cNvSpPr txBox="1"/>
            <p:nvPr/>
          </p:nvSpPr>
          <p:spPr>
            <a:xfrm>
              <a:off x="0" y="2524312"/>
              <a:ext cx="12642421" cy="2829065"/>
            </a:xfrm>
            <a:prstGeom prst="rect">
              <a:avLst/>
            </a:prstGeom>
          </p:spPr>
          <p:txBody>
            <a:bodyPr lIns="0" tIns="0" rIns="0" bIns="0" rtlCol="0" anchor="t">
              <a:spAutoFit/>
            </a:bodyPr>
            <a:lstStyle/>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3000" b="0" i="0" u="none" strike="noStrike" kern="1200" cap="none" spc="15" normalizeH="0" baseline="0" noProof="0" dirty="0">
                  <a:ln>
                    <a:noFill/>
                  </a:ln>
                  <a:solidFill>
                    <a:srgbClr val="FFFFFF"/>
                  </a:solidFill>
                  <a:effectLst/>
                  <a:uLnTx/>
                  <a:uFillTx/>
                  <a:latin typeface="Fira Sans Light"/>
                  <a:ea typeface="+mn-ea"/>
                  <a:cs typeface="+mn-cs"/>
                </a:rPr>
                <a:t>PROTOCOLOS DE SEGURIDAD QUE EXISTEN EN EL MEDIO DONDE DESEMPEÑA SU LABOR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3000" spc="15" dirty="0">
                  <a:solidFill>
                    <a:srgbClr val="FFFFFF"/>
                  </a:solidFill>
                  <a:latin typeface="Fira Sans Light"/>
                </a:rPr>
                <a:t>TIPOS DE PROTOCOLOS IDENTIFICADOS EN LOS MEDIOS DONDE DESEMPEÑA SU LABOR </a:t>
              </a:r>
              <a:endParaRPr kumimoji="0" lang="en-US" sz="3000" b="0" i="0" u="none" strike="noStrike" kern="1200" cap="none" spc="15" normalizeH="0" baseline="0" noProof="0" dirty="0">
                <a:ln>
                  <a:noFill/>
                </a:ln>
                <a:solidFill>
                  <a:srgbClr val="FFFFFF"/>
                </a:solidFill>
                <a:effectLst/>
                <a:uLnTx/>
                <a:uFillTx/>
                <a:latin typeface="Fira Sans Light"/>
                <a:ea typeface="+mn-ea"/>
                <a:cs typeface="+mn-cs"/>
              </a:endParaRPr>
            </a:p>
          </p:txBody>
        </p:sp>
        <p:sp>
          <p:nvSpPr>
            <p:cNvPr id="9" name="TextBox 9"/>
            <p:cNvSpPr txBox="1"/>
            <p:nvPr/>
          </p:nvSpPr>
          <p:spPr>
            <a:xfrm>
              <a:off x="0" y="-9525"/>
              <a:ext cx="12642421" cy="718145"/>
            </a:xfrm>
            <a:prstGeom prst="rect">
              <a:avLst/>
            </a:prstGeom>
          </p:spPr>
          <p:txBody>
            <a:bodyPr lIns="0" tIns="0" rIns="0" bIns="0" rtlCol="0" anchor="t">
              <a:spAutoFit/>
            </a:bodyPr>
            <a:lstStyle/>
            <a:p>
              <a:pPr marL="0" marR="0" lvl="0" indent="0" algn="ctr" defTabSz="914400" rtl="0" eaLnBrk="1" fontAlgn="auto" latinLnBrk="0" hangingPunct="1">
                <a:lnSpc>
                  <a:spcPts val="4200"/>
                </a:lnSpc>
                <a:spcBef>
                  <a:spcPts val="0"/>
                </a:spcBef>
                <a:spcAft>
                  <a:spcPts val="0"/>
                </a:spcAft>
                <a:buClrTx/>
                <a:buSzTx/>
                <a:buFontTx/>
                <a:buNone/>
                <a:tabLst/>
                <a:defRPr/>
              </a:pPr>
              <a:r>
                <a:rPr lang="en-US" sz="3500" b="1" spc="105" dirty="0">
                  <a:solidFill>
                    <a:srgbClr val="FFFFFF"/>
                  </a:solidFill>
                  <a:latin typeface="Fira Sans Semi-Bold"/>
                </a:rPr>
                <a:t>7- LA SEGURIDAD EN LOS MEDIOS DE COMUNICACIÓN    </a:t>
              </a:r>
              <a:endParaRPr kumimoji="0" lang="en-US" sz="3500" b="1" i="0" u="none" strike="noStrike" kern="1200" cap="none" spc="105" normalizeH="0" baseline="0" noProof="0" dirty="0">
                <a:ln>
                  <a:noFill/>
                </a:ln>
                <a:solidFill>
                  <a:srgbClr val="FFFFFF"/>
                </a:solidFill>
                <a:effectLst/>
                <a:uLnTx/>
                <a:uFillTx/>
                <a:latin typeface="Fira Sans Semi-Bold"/>
                <a:ea typeface="+mn-ea"/>
                <a:cs typeface="+mn-cs"/>
              </a:endParaRPr>
            </a:p>
          </p:txBody>
        </p:sp>
      </p:grpSp>
      <p:sp>
        <p:nvSpPr>
          <p:cNvPr id="10" name="Freeform 10">
            <a:extLst>
              <a:ext uri="{FF2B5EF4-FFF2-40B4-BE49-F238E27FC236}">
                <a16:creationId xmlns:a16="http://schemas.microsoft.com/office/drawing/2014/main" id="{92B1BA3C-7E82-02C8-0323-C39E63BF3DE1}"/>
              </a:ext>
            </a:extLst>
          </p:cNvPr>
          <p:cNvSpPr/>
          <p:nvPr/>
        </p:nvSpPr>
        <p:spPr>
          <a:xfrm>
            <a:off x="16230600" y="8575581"/>
            <a:ext cx="1673319" cy="1673319"/>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endParaRPr lang="es-PY"/>
          </a:p>
        </p:txBody>
      </p:sp>
    </p:spTree>
    <p:extLst>
      <p:ext uri="{BB962C8B-B14F-4D97-AF65-F5344CB8AC3E}">
        <p14:creationId xmlns:p14="http://schemas.microsoft.com/office/powerpoint/2010/main" val="146641810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5"/>
          <p:cNvSpPr txBox="1"/>
          <p:nvPr/>
        </p:nvSpPr>
        <p:spPr>
          <a:xfrm>
            <a:off x="762000" y="468156"/>
            <a:ext cx="15316200" cy="677108"/>
          </a:xfrm>
          <a:prstGeom prst="rect">
            <a:avLst/>
          </a:prstGeom>
          <a:solidFill>
            <a:schemeClr val="bg1">
              <a:lumMod val="50000"/>
            </a:schemeClr>
          </a:solidFill>
        </p:spPr>
        <p:txBody>
          <a:bodyPr wrap="square" lIns="0" tIns="0" rIns="0" bIns="0" rtlCol="0" anchor="t">
            <a:spAutoFit/>
          </a:bodyPr>
          <a:lstStyle/>
          <a:p>
            <a:pPr marL="0" lvl="0" indent="0" algn="ctr"/>
            <a:r>
              <a:rPr lang="en-US" sz="4400" b="1" spc="617" dirty="0">
                <a:solidFill>
                  <a:schemeClr val="bg1"/>
                </a:solidFill>
              </a:rPr>
              <a:t>CARRERA UNIVERSITARIA </a:t>
            </a:r>
          </a:p>
        </p:txBody>
      </p:sp>
      <p:graphicFrame>
        <p:nvGraphicFramePr>
          <p:cNvPr id="6" name="Gráfico 5">
            <a:extLst>
              <a:ext uri="{FF2B5EF4-FFF2-40B4-BE49-F238E27FC236}">
                <a16:creationId xmlns:a16="http://schemas.microsoft.com/office/drawing/2014/main" id="{B44A971C-AE28-DE7A-A58B-73CD543B56AF}"/>
              </a:ext>
            </a:extLst>
          </p:cNvPr>
          <p:cNvGraphicFramePr>
            <a:graphicFrameLocks/>
          </p:cNvGraphicFramePr>
          <p:nvPr>
            <p:extLst>
              <p:ext uri="{D42A27DB-BD31-4B8C-83A1-F6EECF244321}">
                <p14:modId xmlns:p14="http://schemas.microsoft.com/office/powerpoint/2010/main" val="4093689844"/>
              </p:ext>
            </p:extLst>
          </p:nvPr>
        </p:nvGraphicFramePr>
        <p:xfrm>
          <a:off x="1142999" y="309480"/>
          <a:ext cx="16760919" cy="10015620"/>
        </p:xfrm>
        <a:graphic>
          <a:graphicData uri="http://schemas.openxmlformats.org/drawingml/2006/chart">
            <c:chart xmlns:c="http://schemas.openxmlformats.org/drawingml/2006/chart" xmlns:r="http://schemas.openxmlformats.org/officeDocument/2006/relationships" r:id="rId2"/>
          </a:graphicData>
        </a:graphic>
      </p:graphicFrame>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3"/>
            <a:stretch>
              <a:fillRect/>
            </a:stretch>
          </a:blipFill>
        </p:spPr>
        <p:txBody>
          <a:bodyPr/>
          <a:lstStyle/>
          <a:p>
            <a:endParaRPr lang="es-PY"/>
          </a:p>
        </p:txBody>
      </p:sp>
      <p:sp>
        <p:nvSpPr>
          <p:cNvPr id="2" name="TextBox 4">
            <a:extLst>
              <a:ext uri="{FF2B5EF4-FFF2-40B4-BE49-F238E27FC236}">
                <a16:creationId xmlns:a16="http://schemas.microsoft.com/office/drawing/2014/main" id="{0B33ADBC-D06A-ED9F-270E-80199BD00B83}"/>
              </a:ext>
            </a:extLst>
          </p:cNvPr>
          <p:cNvSpPr txBox="1"/>
          <p:nvPr/>
        </p:nvSpPr>
        <p:spPr>
          <a:xfrm>
            <a:off x="5086350" y="1136212"/>
            <a:ext cx="17736553" cy="359714"/>
          </a:xfrm>
          <a:prstGeom prst="rect">
            <a:avLst/>
          </a:prstGeom>
        </p:spPr>
        <p:txBody>
          <a:bodyPr wrap="square" lIns="0" tIns="0" rIns="0" bIns="0" rtlCol="0" anchor="t">
            <a:spAutoFit/>
          </a:bodyPr>
          <a:lstStyle/>
          <a:p>
            <a:pPr>
              <a:lnSpc>
                <a:spcPts val="3118"/>
              </a:lnSpc>
            </a:pPr>
            <a:r>
              <a:rPr lang="en-US" sz="1999" b="1" dirty="0" err="1">
                <a:solidFill>
                  <a:srgbClr val="000000"/>
                </a:solidFill>
                <a:latin typeface="Quicksand Medium"/>
              </a:rPr>
              <a:t>Sólo</a:t>
            </a:r>
            <a:r>
              <a:rPr lang="en-US" sz="1999" b="1" dirty="0">
                <a:solidFill>
                  <a:srgbClr val="000000"/>
                </a:solidFill>
                <a:latin typeface="Quicksand Medium"/>
              </a:rPr>
              <a:t> los que </a:t>
            </a:r>
            <a:r>
              <a:rPr lang="en-US" sz="1999" b="1" dirty="0" err="1">
                <a:solidFill>
                  <a:srgbClr val="000000"/>
                </a:solidFill>
                <a:latin typeface="Quicksand Medium"/>
              </a:rPr>
              <a:t>indicaron</a:t>
            </a:r>
            <a:r>
              <a:rPr lang="en-US" sz="1999" b="1" dirty="0">
                <a:solidFill>
                  <a:srgbClr val="000000"/>
                </a:solidFill>
                <a:latin typeface="Quicksand Medium"/>
              </a:rPr>
              <a:t> </a:t>
            </a:r>
            <a:r>
              <a:rPr lang="en-US" sz="1999" b="1" dirty="0" err="1">
                <a:solidFill>
                  <a:srgbClr val="000000"/>
                </a:solidFill>
                <a:latin typeface="Quicksand Medium"/>
              </a:rPr>
              <a:t>contar</a:t>
            </a:r>
            <a:r>
              <a:rPr lang="en-US" sz="1999" b="1" dirty="0">
                <a:solidFill>
                  <a:srgbClr val="000000"/>
                </a:solidFill>
                <a:latin typeface="Quicksand Medium"/>
              </a:rPr>
              <a:t> o </a:t>
            </a:r>
            <a:r>
              <a:rPr lang="en-US" sz="1999" b="1" dirty="0" err="1">
                <a:solidFill>
                  <a:srgbClr val="000000"/>
                </a:solidFill>
                <a:latin typeface="Quicksand Medium"/>
              </a:rPr>
              <a:t>desarrollar</a:t>
            </a:r>
            <a:r>
              <a:rPr lang="en-US" sz="1999" b="1" dirty="0">
                <a:solidFill>
                  <a:srgbClr val="000000"/>
                </a:solidFill>
                <a:latin typeface="Quicksand Medium"/>
              </a:rPr>
              <a:t> </a:t>
            </a:r>
            <a:r>
              <a:rPr lang="en-US" sz="1999" b="1" dirty="0" err="1">
                <a:solidFill>
                  <a:srgbClr val="000000"/>
                </a:solidFill>
                <a:latin typeface="Quicksand Medium"/>
              </a:rPr>
              <a:t>estudios</a:t>
            </a:r>
            <a:r>
              <a:rPr lang="en-US" sz="1999" b="1" dirty="0">
                <a:solidFill>
                  <a:srgbClr val="000000"/>
                </a:solidFill>
                <a:latin typeface="Quicksand Medium"/>
              </a:rPr>
              <a:t> </a:t>
            </a:r>
            <a:r>
              <a:rPr lang="en-US" sz="1999" b="1" dirty="0" err="1">
                <a:solidFill>
                  <a:srgbClr val="000000"/>
                </a:solidFill>
                <a:latin typeface="Quicksand Medium"/>
              </a:rPr>
              <a:t>universitarios</a:t>
            </a:r>
            <a:r>
              <a:rPr lang="en-US" sz="1999" b="1" dirty="0">
                <a:solidFill>
                  <a:srgbClr val="000000"/>
                </a:solidFill>
                <a:latin typeface="Quicksand Medium"/>
              </a:rPr>
              <a:t> .</a:t>
            </a:r>
          </a:p>
        </p:txBody>
      </p:sp>
      <p:sp>
        <p:nvSpPr>
          <p:cNvPr id="8" name="TextBox 4">
            <a:extLst>
              <a:ext uri="{FF2B5EF4-FFF2-40B4-BE49-F238E27FC236}">
                <a16:creationId xmlns:a16="http://schemas.microsoft.com/office/drawing/2014/main" id="{CF2B94F7-8179-EBE2-2859-3120EF78CA08}"/>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0059947"/>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5"/>
          <p:cNvSpPr txBox="1"/>
          <p:nvPr/>
        </p:nvSpPr>
        <p:spPr>
          <a:xfrm>
            <a:off x="762000" y="468156"/>
            <a:ext cx="15316200" cy="553998"/>
          </a:xfrm>
          <a:prstGeom prst="rect">
            <a:avLst/>
          </a:prstGeom>
          <a:solidFill>
            <a:schemeClr val="bg1">
              <a:lumMod val="50000"/>
            </a:schemeClr>
          </a:solidFill>
        </p:spPr>
        <p:txBody>
          <a:bodyPr wrap="square" lIns="0" tIns="0" rIns="0" bIns="0" rtlCol="0" anchor="t">
            <a:spAutoFit/>
          </a:bodyPr>
          <a:lstStyle/>
          <a:p>
            <a:pPr marL="685800" marR="0" lvl="1" indent="0" algn="ctr" defTabSz="1371600" rtl="0" eaLnBrk="1" fontAlgn="auto" latinLnBrk="0" hangingPunct="1">
              <a:lnSpc>
                <a:spcPct val="100000"/>
              </a:lnSpc>
              <a:spcBef>
                <a:spcPts val="0"/>
              </a:spcBef>
              <a:spcAft>
                <a:spcPts val="0"/>
              </a:spcAft>
              <a:buClrTx/>
              <a:buSzTx/>
              <a:buFontTx/>
              <a:buNone/>
              <a:tabLst/>
              <a:defRPr/>
            </a:pPr>
            <a:r>
              <a:rPr kumimoji="0" lang="es-PY" sz="3600" b="1" i="0" u="none" strike="noStrike" kern="1200" cap="none" spc="0" normalizeH="0" baseline="0" noProof="0" dirty="0">
                <a:ln>
                  <a:noFill/>
                </a:ln>
                <a:solidFill>
                  <a:prstClr val="white"/>
                </a:solidFill>
                <a:effectLst/>
                <a:uLnTx/>
                <a:uFillTx/>
                <a:latin typeface="Calibri" panose="020F0502020204030204"/>
                <a:ea typeface="+mn-ea"/>
                <a:cs typeface="+mn-cs"/>
              </a:rPr>
              <a:t>PROTOCOLOS DE SEGURIDAD EN EL MEDIO DONDE EJERCE SU LABOR </a:t>
            </a: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4">
            <a:extLst>
              <a:ext uri="{FF2B5EF4-FFF2-40B4-BE49-F238E27FC236}">
                <a16:creationId xmlns:a16="http://schemas.microsoft.com/office/drawing/2014/main" id="{51216CB9-69B9-AA1D-0D89-D7B47E3258E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4"/>
          <p:cNvSpPr txBox="1"/>
          <p:nvPr/>
        </p:nvSpPr>
        <p:spPr>
          <a:xfrm>
            <a:off x="1066800" y="1524000"/>
            <a:ext cx="15488176" cy="2603918"/>
          </a:xfrm>
          <a:prstGeom prst="rect">
            <a:avLst/>
          </a:prstGeom>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2800" b="1" i="0" u="none" strike="noStrike" kern="1200" cap="none" spc="0" normalizeH="0" baseline="0" noProof="0" dirty="0">
                <a:ln>
                  <a:noFill/>
                </a:ln>
                <a:solidFill>
                  <a:prstClr val="black"/>
                </a:solidFill>
                <a:effectLst/>
                <a:uLnTx/>
                <a:uFillTx/>
                <a:latin typeface="Quicksand Medium" panose="020B0604020202020204" charset="0"/>
                <a:ea typeface="+mn-ea"/>
                <a:cs typeface="+mn-cs"/>
              </a:rPr>
              <a:t>En el medio en el cual Usted desempeña su trabajo, ¿ existen protocolos de seguridad para casos de violencia contra periodistas en el ejercicio de su labor?</a:t>
            </a:r>
            <a:endParaRPr kumimoji="0" lang="es-ES" sz="2800" b="1" i="0" u="none" strike="noStrike" kern="1200" cap="none" spc="0" normalizeH="0" baseline="0" noProof="0" dirty="0">
              <a:ln>
                <a:noFill/>
              </a:ln>
              <a:solidFill>
                <a:prstClr val="black"/>
              </a:solidFill>
              <a:effectLst/>
              <a:uLnTx/>
              <a:uFillTx/>
              <a:latin typeface="Quicksand Medium" panose="020B0604020202020204" charset="0"/>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ES" sz="3600" b="1" i="0" u="none" strike="noStrike" kern="1200" cap="none" spc="0" normalizeH="0" baseline="0" noProof="0" dirty="0">
              <a:ln>
                <a:noFill/>
              </a:ln>
              <a:solidFill>
                <a:prstClr val="black"/>
              </a:solidFill>
              <a:effectLst/>
              <a:uLnTx/>
              <a:uFillTx/>
              <a:latin typeface="Quicksand Medium" panose="020B0604020202020204" charset="0"/>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ES" sz="2800" b="1" i="0" u="none" strike="noStrike" kern="1200" cap="none" spc="0" normalizeH="0" baseline="0" noProof="0" dirty="0">
              <a:ln>
                <a:noFill/>
              </a:ln>
              <a:solidFill>
                <a:prstClr val="black"/>
              </a:solidFill>
              <a:effectLst/>
              <a:uLnTx/>
              <a:uFillTx/>
              <a:latin typeface="Quicksand Medium" panose="020B0604020202020204" charset="0"/>
              <a:ea typeface="+mn-ea"/>
              <a:cs typeface="+mn-cs"/>
            </a:endParaRPr>
          </a:p>
          <a:p>
            <a:pPr marL="0" marR="0" lvl="0" indent="0" algn="l" defTabSz="914400" rtl="0" eaLnBrk="1" fontAlgn="auto" latinLnBrk="0" hangingPunct="1">
              <a:lnSpc>
                <a:spcPts val="3118"/>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Quicksand Medium" panose="020B0604020202020204" charset="0"/>
              <a:ea typeface="+mn-ea"/>
              <a:cs typeface="+mn-cs"/>
            </a:endParaRPr>
          </a:p>
          <a:p>
            <a:pPr marL="0" marR="0" lvl="0" indent="0" algn="l" defTabSz="914400" rtl="0" eaLnBrk="1" fontAlgn="auto" latinLnBrk="0" hangingPunct="1">
              <a:lnSpc>
                <a:spcPts val="3118"/>
              </a:lnSpc>
              <a:spcBef>
                <a:spcPts val="0"/>
              </a:spcBef>
              <a:spcAft>
                <a:spcPts val="0"/>
              </a:spcAft>
              <a:buClrTx/>
              <a:buSzTx/>
              <a:buFontTx/>
              <a:buNone/>
              <a:tabLst/>
              <a:defRPr/>
            </a:pPr>
            <a:r>
              <a:rPr kumimoji="0" lang="en-US" sz="1999" b="0" i="0" u="none" strike="noStrike" kern="1200" cap="none" spc="0" normalizeH="0" baseline="0" noProof="0" dirty="0">
                <a:ln>
                  <a:noFill/>
                </a:ln>
                <a:solidFill>
                  <a:srgbClr val="000000"/>
                </a:solidFill>
                <a:effectLst/>
                <a:uLnTx/>
                <a:uFillTx/>
                <a:latin typeface="Quicksand Medium"/>
                <a:ea typeface="+mn-ea"/>
                <a:cs typeface="+mn-cs"/>
              </a:rPr>
              <a:t>.</a:t>
            </a:r>
          </a:p>
        </p:txBody>
      </p:sp>
      <p:graphicFrame>
        <p:nvGraphicFramePr>
          <p:cNvPr id="10" name="Gráfico 9">
            <a:extLst>
              <a:ext uri="{FF2B5EF4-FFF2-40B4-BE49-F238E27FC236}">
                <a16:creationId xmlns:a16="http://schemas.microsoft.com/office/drawing/2014/main" id="{596A58EC-19D4-47A7-8EAF-50D491097A3E}"/>
              </a:ext>
            </a:extLst>
          </p:cNvPr>
          <p:cNvGraphicFramePr>
            <a:graphicFrameLocks/>
          </p:cNvGraphicFramePr>
          <p:nvPr>
            <p:extLst>
              <p:ext uri="{D42A27DB-BD31-4B8C-83A1-F6EECF244321}">
                <p14:modId xmlns:p14="http://schemas.microsoft.com/office/powerpoint/2010/main" val="3025268738"/>
              </p:ext>
            </p:extLst>
          </p:nvPr>
        </p:nvGraphicFramePr>
        <p:xfrm>
          <a:off x="267063" y="2631995"/>
          <a:ext cx="17430225" cy="7339953"/>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4">
            <a:extLst>
              <a:ext uri="{FF2B5EF4-FFF2-40B4-BE49-F238E27FC236}">
                <a16:creationId xmlns:a16="http://schemas.microsoft.com/office/drawing/2014/main" id="{A0942C2A-1F7E-680F-5DB9-7D9EC9688D36}"/>
              </a:ext>
            </a:extLst>
          </p:cNvPr>
          <p:cNvSpPr txBox="1"/>
          <p:nvPr/>
        </p:nvSpPr>
        <p:spPr>
          <a:xfrm>
            <a:off x="15382288" y="4958834"/>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2779717179"/>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5"/>
          <p:cNvSpPr txBox="1"/>
          <p:nvPr/>
        </p:nvSpPr>
        <p:spPr>
          <a:xfrm>
            <a:off x="762000" y="468156"/>
            <a:ext cx="15316200" cy="604333"/>
          </a:xfrm>
          <a:prstGeom prst="rect">
            <a:avLst/>
          </a:prstGeom>
          <a:solidFill>
            <a:schemeClr val="bg1">
              <a:lumMod val="50000"/>
            </a:schemeClr>
          </a:solidFill>
        </p:spPr>
        <p:txBody>
          <a:bodyPr wrap="square" lIns="0" tIns="0" rIns="0" bIns="0" rtlCol="0" anchor="t">
            <a:spAutoFit/>
          </a:bodyPr>
          <a:lstStyle/>
          <a:p>
            <a:pPr marL="685800" algn="r">
              <a:lnSpc>
                <a:spcPct val="115000"/>
              </a:lnSpc>
              <a:spcAft>
                <a:spcPts val="800"/>
              </a:spcAft>
            </a:pPr>
            <a:r>
              <a:rPr lang="es-PY" sz="3600" b="1" kern="1200" dirty="0">
                <a:solidFill>
                  <a:schemeClr val="bg1"/>
                </a:solidFill>
                <a:effectLst/>
                <a:latin typeface="Calibri" panose="020F0502020204030204" pitchFamily="34" charset="0"/>
                <a:ea typeface="Times New Roman" panose="02020603050405020304" pitchFamily="18" charset="0"/>
                <a:cs typeface="Times New Roman" panose="02020603050405020304" pitchFamily="18" charset="0"/>
              </a:rPr>
              <a:t>TIPOS DE PROTOCOLOS IDENTIFICADOS EN LOS MEDIOS EN DONDE TRABAJA </a:t>
            </a:r>
            <a:endParaRPr lang="es-PY" sz="3600" b="1" kern="100" dirty="0">
              <a:solidFill>
                <a:schemeClr val="bg1"/>
              </a:solidFill>
              <a:effectLst/>
              <a:latin typeface="Aptos" panose="020B0004020202020204" pitchFamily="34" charset="0"/>
              <a:ea typeface="Aptos" panose="020B0004020202020204" pitchFamily="34" charset="0"/>
              <a:cs typeface="Times New Roman" panose="02020603050405020304" pitchFamily="18" charset="0"/>
            </a:endParaRP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4">
            <a:extLst>
              <a:ext uri="{FF2B5EF4-FFF2-40B4-BE49-F238E27FC236}">
                <a16:creationId xmlns:a16="http://schemas.microsoft.com/office/drawing/2014/main" id="{51216CB9-69B9-AA1D-0D89-D7B47E3258E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4"/>
          <p:cNvSpPr txBox="1"/>
          <p:nvPr/>
        </p:nvSpPr>
        <p:spPr>
          <a:xfrm>
            <a:off x="952500" y="1143422"/>
            <a:ext cx="15316200" cy="2850139"/>
          </a:xfrm>
          <a:prstGeom prst="rect">
            <a:avLst/>
          </a:prstGeom>
        </p:spPr>
        <p:txBody>
          <a:bodyPr wrap="square" lIns="0" tIns="0" rIns="0" bIns="0" rtlCol="0" anchor="t">
            <a:spAutoFit/>
          </a:bodyPr>
          <a:lstStyle/>
          <a:p>
            <a:pPr algn="ctr" fontAlgn="b"/>
            <a:r>
              <a:rPr lang="es-MX" sz="3600" b="1" i="0" u="none" strike="noStrike" dirty="0">
                <a:solidFill>
                  <a:schemeClr val="tx1"/>
                </a:solidFill>
                <a:effectLst/>
                <a:latin typeface="Quicksand Medium" panose="020B0604020202020204" charset="0"/>
              </a:rPr>
              <a:t>¿Podría señalar de qué tipo de protocolos existen en la </a:t>
            </a:r>
          </a:p>
          <a:p>
            <a:pPr algn="ctr" fontAlgn="b"/>
            <a:r>
              <a:rPr lang="es-MX" sz="3600" b="1" i="0" u="none" strike="noStrike" dirty="0">
                <a:solidFill>
                  <a:schemeClr val="tx1"/>
                </a:solidFill>
                <a:effectLst/>
                <a:latin typeface="Quicksand Medium" panose="020B0604020202020204" charset="0"/>
              </a:rPr>
              <a:t>empresa donde trabaja ejerciendo la labor periodística?</a:t>
            </a:r>
            <a:endParaRPr lang="es-ES" sz="3600" b="1" i="0" u="none" strike="noStrike" dirty="0">
              <a:solidFill>
                <a:schemeClr val="tx1"/>
              </a:solidFill>
              <a:effectLst/>
              <a:latin typeface="Quicksand Medium" panose="020B0604020202020204" charset="0"/>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ES" sz="3600" b="1" i="0" u="none" strike="noStrike" kern="1200" cap="none" spc="0" normalizeH="0" baseline="0" noProof="0" dirty="0">
              <a:ln>
                <a:noFill/>
              </a:ln>
              <a:solidFill>
                <a:prstClr val="black"/>
              </a:solidFill>
              <a:effectLst/>
              <a:uLnTx/>
              <a:uFillTx/>
              <a:latin typeface="Quicksand Medium" panose="020B0604020202020204" charset="0"/>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ES" sz="2800" b="1" i="0" u="none" strike="noStrike" kern="1200" cap="none" spc="0" normalizeH="0" baseline="0" noProof="0" dirty="0">
              <a:ln>
                <a:noFill/>
              </a:ln>
              <a:solidFill>
                <a:prstClr val="black"/>
              </a:solidFill>
              <a:effectLst/>
              <a:uLnTx/>
              <a:uFillTx/>
              <a:latin typeface="Quicksand Medium" panose="020B0604020202020204" charset="0"/>
              <a:ea typeface="+mn-ea"/>
              <a:cs typeface="+mn-cs"/>
            </a:endParaRPr>
          </a:p>
          <a:p>
            <a:pPr marL="0" marR="0" lvl="0" indent="0" algn="l" defTabSz="914400" rtl="0" eaLnBrk="1" fontAlgn="auto" latinLnBrk="0" hangingPunct="1">
              <a:lnSpc>
                <a:spcPts val="3118"/>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Quicksand Medium" panose="020B0604020202020204" charset="0"/>
              <a:ea typeface="+mn-ea"/>
              <a:cs typeface="+mn-cs"/>
            </a:endParaRPr>
          </a:p>
          <a:p>
            <a:pPr marL="0" marR="0" lvl="0" indent="0" algn="l" defTabSz="914400" rtl="0" eaLnBrk="1" fontAlgn="auto" latinLnBrk="0" hangingPunct="1">
              <a:lnSpc>
                <a:spcPts val="3118"/>
              </a:lnSpc>
              <a:spcBef>
                <a:spcPts val="0"/>
              </a:spcBef>
              <a:spcAft>
                <a:spcPts val="0"/>
              </a:spcAft>
              <a:buClrTx/>
              <a:buSzTx/>
              <a:buFontTx/>
              <a:buNone/>
              <a:tabLst/>
              <a:defRPr/>
            </a:pPr>
            <a:r>
              <a:rPr kumimoji="0" lang="en-US" sz="1999" b="0" i="0" u="none" strike="noStrike" kern="1200" cap="none" spc="0" normalizeH="0" baseline="0" noProof="0" dirty="0">
                <a:ln>
                  <a:noFill/>
                </a:ln>
                <a:solidFill>
                  <a:srgbClr val="000000"/>
                </a:solidFill>
                <a:effectLst/>
                <a:uLnTx/>
                <a:uFillTx/>
                <a:latin typeface="Quicksand Medium"/>
                <a:ea typeface="+mn-ea"/>
                <a:cs typeface="+mn-cs"/>
              </a:rPr>
              <a:t>.</a:t>
            </a:r>
          </a:p>
        </p:txBody>
      </p:sp>
      <p:graphicFrame>
        <p:nvGraphicFramePr>
          <p:cNvPr id="10" name="Gráfico 9">
            <a:extLst>
              <a:ext uri="{FF2B5EF4-FFF2-40B4-BE49-F238E27FC236}">
                <a16:creationId xmlns:a16="http://schemas.microsoft.com/office/drawing/2014/main" id="{596A58EC-19D4-47A7-8EAF-50D491097A3E}"/>
              </a:ext>
            </a:extLst>
          </p:cNvPr>
          <p:cNvGraphicFramePr>
            <a:graphicFrameLocks/>
          </p:cNvGraphicFramePr>
          <p:nvPr>
            <p:extLst>
              <p:ext uri="{D42A27DB-BD31-4B8C-83A1-F6EECF244321}">
                <p14:modId xmlns:p14="http://schemas.microsoft.com/office/powerpoint/2010/main" val="1830109901"/>
              </p:ext>
            </p:extLst>
          </p:nvPr>
        </p:nvGraphicFramePr>
        <p:xfrm>
          <a:off x="428887" y="1970809"/>
          <a:ext cx="18706737" cy="8034537"/>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4">
            <a:extLst>
              <a:ext uri="{FF2B5EF4-FFF2-40B4-BE49-F238E27FC236}">
                <a16:creationId xmlns:a16="http://schemas.microsoft.com/office/drawing/2014/main" id="{C5FB4D7E-64F4-5C0A-F4E5-D7588AC72E1E}"/>
              </a:ext>
            </a:extLst>
          </p:cNvPr>
          <p:cNvSpPr txBox="1"/>
          <p:nvPr/>
        </p:nvSpPr>
        <p:spPr>
          <a:xfrm>
            <a:off x="15382288" y="4958834"/>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1290356992"/>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flipH="1" flipV="1">
            <a:off x="0" y="0"/>
            <a:ext cx="18288000" cy="10287000"/>
          </a:xfrm>
          <a:custGeom>
            <a:avLst/>
            <a:gdLst/>
            <a:ahLst/>
            <a:cxnLst/>
            <a:rect l="l" t="t" r="r" b="b"/>
            <a:pathLst>
              <a:path w="18288000" h="10287000">
                <a:moveTo>
                  <a:pt x="18288000" y="10287000"/>
                </a:moveTo>
                <a:lnTo>
                  <a:pt x="0" y="10287000"/>
                </a:lnTo>
                <a:lnTo>
                  <a:pt x="0" y="0"/>
                </a:lnTo>
                <a:lnTo>
                  <a:pt x="18288000" y="0"/>
                </a:lnTo>
                <a:lnTo>
                  <a:pt x="18288000" y="10287000"/>
                </a:lnTo>
                <a:close/>
              </a:path>
            </a:pathLst>
          </a:custGeom>
          <a:blipFill>
            <a:blip r:embed="rId2"/>
            <a:stretch>
              <a:fillRect t="-38888" b="-38888"/>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3" name="Group 3"/>
          <p:cNvGrpSpPr/>
          <p:nvPr/>
        </p:nvGrpSpPr>
        <p:grpSpPr>
          <a:xfrm>
            <a:off x="4463" y="2510"/>
            <a:ext cx="18279075" cy="3084594"/>
            <a:chOff x="0" y="0"/>
            <a:chExt cx="4816593" cy="812800"/>
          </a:xfrm>
        </p:grpSpPr>
        <p:sp>
          <p:nvSpPr>
            <p:cNvPr id="4" name="Freeform 4"/>
            <p:cNvSpPr/>
            <p:nvPr/>
          </p:nvSpPr>
          <p:spPr>
            <a:xfrm>
              <a:off x="0" y="0"/>
              <a:ext cx="4816592" cy="812800"/>
            </a:xfrm>
            <a:custGeom>
              <a:avLst/>
              <a:gdLst/>
              <a:ahLst/>
              <a:cxnLst/>
              <a:rect l="l" t="t" r="r" b="b"/>
              <a:pathLst>
                <a:path w="4816592" h="812800">
                  <a:moveTo>
                    <a:pt x="0" y="0"/>
                  </a:moveTo>
                  <a:lnTo>
                    <a:pt x="4816592" y="0"/>
                  </a:lnTo>
                  <a:lnTo>
                    <a:pt x="4816592" y="812800"/>
                  </a:lnTo>
                  <a:lnTo>
                    <a:pt x="0" y="812800"/>
                  </a:lnTo>
                  <a:close/>
                </a:path>
              </a:pathLst>
            </a:custGeom>
            <a:solidFill>
              <a:schemeClr val="bg1">
                <a:lumMod val="65000"/>
              </a:schemeClr>
            </a:solid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white">
                    <a:lumMod val="75000"/>
                  </a:prstClr>
                </a:solidFill>
                <a:effectLst/>
                <a:uLnTx/>
                <a:uFillTx/>
                <a:latin typeface="Calibri"/>
                <a:ea typeface="+mn-ea"/>
                <a:cs typeface="+mn-cs"/>
              </a:endParaRPr>
            </a:p>
          </p:txBody>
        </p:sp>
        <p:sp>
          <p:nvSpPr>
            <p:cNvPr id="5" name="TextBox 5"/>
            <p:cNvSpPr txBox="1"/>
            <p:nvPr/>
          </p:nvSpPr>
          <p:spPr>
            <a:xfrm>
              <a:off x="0" y="-19050"/>
              <a:ext cx="4816593" cy="831850"/>
            </a:xfrm>
            <a:prstGeom prst="rect">
              <a:avLst/>
            </a:prstGeom>
          </p:spPr>
          <p:txBody>
            <a:bodyPr lIns="50775" tIns="50775" rIns="50775" bIns="50775" rtlCol="0" anchor="ctr"/>
            <a:lstStyle/>
            <a:p>
              <a:pPr marL="0" marR="0" lvl="0" indent="0" algn="ctr" defTabSz="914400" rtl="0" eaLnBrk="1" fontAlgn="auto" latinLnBrk="0" hangingPunct="1">
                <a:lnSpc>
                  <a:spcPts val="2858"/>
                </a:lnSpc>
                <a:spcBef>
                  <a:spcPts val="0"/>
                </a:spcBef>
                <a:spcAft>
                  <a:spcPts val="0"/>
                </a:spcAft>
                <a:buClrTx/>
                <a:buSzTx/>
                <a:buFontTx/>
                <a:buNone/>
                <a:tabLst/>
                <a:defRPr/>
              </a:pPr>
              <a:endParaRPr kumimoji="0" sz="1800" b="0" i="0" u="none" strike="noStrike" kern="1200" cap="none" spc="0" normalizeH="0" baseline="0" noProof="0">
                <a:ln>
                  <a:noFill/>
                </a:ln>
                <a:solidFill>
                  <a:prstClr val="white">
                    <a:lumMod val="75000"/>
                  </a:prstClr>
                </a:solidFill>
                <a:effectLst/>
                <a:uLnTx/>
                <a:uFillTx/>
                <a:latin typeface="Calibri"/>
                <a:ea typeface="+mn-ea"/>
                <a:cs typeface="+mn-cs"/>
              </a:endParaRPr>
            </a:p>
          </p:txBody>
        </p:sp>
      </p:grpSp>
      <p:sp>
        <p:nvSpPr>
          <p:cNvPr id="6" name="Freeform 6"/>
          <p:cNvSpPr/>
          <p:nvPr/>
        </p:nvSpPr>
        <p:spPr>
          <a:xfrm>
            <a:off x="13448920" y="-4724578"/>
            <a:ext cx="7612839" cy="7811682"/>
          </a:xfrm>
          <a:custGeom>
            <a:avLst/>
            <a:gdLst/>
            <a:ahLst/>
            <a:cxnLst/>
            <a:rect l="l" t="t" r="r" b="b"/>
            <a:pathLst>
              <a:path w="7612839" h="7811682">
                <a:moveTo>
                  <a:pt x="0" y="0"/>
                </a:moveTo>
                <a:lnTo>
                  <a:pt x="7612839" y="0"/>
                </a:lnTo>
                <a:lnTo>
                  <a:pt x="7612839" y="7811682"/>
                </a:lnTo>
                <a:lnTo>
                  <a:pt x="0" y="7811682"/>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Freeform 7"/>
          <p:cNvSpPr/>
          <p:nvPr/>
        </p:nvSpPr>
        <p:spPr>
          <a:xfrm>
            <a:off x="-2845514" y="-3438405"/>
            <a:ext cx="6706657" cy="6881831"/>
          </a:xfrm>
          <a:custGeom>
            <a:avLst/>
            <a:gdLst/>
            <a:ahLst/>
            <a:cxnLst/>
            <a:rect l="l" t="t" r="r" b="b"/>
            <a:pathLst>
              <a:path w="6706657" h="6881831">
                <a:moveTo>
                  <a:pt x="0" y="0"/>
                </a:moveTo>
                <a:lnTo>
                  <a:pt x="6706657" y="0"/>
                </a:lnTo>
                <a:lnTo>
                  <a:pt x="6706657" y="6881831"/>
                </a:lnTo>
                <a:lnTo>
                  <a:pt x="0" y="6881831"/>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2" name="TextBox 12"/>
          <p:cNvSpPr txBox="1"/>
          <p:nvPr/>
        </p:nvSpPr>
        <p:spPr>
          <a:xfrm>
            <a:off x="3693641" y="1234129"/>
            <a:ext cx="10900718" cy="1349353"/>
          </a:xfrm>
          <a:prstGeom prst="rect">
            <a:avLst/>
          </a:prstGeom>
        </p:spPr>
        <p:txBody>
          <a:bodyPr lIns="0" tIns="0" rIns="0" bIns="0" rtlCol="0" anchor="t">
            <a:spAutoFit/>
          </a:bodyPr>
          <a:lstStyle/>
          <a:p>
            <a:pPr marL="0" marR="0" lvl="0" indent="0" algn="ctr" defTabSz="914400" rtl="0" eaLnBrk="1" fontAlgn="auto" latinLnBrk="0" hangingPunct="1">
              <a:lnSpc>
                <a:spcPts val="11076"/>
              </a:lnSpc>
              <a:spcBef>
                <a:spcPts val="0"/>
              </a:spcBef>
              <a:spcAft>
                <a:spcPts val="0"/>
              </a:spcAft>
              <a:buClrTx/>
              <a:buSzTx/>
              <a:buFontTx/>
              <a:buNone/>
              <a:tabLst/>
              <a:defRPr/>
            </a:pPr>
            <a:r>
              <a:rPr lang="en-US" sz="8026" spc="786" dirty="0">
                <a:solidFill>
                  <a:srgbClr val="FFFFFF"/>
                </a:solidFill>
                <a:latin typeface="Oswald Bold"/>
              </a:rPr>
              <a:t>CUADROS </a:t>
            </a:r>
            <a:endParaRPr kumimoji="0" lang="en-US" sz="8026" b="0" i="0" u="none" strike="noStrike" kern="1200" cap="none" spc="786" normalizeH="0" baseline="0" noProof="0" dirty="0">
              <a:ln>
                <a:noFill/>
              </a:ln>
              <a:solidFill>
                <a:srgbClr val="FFFFFF"/>
              </a:solidFill>
              <a:effectLst/>
              <a:uLnTx/>
              <a:uFillTx/>
              <a:latin typeface="Oswald Bold"/>
              <a:ea typeface="+mn-ea"/>
              <a:cs typeface="+mn-cs"/>
            </a:endParaRPr>
          </a:p>
        </p:txBody>
      </p:sp>
      <p:grpSp>
        <p:nvGrpSpPr>
          <p:cNvPr id="13" name="Group 13"/>
          <p:cNvGrpSpPr/>
          <p:nvPr/>
        </p:nvGrpSpPr>
        <p:grpSpPr>
          <a:xfrm>
            <a:off x="1981201" y="3511189"/>
            <a:ext cx="13943396" cy="5899512"/>
            <a:chOff x="0" y="0"/>
            <a:chExt cx="1744696" cy="542290"/>
          </a:xfrm>
        </p:grpSpPr>
        <p:sp>
          <p:nvSpPr>
            <p:cNvPr id="14" name="Freeform 14"/>
            <p:cNvSpPr/>
            <p:nvPr/>
          </p:nvSpPr>
          <p:spPr>
            <a:xfrm>
              <a:off x="0" y="0"/>
              <a:ext cx="1744696" cy="542290"/>
            </a:xfrm>
            <a:custGeom>
              <a:avLst/>
              <a:gdLst/>
              <a:ahLst/>
              <a:cxnLst/>
              <a:rect l="l" t="t" r="r" b="b"/>
              <a:pathLst>
                <a:path w="1744696" h="542290">
                  <a:moveTo>
                    <a:pt x="0" y="0"/>
                  </a:moveTo>
                  <a:lnTo>
                    <a:pt x="1744696" y="0"/>
                  </a:lnTo>
                  <a:lnTo>
                    <a:pt x="1744696" y="542290"/>
                  </a:lnTo>
                  <a:lnTo>
                    <a:pt x="0" y="542290"/>
                  </a:lnTo>
                  <a:close/>
                </a:path>
              </a:pathLst>
            </a:custGeom>
            <a:solidFill>
              <a:srgbClr val="000000">
                <a:alpha val="0"/>
              </a:srgbClr>
            </a:solidFill>
            <a:ln w="38100" cap="sq">
              <a:solidFill>
                <a:srgbClr val="000000"/>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TextBox 15"/>
            <p:cNvSpPr txBox="1"/>
            <p:nvPr/>
          </p:nvSpPr>
          <p:spPr>
            <a:xfrm>
              <a:off x="0" y="-19050"/>
              <a:ext cx="1744696" cy="561340"/>
            </a:xfrm>
            <a:prstGeom prst="rect">
              <a:avLst/>
            </a:prstGeom>
          </p:spPr>
          <p:txBody>
            <a:bodyPr lIns="50775" tIns="50775" rIns="50775" bIns="50775" rtlCol="0" anchor="ctr"/>
            <a:lstStyle/>
            <a:p>
              <a:pPr marL="0" marR="0" lvl="0" indent="0" algn="ctr" defTabSz="914400" rtl="0" eaLnBrk="1" fontAlgn="auto" latinLnBrk="0" hangingPunct="1">
                <a:lnSpc>
                  <a:spcPts val="2858"/>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6" name="TextBox 16"/>
          <p:cNvSpPr txBox="1"/>
          <p:nvPr/>
        </p:nvSpPr>
        <p:spPr>
          <a:xfrm>
            <a:off x="2363403" y="3767959"/>
            <a:ext cx="13758190" cy="1010598"/>
          </a:xfrm>
          <a:prstGeom prst="rect">
            <a:avLst/>
          </a:prstGeom>
        </p:spPr>
        <p:txBody>
          <a:bodyPr wrap="square" lIns="0" tIns="0" rIns="0" bIns="0" rtlCol="0" anchor="t">
            <a:spAutoFit/>
          </a:bodyPr>
          <a:lstStyle/>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2000" b="0" i="0" u="none" strike="noStrike" kern="1200" cap="none" spc="15" normalizeH="0" baseline="0" noProof="0" dirty="0">
                <a:ln>
                  <a:noFill/>
                </a:ln>
                <a:effectLst/>
                <a:uLnTx/>
                <a:uFillTx/>
                <a:latin typeface="Fira Sans Light"/>
                <a:ea typeface="+mn-ea"/>
                <a:cs typeface="+mn-cs"/>
              </a:rPr>
              <a:t>PROTOCOLOS DE SEGURIDAD QUE EXISTEN EN EL MEDIO DONDE DESEMPEÑA SU LABOR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2000" spc="15" dirty="0">
                <a:latin typeface="Fira Sans Light"/>
              </a:rPr>
              <a:t>TIPOS DE PROTOCOLOS IDENTIFICADOS EN LOS MEDIOS DONDE DESEMPEÑA SU LABOR </a:t>
            </a:r>
            <a:endParaRPr kumimoji="0" lang="en-US" sz="2000" b="0" i="0" u="none" strike="noStrike" kern="1200" cap="none" spc="15" normalizeH="0" baseline="0" noProof="0" dirty="0">
              <a:ln>
                <a:noFill/>
              </a:ln>
              <a:effectLst/>
              <a:uLnTx/>
              <a:uFillTx/>
              <a:latin typeface="Fira Sans Light"/>
              <a:ea typeface="+mn-ea"/>
              <a:cs typeface="+mn-cs"/>
            </a:endParaRPr>
          </a:p>
        </p:txBody>
      </p:sp>
    </p:spTree>
    <p:extLst>
      <p:ext uri="{BB962C8B-B14F-4D97-AF65-F5344CB8AC3E}">
        <p14:creationId xmlns:p14="http://schemas.microsoft.com/office/powerpoint/2010/main" val="1274165158"/>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163800" cy="713195"/>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1160446"/>
          </a:xfrm>
          <a:prstGeom prst="rect">
            <a:avLst/>
          </a:prstGeom>
          <a:noFill/>
        </p:spPr>
        <p:txBody>
          <a:bodyPr wrap="square" rtlCol="0">
            <a:spAutoFit/>
          </a:bodyPr>
          <a:lstStyle/>
          <a:p>
            <a:pPr marL="685800" algn="r">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7. A. PROTOCOLOS DE SEGURIDAD EN LOS MEDIOS EN LOS CUALES DESEMPEÑA SU LABOR </a:t>
            </a:r>
            <a:endParaRPr lang="es-PY" sz="2800" kern="100" dirty="0">
              <a:effectLst/>
              <a:latin typeface="Aptos" panose="020B0004020202020204" pitchFamily="34" charset="0"/>
              <a:ea typeface="Aptos" panose="020B0004020202020204" pitchFamily="34" charset="0"/>
              <a:cs typeface="Times New Roman" panose="02020603050405020304" pitchFamily="18" charset="0"/>
            </a:endParaRPr>
          </a:p>
          <a:p>
            <a:pPr>
              <a:lnSpc>
                <a:spcPct val="115000"/>
              </a:lnSpc>
              <a:spcAft>
                <a:spcPts val="800"/>
              </a:spcAft>
            </a:pPr>
            <a:r>
              <a:rPr lang="es-PY" sz="2800" b="1" kern="100" dirty="0">
                <a:effectLst/>
                <a:latin typeface="Aptos" panose="020B0004020202020204" pitchFamily="34" charset="0"/>
                <a:ea typeface="Aptos" panose="020B0004020202020204" pitchFamily="34" charset="0"/>
                <a:cs typeface="Times New Roman" panose="02020603050405020304" pitchFamily="18" charset="0"/>
              </a:rPr>
              <a:t> </a:t>
            </a:r>
            <a:endParaRPr kumimoji="0" lang="es-PY" sz="2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4291467352"/>
              </p:ext>
            </p:extLst>
          </p:nvPr>
        </p:nvGraphicFramePr>
        <p:xfrm>
          <a:off x="517572" y="1407590"/>
          <a:ext cx="17430224" cy="3469597"/>
        </p:xfrm>
        <a:graphic>
          <a:graphicData uri="http://schemas.openxmlformats.org/drawingml/2006/table">
            <a:tbl>
              <a:tblPr/>
              <a:tblGrid>
                <a:gridCol w="3768607">
                  <a:extLst>
                    <a:ext uri="{9D8B030D-6E8A-4147-A177-3AD203B41FA5}">
                      <a16:colId xmlns:a16="http://schemas.microsoft.com/office/drawing/2014/main" val="2603815270"/>
                    </a:ext>
                  </a:extLst>
                </a:gridCol>
                <a:gridCol w="2148028">
                  <a:extLst>
                    <a:ext uri="{9D8B030D-6E8A-4147-A177-3AD203B41FA5}">
                      <a16:colId xmlns:a16="http://schemas.microsoft.com/office/drawing/2014/main" val="2271645990"/>
                    </a:ext>
                  </a:extLst>
                </a:gridCol>
                <a:gridCol w="2148028">
                  <a:extLst>
                    <a:ext uri="{9D8B030D-6E8A-4147-A177-3AD203B41FA5}">
                      <a16:colId xmlns:a16="http://schemas.microsoft.com/office/drawing/2014/main" val="3365438893"/>
                    </a:ext>
                  </a:extLst>
                </a:gridCol>
                <a:gridCol w="2148028">
                  <a:extLst>
                    <a:ext uri="{9D8B030D-6E8A-4147-A177-3AD203B41FA5}">
                      <a16:colId xmlns:a16="http://schemas.microsoft.com/office/drawing/2014/main" val="2198213398"/>
                    </a:ext>
                  </a:extLst>
                </a:gridCol>
                <a:gridCol w="2148028">
                  <a:extLst>
                    <a:ext uri="{9D8B030D-6E8A-4147-A177-3AD203B41FA5}">
                      <a16:colId xmlns:a16="http://schemas.microsoft.com/office/drawing/2014/main" val="2276656453"/>
                    </a:ext>
                  </a:extLst>
                </a:gridCol>
                <a:gridCol w="1679127">
                  <a:extLst>
                    <a:ext uri="{9D8B030D-6E8A-4147-A177-3AD203B41FA5}">
                      <a16:colId xmlns:a16="http://schemas.microsoft.com/office/drawing/2014/main" val="80904801"/>
                    </a:ext>
                  </a:extLst>
                </a:gridCol>
                <a:gridCol w="1541081">
                  <a:extLst>
                    <a:ext uri="{9D8B030D-6E8A-4147-A177-3AD203B41FA5}">
                      <a16:colId xmlns:a16="http://schemas.microsoft.com/office/drawing/2014/main" val="92665308"/>
                    </a:ext>
                  </a:extLst>
                </a:gridCol>
                <a:gridCol w="1849297">
                  <a:extLst>
                    <a:ext uri="{9D8B030D-6E8A-4147-A177-3AD203B41FA5}">
                      <a16:colId xmlns:a16="http://schemas.microsoft.com/office/drawing/2014/main" val="3771453558"/>
                    </a:ext>
                  </a:extLst>
                </a:gridCol>
              </a:tblGrid>
              <a:tr h="361856">
                <a:tc gridSpan="8">
                  <a:txBody>
                    <a:bodyPr/>
                    <a:lstStyle/>
                    <a:p>
                      <a:pPr algn="ctr" fontAlgn="b"/>
                      <a:r>
                        <a:rPr lang="es-MX" sz="2400" b="1" i="0" u="none" strike="noStrike" dirty="0">
                          <a:solidFill>
                            <a:schemeClr val="tx1"/>
                          </a:solidFill>
                          <a:effectLst/>
                          <a:latin typeface="Calibri" panose="020F0502020204030204" pitchFamily="34" charset="0"/>
                        </a:rPr>
                        <a:t>En el medio en el cual usted desempeña su trabajo, </a:t>
                      </a:r>
                    </a:p>
                    <a:p>
                      <a:pPr algn="ctr" fontAlgn="b"/>
                      <a:r>
                        <a:rPr lang="es-MX" sz="2400" b="1" i="0" u="none" strike="noStrike" dirty="0">
                          <a:solidFill>
                            <a:schemeClr val="tx1"/>
                          </a:solidFill>
                          <a:effectLst/>
                          <a:latin typeface="Calibri" panose="020F0502020204030204" pitchFamily="34" charset="0"/>
                        </a:rPr>
                        <a:t>¿existen protocolos de seguridad para casos de violencia contra periodistas en ejercicio de su labor?</a:t>
                      </a:r>
                      <a:endParaRPr lang="es-ES" sz="24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algn="l" fontAlgn="b"/>
                      <a:r>
                        <a:rPr lang="es-PY" sz="2800" b="1" i="0" u="none" strike="noStrike" dirty="0">
                          <a:solidFill>
                            <a:srgbClr val="000000"/>
                          </a:solidFill>
                          <a:effectLst/>
                          <a:latin typeface="Calibri" panose="020F0502020204030204" pitchFamily="34" charset="0"/>
                        </a:rPr>
                        <a:t>SI EXISTE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algn="l" fontAlgn="b"/>
                      <a:r>
                        <a:rPr lang="es-PY" sz="2800" b="1" i="0" u="none" strike="noStrike" dirty="0">
                          <a:solidFill>
                            <a:srgbClr val="000000"/>
                          </a:solidFill>
                          <a:effectLst/>
                          <a:latin typeface="Calibri" panose="020F0502020204030204" pitchFamily="34" charset="0"/>
                        </a:rPr>
                        <a:t>NO EXISTE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45,2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701650"/>
                  </a:ext>
                </a:extLst>
              </a:tr>
              <a:tr h="279980">
                <a:tc>
                  <a:txBody>
                    <a:bodyPr/>
                    <a:lstStyle/>
                    <a:p>
                      <a:pPr algn="l" fontAlgn="b"/>
                      <a:r>
                        <a:rPr lang="es-PY" sz="2800" b="1" i="0" u="none" strike="noStrike" dirty="0">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26,1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32,8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29,4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72646366"/>
                  </a:ext>
                </a:extLst>
              </a:tr>
              <a:tr h="279980">
                <a:tc>
                  <a:txBody>
                    <a:bodyPr/>
                    <a:lstStyle/>
                    <a:p>
                      <a:pPr algn="l" fontAlgn="b"/>
                      <a:r>
                        <a:rPr lang="es-PY" sz="2800" b="1" i="0" u="none" strike="noStrike">
                          <a:solidFill>
                            <a:srgbClr val="000000"/>
                          </a:solidFill>
                          <a:effectLst/>
                          <a:latin typeface="Calibri" panose="020F0502020204030204" pitchFamily="34" charset="0"/>
                        </a:rPr>
                        <a:t>NO DESEA RESPONDER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91683337"/>
                  </a:ext>
                </a:extLst>
              </a:tr>
              <a:tr h="279980">
                <a:tc>
                  <a:txBody>
                    <a:bodyPr/>
                    <a:lstStyle/>
                    <a:p>
                      <a:pPr algn="l" fontAlgn="b"/>
                      <a:r>
                        <a:rPr lang="es-PY" sz="28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157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0750506"/>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9880465"/>
              </p:ext>
            </p:extLst>
          </p:nvPr>
        </p:nvGraphicFramePr>
        <p:xfrm>
          <a:off x="517572" y="5213448"/>
          <a:ext cx="17430224" cy="3737408"/>
        </p:xfrm>
        <a:graphic>
          <a:graphicData uri="http://schemas.openxmlformats.org/drawingml/2006/table">
            <a:tbl>
              <a:tblPr/>
              <a:tblGrid>
                <a:gridCol w="3902028">
                  <a:extLst>
                    <a:ext uri="{9D8B030D-6E8A-4147-A177-3AD203B41FA5}">
                      <a16:colId xmlns:a16="http://schemas.microsoft.com/office/drawing/2014/main" val="2603815270"/>
                    </a:ext>
                  </a:extLst>
                </a:gridCol>
                <a:gridCol w="1365463">
                  <a:extLst>
                    <a:ext uri="{9D8B030D-6E8A-4147-A177-3AD203B41FA5}">
                      <a16:colId xmlns:a16="http://schemas.microsoft.com/office/drawing/2014/main" val="2271645990"/>
                    </a:ext>
                  </a:extLst>
                </a:gridCol>
                <a:gridCol w="1912357">
                  <a:extLst>
                    <a:ext uri="{9D8B030D-6E8A-4147-A177-3AD203B41FA5}">
                      <a16:colId xmlns:a16="http://schemas.microsoft.com/office/drawing/2014/main" val="3365438893"/>
                    </a:ext>
                  </a:extLst>
                </a:gridCol>
                <a:gridCol w="1912357">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533400">
                <a:tc gridSpan="9">
                  <a:txBody>
                    <a:bodyPr/>
                    <a:lstStyle/>
                    <a:p>
                      <a:pPr algn="ctr" fontAlgn="b"/>
                      <a:r>
                        <a:rPr lang="es-MX" sz="2400" b="1" i="0" u="none" strike="noStrike" dirty="0">
                          <a:solidFill>
                            <a:schemeClr val="tx1"/>
                          </a:solidFill>
                          <a:effectLst/>
                          <a:latin typeface="Calibri" panose="020F0502020204030204" pitchFamily="34" charset="0"/>
                        </a:rPr>
                        <a:t>En el medio en el cual usted desempeña su trabajo,  </a:t>
                      </a:r>
                    </a:p>
                    <a:p>
                      <a:pPr algn="ctr" fontAlgn="b"/>
                      <a:r>
                        <a:rPr lang="es-MX" sz="2400" b="1" i="0" u="none" strike="noStrike" dirty="0">
                          <a:solidFill>
                            <a:schemeClr val="tx1"/>
                          </a:solidFill>
                          <a:effectLst/>
                          <a:latin typeface="Calibri" panose="020F0502020204030204" pitchFamily="34" charset="0"/>
                        </a:rPr>
                        <a:t>¿existen protocolos de seguridad para casos de violencia contra periodistas en ejercicio de su labor?</a:t>
                      </a:r>
                      <a:endParaRPr lang="es-ES" sz="2400" b="1" i="0" u="none" strike="noStrike" dirty="0">
                        <a:solidFill>
                          <a:schemeClr val="tx1"/>
                        </a:solidFill>
                        <a:effectLst/>
                        <a:latin typeface="Calibri" panose="020F0502020204030204" pitchFamily="34" charset="0"/>
                      </a:endParaRPr>
                    </a:p>
                    <a:p>
                      <a:pPr algn="ctr" fontAlgn="b"/>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29398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93986">
                <a:tc>
                  <a:txBody>
                    <a:bodyPr/>
                    <a:lstStyle/>
                    <a:p>
                      <a:pPr algn="l" fontAlgn="b"/>
                      <a:r>
                        <a:rPr lang="es-PY" sz="2800" b="1" i="0" u="none" strike="noStrike" dirty="0">
                          <a:solidFill>
                            <a:srgbClr val="000000"/>
                          </a:solidFill>
                          <a:effectLst/>
                          <a:latin typeface="Calibri" panose="020F0502020204030204" pitchFamily="34" charset="0"/>
                        </a:rPr>
                        <a:t>SI EXISTE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93986">
                <a:tc>
                  <a:txBody>
                    <a:bodyPr/>
                    <a:lstStyle/>
                    <a:p>
                      <a:pPr algn="l" fontAlgn="b"/>
                      <a:r>
                        <a:rPr lang="es-PY" sz="2800" b="1" i="0" u="none" strike="noStrike">
                          <a:solidFill>
                            <a:srgbClr val="000000"/>
                          </a:solidFill>
                          <a:effectLst/>
                          <a:latin typeface="Calibri" panose="020F0502020204030204" pitchFamily="34" charset="0"/>
                        </a:rPr>
                        <a:t>NO EXISTE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45,2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44,6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272253048"/>
                  </a:ext>
                </a:extLst>
              </a:tr>
              <a:tr h="293986">
                <a:tc>
                  <a:txBody>
                    <a:bodyPr/>
                    <a:lstStyle/>
                    <a:p>
                      <a:pPr algn="l" fontAlgn="b"/>
                      <a:r>
                        <a:rPr lang="es-PY" sz="2800" b="1" i="0" u="none" strike="noStrike" dirty="0">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26,1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35,7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20222622"/>
                  </a:ext>
                </a:extLst>
              </a:tr>
              <a:tr h="293986">
                <a:tc>
                  <a:txBody>
                    <a:bodyPr/>
                    <a:lstStyle/>
                    <a:p>
                      <a:pPr algn="l" fontAlgn="b"/>
                      <a:r>
                        <a:rPr lang="es-PY" sz="2800" b="1" i="0" u="none" strike="noStrike">
                          <a:solidFill>
                            <a:srgbClr val="000000"/>
                          </a:solidFill>
                          <a:effectLst/>
                          <a:latin typeface="Calibri" panose="020F0502020204030204" pitchFamily="34" charset="0"/>
                        </a:rPr>
                        <a:t>NO DESEA RESPONDER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25063707"/>
                  </a:ext>
                </a:extLst>
              </a:tr>
              <a:tr h="293986">
                <a:tc>
                  <a:txBody>
                    <a:bodyPr/>
                    <a:lstStyle/>
                    <a:p>
                      <a:pPr algn="l" fontAlgn="b"/>
                      <a:r>
                        <a:rPr lang="es-PY" sz="28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157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101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83539129"/>
                  </a:ext>
                </a:extLst>
              </a:tr>
            </a:tbl>
          </a:graphicData>
        </a:graphic>
      </p:graphicFrame>
      <p:sp>
        <p:nvSpPr>
          <p:cNvPr id="5" name="TextBox 4">
            <a:extLst>
              <a:ext uri="{FF2B5EF4-FFF2-40B4-BE49-F238E27FC236}">
                <a16:creationId xmlns:a16="http://schemas.microsoft.com/office/drawing/2014/main" id="{B4A467ED-D9F7-90F2-D513-A2D3847CB7CB}"/>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9805932"/>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163800" cy="713195"/>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562333"/>
          </a:xfrm>
          <a:prstGeom prst="rect">
            <a:avLst/>
          </a:prstGeom>
          <a:noFill/>
        </p:spPr>
        <p:txBody>
          <a:bodyPr wrap="square" rtlCol="0">
            <a:spAutoFit/>
          </a:bodyPr>
          <a:lstStyle/>
          <a:p>
            <a:pPr marL="685800" algn="r">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7. B. TIPOS DE PROTOCOLOS IDENTIFICADOS EN LOS MEDIOS EN DONDE TRABAJA </a:t>
            </a:r>
            <a:endParaRPr lang="es-PY" sz="2800" b="1" kern="100" dirty="0">
              <a:effectLst/>
              <a:latin typeface="Aptos" panose="020B0004020202020204" pitchFamily="34" charset="0"/>
              <a:ea typeface="Aptos" panose="020B0004020202020204" pitchFamily="34" charset="0"/>
              <a:cs typeface="Times New Roman" panose="02020603050405020304" pitchFamily="18" charset="0"/>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1798735530"/>
              </p:ext>
            </p:extLst>
          </p:nvPr>
        </p:nvGraphicFramePr>
        <p:xfrm>
          <a:off x="567543" y="1409700"/>
          <a:ext cx="17152914" cy="7134488"/>
        </p:xfrm>
        <a:graphic>
          <a:graphicData uri="http://schemas.openxmlformats.org/drawingml/2006/table">
            <a:tbl>
              <a:tblPr/>
              <a:tblGrid>
                <a:gridCol w="4330081">
                  <a:extLst>
                    <a:ext uri="{9D8B030D-6E8A-4147-A177-3AD203B41FA5}">
                      <a16:colId xmlns:a16="http://schemas.microsoft.com/office/drawing/2014/main" val="2603815270"/>
                    </a:ext>
                  </a:extLst>
                </a:gridCol>
                <a:gridCol w="1492423">
                  <a:extLst>
                    <a:ext uri="{9D8B030D-6E8A-4147-A177-3AD203B41FA5}">
                      <a16:colId xmlns:a16="http://schemas.microsoft.com/office/drawing/2014/main" val="2271645990"/>
                    </a:ext>
                  </a:extLst>
                </a:gridCol>
                <a:gridCol w="2113853">
                  <a:extLst>
                    <a:ext uri="{9D8B030D-6E8A-4147-A177-3AD203B41FA5}">
                      <a16:colId xmlns:a16="http://schemas.microsoft.com/office/drawing/2014/main" val="3365438893"/>
                    </a:ext>
                  </a:extLst>
                </a:gridCol>
                <a:gridCol w="2113853">
                  <a:extLst>
                    <a:ext uri="{9D8B030D-6E8A-4147-A177-3AD203B41FA5}">
                      <a16:colId xmlns:a16="http://schemas.microsoft.com/office/drawing/2014/main" val="2198213398"/>
                    </a:ext>
                  </a:extLst>
                </a:gridCol>
                <a:gridCol w="2113853">
                  <a:extLst>
                    <a:ext uri="{9D8B030D-6E8A-4147-A177-3AD203B41FA5}">
                      <a16:colId xmlns:a16="http://schemas.microsoft.com/office/drawing/2014/main" val="2276656453"/>
                    </a:ext>
                  </a:extLst>
                </a:gridCol>
                <a:gridCol w="1652413">
                  <a:extLst>
                    <a:ext uri="{9D8B030D-6E8A-4147-A177-3AD203B41FA5}">
                      <a16:colId xmlns:a16="http://schemas.microsoft.com/office/drawing/2014/main" val="80904801"/>
                    </a:ext>
                  </a:extLst>
                </a:gridCol>
                <a:gridCol w="1516563">
                  <a:extLst>
                    <a:ext uri="{9D8B030D-6E8A-4147-A177-3AD203B41FA5}">
                      <a16:colId xmlns:a16="http://schemas.microsoft.com/office/drawing/2014/main" val="92665308"/>
                    </a:ext>
                  </a:extLst>
                </a:gridCol>
                <a:gridCol w="1819875">
                  <a:extLst>
                    <a:ext uri="{9D8B030D-6E8A-4147-A177-3AD203B41FA5}">
                      <a16:colId xmlns:a16="http://schemas.microsoft.com/office/drawing/2014/main" val="3771453558"/>
                    </a:ext>
                  </a:extLst>
                </a:gridCol>
              </a:tblGrid>
              <a:tr h="698615">
                <a:tc gridSpan="8">
                  <a:txBody>
                    <a:bodyPr/>
                    <a:lstStyle/>
                    <a:p>
                      <a:pPr algn="ctr" fontAlgn="b"/>
                      <a:r>
                        <a:rPr lang="es-MX" sz="3200" b="1" i="0" u="none" strike="noStrike" dirty="0">
                          <a:solidFill>
                            <a:schemeClr val="tx1"/>
                          </a:solidFill>
                          <a:effectLst/>
                          <a:latin typeface="Calibri" panose="020F0502020204030204" pitchFamily="34" charset="0"/>
                        </a:rPr>
                        <a:t>¿Podría señalar de qué tipo de protocolos existen en la empresa donde trabaja?</a:t>
                      </a:r>
                      <a:endParaRPr lang="es-ES" sz="32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92809">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990082">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PROTOCOLOS DE ATENCIÓN JURÍDICA</a:t>
                      </a:r>
                      <a:endParaRPr lang="es-PY" sz="28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29,7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990082">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PROTOCOLOS DE PROTECCIÓN FÍSICA</a:t>
                      </a:r>
                      <a:endParaRPr lang="es-PY" sz="28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723093249"/>
                  </a:ext>
                </a:extLst>
              </a:tr>
              <a:tr h="990082">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PROTOCOLOS DE CONTENCIÓN EMOCIONAL</a:t>
                      </a:r>
                      <a:endParaRPr lang="es-PY" sz="28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812968535"/>
                  </a:ext>
                </a:extLst>
              </a:tr>
              <a:tr h="990082">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PROTOCOLOS DE ABORDAJE A LA VIOLENCIA DIGITAL</a:t>
                      </a:r>
                      <a:endParaRPr lang="es-PY" sz="28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6324640"/>
                  </a:ext>
                </a:extLst>
              </a:tr>
              <a:tr h="470684">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SABE</a:t>
                      </a:r>
                      <a:endParaRPr lang="es-PY" sz="28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18,7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15368291"/>
                  </a:ext>
                </a:extLst>
              </a:tr>
              <a:tr h="470684">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DESEA RESPONDER</a:t>
                      </a:r>
                      <a:endParaRPr lang="es-PY" sz="28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1069291"/>
                  </a:ext>
                </a:extLst>
              </a:tr>
              <a:tr h="470684">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EXISTEN PROTOCOLOS</a:t>
                      </a:r>
                      <a:endParaRPr lang="es-PY" sz="28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34,1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77,8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91683337"/>
                  </a:ext>
                </a:extLst>
              </a:tr>
              <a:tr h="470684">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28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0750506"/>
                  </a:ext>
                </a:extLst>
              </a:tr>
            </a:tbl>
          </a:graphicData>
        </a:graphic>
      </p:graphicFrame>
      <p:sp>
        <p:nvSpPr>
          <p:cNvPr id="5" name="TextBox 4">
            <a:extLst>
              <a:ext uri="{FF2B5EF4-FFF2-40B4-BE49-F238E27FC236}">
                <a16:creationId xmlns:a16="http://schemas.microsoft.com/office/drawing/2014/main" id="{DA89EC0C-8886-78BE-95EA-9CB546B94D92}"/>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5350178"/>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163800" cy="713195"/>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562333"/>
          </a:xfrm>
          <a:prstGeom prst="rect">
            <a:avLst/>
          </a:prstGeom>
          <a:noFill/>
        </p:spPr>
        <p:txBody>
          <a:bodyPr wrap="square" rtlCol="0">
            <a:spAutoFit/>
          </a:bodyPr>
          <a:lstStyle/>
          <a:p>
            <a:pPr marL="685800" algn="r">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7. B. TIPOS DE PROTOCOLOS IDENTIFICADOS EN LOS MEDIOS EN DONDE TRABAJA </a:t>
            </a:r>
            <a:endParaRPr lang="es-PY" sz="2800" b="1" kern="100" dirty="0">
              <a:effectLst/>
              <a:latin typeface="Aptos" panose="020B0004020202020204" pitchFamily="34" charset="0"/>
              <a:ea typeface="Aptos" panose="020B0004020202020204" pitchFamily="34" charset="0"/>
              <a:cs typeface="Times New Roman" panose="02020603050405020304" pitchFamily="18" charset="0"/>
            </a:endParaRPr>
          </a:p>
        </p:txBody>
      </p:sp>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3818556357"/>
              </p:ext>
            </p:extLst>
          </p:nvPr>
        </p:nvGraphicFramePr>
        <p:xfrm>
          <a:off x="557343" y="1257300"/>
          <a:ext cx="17173313" cy="8047222"/>
        </p:xfrm>
        <a:graphic>
          <a:graphicData uri="http://schemas.openxmlformats.org/drawingml/2006/table">
            <a:tbl>
              <a:tblPr/>
              <a:tblGrid>
                <a:gridCol w="4114800">
                  <a:extLst>
                    <a:ext uri="{9D8B030D-6E8A-4147-A177-3AD203B41FA5}">
                      <a16:colId xmlns:a16="http://schemas.microsoft.com/office/drawing/2014/main" val="2603815270"/>
                    </a:ext>
                  </a:extLst>
                </a:gridCol>
                <a:gridCol w="1075051">
                  <a:extLst>
                    <a:ext uri="{9D8B030D-6E8A-4147-A177-3AD203B41FA5}">
                      <a16:colId xmlns:a16="http://schemas.microsoft.com/office/drawing/2014/main" val="2271645990"/>
                    </a:ext>
                  </a:extLst>
                </a:gridCol>
                <a:gridCol w="1884170">
                  <a:extLst>
                    <a:ext uri="{9D8B030D-6E8A-4147-A177-3AD203B41FA5}">
                      <a16:colId xmlns:a16="http://schemas.microsoft.com/office/drawing/2014/main" val="3365438893"/>
                    </a:ext>
                  </a:extLst>
                </a:gridCol>
                <a:gridCol w="1884170">
                  <a:extLst>
                    <a:ext uri="{9D8B030D-6E8A-4147-A177-3AD203B41FA5}">
                      <a16:colId xmlns:a16="http://schemas.microsoft.com/office/drawing/2014/main" val="3437335281"/>
                    </a:ext>
                  </a:extLst>
                </a:gridCol>
                <a:gridCol w="1884170">
                  <a:extLst>
                    <a:ext uri="{9D8B030D-6E8A-4147-A177-3AD203B41FA5}">
                      <a16:colId xmlns:a16="http://schemas.microsoft.com/office/drawing/2014/main" val="2198213398"/>
                    </a:ext>
                  </a:extLst>
                </a:gridCol>
                <a:gridCol w="1884170">
                  <a:extLst>
                    <a:ext uri="{9D8B030D-6E8A-4147-A177-3AD203B41FA5}">
                      <a16:colId xmlns:a16="http://schemas.microsoft.com/office/drawing/2014/main" val="2276656453"/>
                    </a:ext>
                  </a:extLst>
                </a:gridCol>
                <a:gridCol w="1884170">
                  <a:extLst>
                    <a:ext uri="{9D8B030D-6E8A-4147-A177-3AD203B41FA5}">
                      <a16:colId xmlns:a16="http://schemas.microsoft.com/office/drawing/2014/main" val="80904801"/>
                    </a:ext>
                  </a:extLst>
                </a:gridCol>
                <a:gridCol w="1281306">
                  <a:extLst>
                    <a:ext uri="{9D8B030D-6E8A-4147-A177-3AD203B41FA5}">
                      <a16:colId xmlns:a16="http://schemas.microsoft.com/office/drawing/2014/main" val="92665308"/>
                    </a:ext>
                  </a:extLst>
                </a:gridCol>
                <a:gridCol w="1281306">
                  <a:extLst>
                    <a:ext uri="{9D8B030D-6E8A-4147-A177-3AD203B41FA5}">
                      <a16:colId xmlns:a16="http://schemas.microsoft.com/office/drawing/2014/main" val="3771453558"/>
                    </a:ext>
                  </a:extLst>
                </a:gridCol>
              </a:tblGrid>
              <a:tr h="891409">
                <a:tc gridSpan="9">
                  <a:txBody>
                    <a:bodyPr/>
                    <a:lstStyle/>
                    <a:p>
                      <a:pPr algn="ctr" fontAlgn="b"/>
                      <a:r>
                        <a:rPr lang="es-MX" sz="3200" b="1" i="0" u="none" strike="noStrike" dirty="0">
                          <a:solidFill>
                            <a:schemeClr val="tx1"/>
                          </a:solidFill>
                          <a:effectLst/>
                          <a:latin typeface="Calibri" panose="020F0502020204030204" pitchFamily="34" charset="0"/>
                        </a:rPr>
                        <a:t>¿Podría señalar de qué tipo de protocolos existen en la empresa donde trabaja?</a:t>
                      </a:r>
                      <a:endParaRPr lang="es-ES" sz="32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50980">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832326">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PROTOCOLOS DE ATENCIÓN JURÍDICA</a:t>
                      </a:r>
                      <a:endParaRPr lang="es-PY" sz="24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29,7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832326">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PROTOCOLOS DE PROTECCIÓN FÍSICA</a:t>
                      </a:r>
                      <a:endParaRPr lang="es-PY" sz="24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188524919"/>
                  </a:ext>
                </a:extLst>
              </a:tr>
              <a:tr h="1277431">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PROTOCOLOS DE CONTENCIÓN EMOCIONAL</a:t>
                      </a:r>
                      <a:endParaRPr lang="es-PY" sz="24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236713524"/>
                  </a:ext>
                </a:extLst>
              </a:tr>
              <a:tr h="1277431">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PROTOCOLOS DE ABORDAJE A LA VIOLENCIA DIGITAL</a:t>
                      </a:r>
                      <a:endParaRPr lang="es-PY" sz="24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9,4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153231398"/>
                  </a:ext>
                </a:extLst>
              </a:tr>
              <a:tr h="387221">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SABE</a:t>
                      </a:r>
                      <a:endParaRPr lang="es-PY" sz="24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18,7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67077588"/>
                  </a:ext>
                </a:extLst>
              </a:tr>
              <a:tr h="832326">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DESEA RESPONDER</a:t>
                      </a:r>
                      <a:endParaRPr lang="es-PY" sz="24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78079488"/>
                  </a:ext>
                </a:extLst>
              </a:tr>
              <a:tr h="832326">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EXISTEN PROTOCOLOS</a:t>
                      </a:r>
                      <a:endParaRPr lang="es-PY" sz="24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38,1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25063707"/>
                  </a:ext>
                </a:extLst>
              </a:tr>
              <a:tr h="387221">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24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83539129"/>
                  </a:ext>
                </a:extLst>
              </a:tr>
            </a:tbl>
          </a:graphicData>
        </a:graphic>
      </p:graphicFrame>
      <p:sp>
        <p:nvSpPr>
          <p:cNvPr id="5" name="TextBox 4">
            <a:extLst>
              <a:ext uri="{FF2B5EF4-FFF2-40B4-BE49-F238E27FC236}">
                <a16:creationId xmlns:a16="http://schemas.microsoft.com/office/drawing/2014/main" id="{80D5795F-8903-502F-8A4D-D26541751756}"/>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05290748"/>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bg>
      <p:bgPr>
        <a:solidFill>
          <a:srgbClr val="A6A3A3"/>
        </a:solidFill>
        <a:effectLst/>
      </p:bgPr>
    </p:bg>
    <p:spTree>
      <p:nvGrpSpPr>
        <p:cNvPr id="1" name=""/>
        <p:cNvGrpSpPr/>
        <p:nvPr/>
      </p:nvGrpSpPr>
      <p:grpSpPr>
        <a:xfrm>
          <a:off x="0" y="0"/>
          <a:ext cx="0" cy="0"/>
          <a:chOff x="0" y="0"/>
          <a:chExt cx="0" cy="0"/>
        </a:xfrm>
      </p:grpSpPr>
      <p:grpSp>
        <p:nvGrpSpPr>
          <p:cNvPr id="7" name="Group 7"/>
          <p:cNvGrpSpPr/>
          <p:nvPr/>
        </p:nvGrpSpPr>
        <p:grpSpPr>
          <a:xfrm>
            <a:off x="1143000" y="6290753"/>
            <a:ext cx="13792200" cy="2284828"/>
            <a:chOff x="0" y="-9525"/>
            <a:chExt cx="12642421" cy="5362902"/>
          </a:xfrm>
        </p:grpSpPr>
        <p:sp>
          <p:nvSpPr>
            <p:cNvPr id="8" name="TextBox 8"/>
            <p:cNvSpPr txBox="1"/>
            <p:nvPr/>
          </p:nvSpPr>
          <p:spPr>
            <a:xfrm>
              <a:off x="0" y="2524312"/>
              <a:ext cx="12642421" cy="2829065"/>
            </a:xfrm>
            <a:prstGeom prst="rect">
              <a:avLst/>
            </a:prstGeom>
          </p:spPr>
          <p:txBody>
            <a:bodyPr lIns="0" tIns="0" rIns="0" bIns="0" rtlCol="0" anchor="t">
              <a:spAutoFit/>
            </a:bodyPr>
            <a:lstStyle/>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3000" b="0" i="0" u="none" strike="noStrike" kern="1200" cap="none" spc="15" normalizeH="0" baseline="0" noProof="0" dirty="0">
                  <a:ln>
                    <a:noFill/>
                  </a:ln>
                  <a:solidFill>
                    <a:srgbClr val="FFFFFF"/>
                  </a:solidFill>
                  <a:effectLst/>
                  <a:uLnTx/>
                  <a:uFillTx/>
                  <a:latin typeface="Fira Sans Light"/>
                  <a:ea typeface="+mn-ea"/>
                  <a:cs typeface="+mn-cs"/>
                </a:rPr>
                <a:t>INCIDENCIA DE UNA AMENAZA A LA INTEGRIDAD FISICA EN LA LABOR PERIODISTICA</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3000" spc="15" dirty="0">
                  <a:solidFill>
                    <a:srgbClr val="FFFFFF"/>
                  </a:solidFill>
                  <a:latin typeface="Fira Sans Light"/>
                </a:rPr>
                <a:t>EFECTOS DE LA VIOLENCIA EN EL DESARROLLO DE LA LABOR PERIODÍSTICA </a:t>
              </a:r>
              <a:endParaRPr kumimoji="0" lang="en-US" sz="3000" b="0" i="0" u="none" strike="noStrike" kern="1200" cap="none" spc="15" normalizeH="0" baseline="0" noProof="0" dirty="0">
                <a:ln>
                  <a:noFill/>
                </a:ln>
                <a:solidFill>
                  <a:srgbClr val="FFFFFF"/>
                </a:solidFill>
                <a:effectLst/>
                <a:uLnTx/>
                <a:uFillTx/>
                <a:latin typeface="Fira Sans Light"/>
                <a:ea typeface="+mn-ea"/>
                <a:cs typeface="+mn-cs"/>
              </a:endParaRP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endParaRPr kumimoji="0" lang="en-US" sz="3000" b="0" i="0" u="none" strike="noStrike" kern="1200" cap="none" spc="15" normalizeH="0" baseline="0" noProof="0" dirty="0">
                <a:ln>
                  <a:noFill/>
                </a:ln>
                <a:solidFill>
                  <a:srgbClr val="FFFFFF"/>
                </a:solidFill>
                <a:effectLst/>
                <a:uLnTx/>
                <a:uFillTx/>
                <a:latin typeface="Fira Sans Light"/>
                <a:ea typeface="+mn-ea"/>
                <a:cs typeface="+mn-cs"/>
              </a:endParaRPr>
            </a:p>
          </p:txBody>
        </p:sp>
        <p:sp>
          <p:nvSpPr>
            <p:cNvPr id="9" name="TextBox 9"/>
            <p:cNvSpPr txBox="1"/>
            <p:nvPr/>
          </p:nvSpPr>
          <p:spPr>
            <a:xfrm>
              <a:off x="0" y="-9525"/>
              <a:ext cx="12642421" cy="1266017"/>
            </a:xfrm>
            <a:prstGeom prst="rect">
              <a:avLst/>
            </a:prstGeom>
          </p:spPr>
          <p:txBody>
            <a:bodyPr lIns="0" tIns="0" rIns="0" bIns="0" rtlCol="0" anchor="t">
              <a:spAutoFit/>
            </a:bodyPr>
            <a:lstStyle/>
            <a:p>
              <a:pPr marL="0" marR="0" lvl="0" indent="0" algn="ctr" defTabSz="914400" rtl="0" eaLnBrk="1" fontAlgn="auto" latinLnBrk="0" hangingPunct="1">
                <a:lnSpc>
                  <a:spcPts val="4200"/>
                </a:lnSpc>
                <a:spcBef>
                  <a:spcPts val="0"/>
                </a:spcBef>
                <a:spcAft>
                  <a:spcPts val="0"/>
                </a:spcAft>
                <a:buClrTx/>
                <a:buSzTx/>
                <a:buFontTx/>
                <a:buNone/>
                <a:tabLst/>
                <a:defRPr/>
              </a:pPr>
              <a:r>
                <a:rPr lang="en-US" sz="4000" b="1" spc="105" dirty="0">
                  <a:solidFill>
                    <a:srgbClr val="FFFFFF"/>
                  </a:solidFill>
                  <a:latin typeface="Fira Sans Semi-Bold"/>
                </a:rPr>
                <a:t>8- LA VIOLENCIA EN EL EJERCICIO DE LA PROFESIÓN   </a:t>
              </a:r>
              <a:endParaRPr kumimoji="0" lang="en-US" sz="4000" b="1" i="0" u="none" strike="noStrike" kern="1200" cap="none" spc="105" normalizeH="0" baseline="0" noProof="0" dirty="0">
                <a:ln>
                  <a:noFill/>
                </a:ln>
                <a:solidFill>
                  <a:srgbClr val="FFFFFF"/>
                </a:solidFill>
                <a:effectLst/>
                <a:uLnTx/>
                <a:uFillTx/>
                <a:latin typeface="Fira Sans Semi-Bold"/>
                <a:ea typeface="+mn-ea"/>
                <a:cs typeface="+mn-cs"/>
              </a:endParaRPr>
            </a:p>
          </p:txBody>
        </p:sp>
      </p:grpSp>
      <p:sp>
        <p:nvSpPr>
          <p:cNvPr id="10" name="Freeform 10">
            <a:extLst>
              <a:ext uri="{FF2B5EF4-FFF2-40B4-BE49-F238E27FC236}">
                <a16:creationId xmlns:a16="http://schemas.microsoft.com/office/drawing/2014/main" id="{92B1BA3C-7E82-02C8-0323-C39E63BF3DE1}"/>
              </a:ext>
            </a:extLst>
          </p:cNvPr>
          <p:cNvSpPr/>
          <p:nvPr/>
        </p:nvSpPr>
        <p:spPr>
          <a:xfrm>
            <a:off x="16230600" y="8575581"/>
            <a:ext cx="1673319" cy="1673319"/>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endParaRPr lang="es-PY"/>
          </a:p>
        </p:txBody>
      </p:sp>
    </p:spTree>
    <p:extLst>
      <p:ext uri="{BB962C8B-B14F-4D97-AF65-F5344CB8AC3E}">
        <p14:creationId xmlns:p14="http://schemas.microsoft.com/office/powerpoint/2010/main" val="3658215042"/>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5"/>
          <p:cNvSpPr txBox="1"/>
          <p:nvPr/>
        </p:nvSpPr>
        <p:spPr>
          <a:xfrm>
            <a:off x="762000" y="468156"/>
            <a:ext cx="15316200" cy="1107996"/>
          </a:xfrm>
          <a:prstGeom prst="rect">
            <a:avLst/>
          </a:prstGeom>
          <a:solidFill>
            <a:schemeClr val="bg1">
              <a:lumMod val="50000"/>
            </a:schemeClr>
          </a:solidFill>
        </p:spPr>
        <p:txBody>
          <a:bodyPr wrap="square" lIns="0" tIns="0" rIns="0" bIns="0" rtlCol="0" anchor="t">
            <a:spAutoFit/>
          </a:bodyPr>
          <a:lstStyle/>
          <a:p>
            <a:pPr marL="685800" marR="0" lvl="1" indent="0" algn="ctr" defTabSz="1371600" rtl="0" eaLnBrk="1" fontAlgn="auto" latinLnBrk="0" hangingPunct="1">
              <a:lnSpc>
                <a:spcPct val="100000"/>
              </a:lnSpc>
              <a:spcBef>
                <a:spcPts val="0"/>
              </a:spcBef>
              <a:spcAft>
                <a:spcPts val="0"/>
              </a:spcAft>
              <a:buClrTx/>
              <a:buSzTx/>
              <a:buFontTx/>
              <a:buNone/>
              <a:tabLst/>
              <a:defRPr/>
            </a:pPr>
            <a:r>
              <a:rPr kumimoji="0" lang="es-PY" sz="3600" b="1" i="0" u="none" strike="noStrike" kern="1200" cap="none" spc="0" normalizeH="0" baseline="0" noProof="0" dirty="0">
                <a:ln>
                  <a:noFill/>
                </a:ln>
                <a:solidFill>
                  <a:schemeClr val="bg1"/>
                </a:solidFill>
                <a:effectLst/>
                <a:uLnTx/>
                <a:uFillTx/>
                <a:latin typeface="Calibri" panose="020F0502020204030204"/>
                <a:ea typeface="+mn-ea"/>
                <a:cs typeface="+mn-cs"/>
              </a:rPr>
              <a:t>INCIDENCIA DE UNA AMENAZA A LA INTEGRIDAD FISICA  </a:t>
            </a:r>
            <a:r>
              <a:rPr lang="es-PY" sz="3600" b="1" dirty="0">
                <a:solidFill>
                  <a:schemeClr val="bg1"/>
                </a:solidFill>
                <a:latin typeface="Calibri" panose="020F0502020204030204"/>
              </a:rPr>
              <a:t>EN</a:t>
            </a:r>
            <a:r>
              <a:rPr kumimoji="0" lang="es-PY" sz="3600" b="1" i="0" u="none" strike="noStrike" kern="1200" cap="none" spc="0" normalizeH="0" baseline="0" noProof="0" dirty="0">
                <a:ln>
                  <a:noFill/>
                </a:ln>
                <a:solidFill>
                  <a:schemeClr val="bg1"/>
                </a:solidFill>
                <a:effectLst/>
                <a:uLnTx/>
                <a:uFillTx/>
                <a:latin typeface="Calibri" panose="020F0502020204030204"/>
                <a:ea typeface="+mn-ea"/>
                <a:cs typeface="+mn-cs"/>
              </a:rPr>
              <a:t> </a:t>
            </a:r>
            <a:r>
              <a:rPr lang="es-PY" sz="3600" b="1" dirty="0">
                <a:solidFill>
                  <a:schemeClr val="bg1"/>
                </a:solidFill>
                <a:latin typeface="Calibri" panose="020F0502020204030204"/>
              </a:rPr>
              <a:t>LA LABOR PERIODISTICA  </a:t>
            </a:r>
            <a:endParaRPr kumimoji="0" lang="es-PY" sz="3600" b="1" i="0" u="none" strike="noStrike" kern="1200" cap="none" spc="0" normalizeH="0" baseline="0" noProof="0" dirty="0">
              <a:ln>
                <a:noFill/>
              </a:ln>
              <a:solidFill>
                <a:schemeClr val="bg1"/>
              </a:solidFill>
              <a:effectLst/>
              <a:uLnTx/>
              <a:uFillTx/>
              <a:latin typeface="Calibri" panose="020F0502020204030204"/>
              <a:ea typeface="+mn-ea"/>
              <a:cs typeface="+mn-cs"/>
            </a:endParaRP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4">
            <a:extLst>
              <a:ext uri="{FF2B5EF4-FFF2-40B4-BE49-F238E27FC236}">
                <a16:creationId xmlns:a16="http://schemas.microsoft.com/office/drawing/2014/main" id="{51216CB9-69B9-AA1D-0D89-D7B47E3258E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2" name="Gráfico 1">
            <a:extLst>
              <a:ext uri="{FF2B5EF4-FFF2-40B4-BE49-F238E27FC236}">
                <a16:creationId xmlns:a16="http://schemas.microsoft.com/office/drawing/2014/main" id="{25C4F609-A22C-41B3-5882-72B82E55DE45}"/>
              </a:ext>
            </a:extLst>
          </p:cNvPr>
          <p:cNvGraphicFramePr>
            <a:graphicFrameLocks/>
          </p:cNvGraphicFramePr>
          <p:nvPr>
            <p:extLst>
              <p:ext uri="{D42A27DB-BD31-4B8C-83A1-F6EECF244321}">
                <p14:modId xmlns:p14="http://schemas.microsoft.com/office/powerpoint/2010/main" val="3588502931"/>
              </p:ext>
            </p:extLst>
          </p:nvPr>
        </p:nvGraphicFramePr>
        <p:xfrm>
          <a:off x="-1899580" y="1181100"/>
          <a:ext cx="19425580" cy="8473154"/>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4"/>
          <p:cNvSpPr txBox="1"/>
          <p:nvPr/>
        </p:nvSpPr>
        <p:spPr>
          <a:xfrm>
            <a:off x="-52256" y="1524000"/>
            <a:ext cx="16607232" cy="2727029"/>
          </a:xfrm>
          <a:prstGeom prst="rect">
            <a:avLst/>
          </a:prstGeom>
        </p:spPr>
        <p:txBody>
          <a:bodyPr wrap="square" lIns="0" tIns="0" rIns="0" bIns="0" rtlCol="0" anchor="t">
            <a:spAutoFit/>
          </a:bodyPr>
          <a:lstStyle/>
          <a:p>
            <a:pPr algn="ctr" fontAlgn="b"/>
            <a:r>
              <a:rPr lang="es-MX" sz="3600" b="1" i="0" u="none" strike="noStrike" dirty="0">
                <a:solidFill>
                  <a:schemeClr val="tx1"/>
                </a:solidFill>
                <a:effectLst/>
                <a:latin typeface="Quicksand Medium" panose="020B0604020202020204" charset="0"/>
              </a:rPr>
              <a:t> </a:t>
            </a:r>
            <a:r>
              <a:rPr lang="es-MX" sz="2800" b="1" i="0" u="none" strike="noStrike" dirty="0">
                <a:solidFill>
                  <a:schemeClr val="tx1"/>
                </a:solidFill>
                <a:effectLst/>
                <a:latin typeface="Quicksand Medium" panose="020B0604020202020204" charset="0"/>
              </a:rPr>
              <a:t>Si usted recibiera una amenaza contra su integridad a  raíz del ejercicio</a:t>
            </a:r>
          </a:p>
          <a:p>
            <a:pPr algn="ctr" fontAlgn="b"/>
            <a:r>
              <a:rPr lang="es-MX" sz="2800" b="1" i="0" u="none" strike="noStrike" dirty="0">
                <a:solidFill>
                  <a:schemeClr val="tx1"/>
                </a:solidFill>
                <a:effectLst/>
                <a:latin typeface="Quicksand Medium" panose="020B0604020202020204" charset="0"/>
              </a:rPr>
              <a:t> periodístico sobre un tema específico, ¿qué haría?</a:t>
            </a:r>
            <a:endParaRPr lang="es-ES" sz="2800" b="1" i="0" u="none" strike="noStrike" dirty="0">
              <a:solidFill>
                <a:schemeClr val="tx1"/>
              </a:solidFill>
              <a:effectLst/>
              <a:latin typeface="Quicksand Medium" panose="020B0604020202020204" charset="0"/>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ES" sz="3600" b="1" i="0" u="none" strike="noStrike" kern="1200" cap="none" spc="0" normalizeH="0" baseline="0" noProof="0" dirty="0">
              <a:ln>
                <a:noFill/>
              </a:ln>
              <a:solidFill>
                <a:prstClr val="black"/>
              </a:solidFill>
              <a:effectLst/>
              <a:uLnTx/>
              <a:uFillTx/>
              <a:latin typeface="Quicksand Medium" panose="020B0604020202020204" charset="0"/>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ES" sz="2800" b="1" i="0" u="none" strike="noStrike" kern="1200" cap="none" spc="0" normalizeH="0" baseline="0" noProof="0" dirty="0">
              <a:ln>
                <a:noFill/>
              </a:ln>
              <a:solidFill>
                <a:prstClr val="black"/>
              </a:solidFill>
              <a:effectLst/>
              <a:uLnTx/>
              <a:uFillTx/>
              <a:latin typeface="Quicksand Medium" panose="020B0604020202020204" charset="0"/>
              <a:ea typeface="+mn-ea"/>
              <a:cs typeface="+mn-cs"/>
            </a:endParaRPr>
          </a:p>
          <a:p>
            <a:pPr marL="0" marR="0" lvl="0" indent="0" algn="l" defTabSz="914400" rtl="0" eaLnBrk="1" fontAlgn="auto" latinLnBrk="0" hangingPunct="1">
              <a:lnSpc>
                <a:spcPts val="3118"/>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Quicksand Medium" panose="020B0604020202020204" charset="0"/>
              <a:ea typeface="+mn-ea"/>
              <a:cs typeface="+mn-cs"/>
            </a:endParaRPr>
          </a:p>
          <a:p>
            <a:pPr marL="0" marR="0" lvl="0" indent="0" algn="l" defTabSz="914400" rtl="0" eaLnBrk="1" fontAlgn="auto" latinLnBrk="0" hangingPunct="1">
              <a:lnSpc>
                <a:spcPts val="3118"/>
              </a:lnSpc>
              <a:spcBef>
                <a:spcPts val="0"/>
              </a:spcBef>
              <a:spcAft>
                <a:spcPts val="0"/>
              </a:spcAft>
              <a:buClrTx/>
              <a:buSzTx/>
              <a:buFontTx/>
              <a:buNone/>
              <a:tabLst/>
              <a:defRPr/>
            </a:pPr>
            <a:r>
              <a:rPr kumimoji="0" lang="en-US" sz="1999" b="0" i="0" u="none" strike="noStrike" kern="1200" cap="none" spc="0" normalizeH="0" baseline="0" noProof="0" dirty="0">
                <a:ln>
                  <a:noFill/>
                </a:ln>
                <a:solidFill>
                  <a:srgbClr val="000000"/>
                </a:solidFill>
                <a:effectLst/>
                <a:uLnTx/>
                <a:uFillTx/>
                <a:latin typeface="Quicksand Medium"/>
                <a:ea typeface="+mn-ea"/>
                <a:cs typeface="+mn-cs"/>
              </a:rPr>
              <a:t>.</a:t>
            </a:r>
          </a:p>
        </p:txBody>
      </p:sp>
    </p:spTree>
    <p:extLst>
      <p:ext uri="{BB962C8B-B14F-4D97-AF65-F5344CB8AC3E}">
        <p14:creationId xmlns:p14="http://schemas.microsoft.com/office/powerpoint/2010/main" val="1509101075"/>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5"/>
          <p:cNvSpPr txBox="1"/>
          <p:nvPr/>
        </p:nvSpPr>
        <p:spPr>
          <a:xfrm>
            <a:off x="762000" y="468156"/>
            <a:ext cx="15316200" cy="553998"/>
          </a:xfrm>
          <a:prstGeom prst="rect">
            <a:avLst/>
          </a:prstGeom>
          <a:solidFill>
            <a:schemeClr val="bg1">
              <a:lumMod val="50000"/>
            </a:schemeClr>
          </a:solidFill>
        </p:spPr>
        <p:txBody>
          <a:bodyPr wrap="square" lIns="0" tIns="0" rIns="0" bIns="0" rtlCol="0" anchor="t">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PY" sz="3600" b="1" i="0" u="none" strike="noStrike" kern="1200" cap="none" spc="0" normalizeH="0" baseline="0" noProof="0" dirty="0">
                <a:ln>
                  <a:noFill/>
                </a:ln>
                <a:solidFill>
                  <a:schemeClr val="bg1"/>
                </a:solidFill>
                <a:effectLst/>
                <a:uLnTx/>
                <a:uFillTx/>
                <a:latin typeface="Calibri" panose="020F0502020204030204"/>
                <a:ea typeface="+mn-ea"/>
                <a:cs typeface="+mn-cs"/>
              </a:rPr>
              <a:t>EFECTOS DE LA VIOLENCIA EN EL DESARROLLO DE LA LABOR PERIODISTICA  </a:t>
            </a: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4">
            <a:extLst>
              <a:ext uri="{FF2B5EF4-FFF2-40B4-BE49-F238E27FC236}">
                <a16:creationId xmlns:a16="http://schemas.microsoft.com/office/drawing/2014/main" id="{51216CB9-69B9-AA1D-0D89-D7B47E3258E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2" name="Gráfico 1">
            <a:extLst>
              <a:ext uri="{FF2B5EF4-FFF2-40B4-BE49-F238E27FC236}">
                <a16:creationId xmlns:a16="http://schemas.microsoft.com/office/drawing/2014/main" id="{25C4F609-A22C-41B3-5882-72B82E55DE45}"/>
              </a:ext>
            </a:extLst>
          </p:cNvPr>
          <p:cNvGraphicFramePr>
            <a:graphicFrameLocks/>
          </p:cNvGraphicFramePr>
          <p:nvPr>
            <p:extLst>
              <p:ext uri="{D42A27DB-BD31-4B8C-83A1-F6EECF244321}">
                <p14:modId xmlns:p14="http://schemas.microsoft.com/office/powerpoint/2010/main" val="3325874549"/>
              </p:ext>
            </p:extLst>
          </p:nvPr>
        </p:nvGraphicFramePr>
        <p:xfrm>
          <a:off x="-1828800" y="1022154"/>
          <a:ext cx="20574000" cy="9798246"/>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4"/>
          <p:cNvSpPr txBox="1"/>
          <p:nvPr/>
        </p:nvSpPr>
        <p:spPr>
          <a:xfrm>
            <a:off x="990600" y="1334975"/>
            <a:ext cx="15849600" cy="2296141"/>
          </a:xfrm>
          <a:prstGeom prst="rect">
            <a:avLst/>
          </a:prstGeom>
        </p:spPr>
        <p:txBody>
          <a:bodyPr wrap="square" lIns="0" tIns="0" rIns="0" bIns="0" rtlCol="0" anchor="t">
            <a:spAutoFit/>
          </a:bodyPr>
          <a:lstStyle/>
          <a:p>
            <a:pPr algn="ctr" fontAlgn="b"/>
            <a:r>
              <a:rPr lang="es-MX" sz="3600" b="1" i="0" u="none" strike="noStrike" dirty="0">
                <a:solidFill>
                  <a:schemeClr val="tx1"/>
                </a:solidFill>
                <a:effectLst/>
                <a:latin typeface="Quicksand Medium" panose="020B0604020202020204" charset="0"/>
              </a:rPr>
              <a:t>En el desarrollo de su labor como periodista ¿podría indicarnos si la violencia le ha generado alguno de los siguientes efectos</a:t>
            </a:r>
            <a:endParaRPr kumimoji="0" lang="es-ES" sz="3600" b="1" i="0" u="none" strike="noStrike" kern="1200" cap="none" spc="0" normalizeH="0" baseline="0" noProof="0" dirty="0">
              <a:ln>
                <a:noFill/>
              </a:ln>
              <a:solidFill>
                <a:prstClr val="black"/>
              </a:solidFill>
              <a:effectLst/>
              <a:uLnTx/>
              <a:uFillTx/>
              <a:latin typeface="Quicksand Medium" panose="020B0604020202020204" charset="0"/>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ES" sz="2800" b="1" i="0" u="none" strike="noStrike" kern="1200" cap="none" spc="0" normalizeH="0" baseline="0" noProof="0" dirty="0">
              <a:ln>
                <a:noFill/>
              </a:ln>
              <a:solidFill>
                <a:prstClr val="black"/>
              </a:solidFill>
              <a:effectLst/>
              <a:uLnTx/>
              <a:uFillTx/>
              <a:latin typeface="Quicksand Medium" panose="020B0604020202020204" charset="0"/>
              <a:ea typeface="+mn-ea"/>
              <a:cs typeface="+mn-cs"/>
            </a:endParaRPr>
          </a:p>
          <a:p>
            <a:pPr marL="0" marR="0" lvl="0" indent="0" algn="l" defTabSz="914400" rtl="0" eaLnBrk="1" fontAlgn="auto" latinLnBrk="0" hangingPunct="1">
              <a:lnSpc>
                <a:spcPts val="3118"/>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Quicksand Medium" panose="020B0604020202020204" charset="0"/>
              <a:ea typeface="+mn-ea"/>
              <a:cs typeface="+mn-cs"/>
            </a:endParaRPr>
          </a:p>
          <a:p>
            <a:pPr marL="0" marR="0" lvl="0" indent="0" algn="l" defTabSz="914400" rtl="0" eaLnBrk="1" fontAlgn="auto" latinLnBrk="0" hangingPunct="1">
              <a:lnSpc>
                <a:spcPts val="3118"/>
              </a:lnSpc>
              <a:spcBef>
                <a:spcPts val="0"/>
              </a:spcBef>
              <a:spcAft>
                <a:spcPts val="0"/>
              </a:spcAft>
              <a:buClrTx/>
              <a:buSzTx/>
              <a:buFontTx/>
              <a:buNone/>
              <a:tabLst/>
              <a:defRPr/>
            </a:pPr>
            <a:r>
              <a:rPr kumimoji="0" lang="en-US" sz="1999" b="0" i="0" u="none" strike="noStrike" kern="1200" cap="none" spc="0" normalizeH="0" baseline="0" noProof="0" dirty="0">
                <a:ln>
                  <a:noFill/>
                </a:ln>
                <a:solidFill>
                  <a:srgbClr val="000000"/>
                </a:solidFill>
                <a:effectLst/>
                <a:uLnTx/>
                <a:uFillTx/>
                <a:latin typeface="Quicksand Medium"/>
                <a:ea typeface="+mn-ea"/>
                <a:cs typeface="+mn-cs"/>
              </a:rPr>
              <a:t>.</a:t>
            </a:r>
          </a:p>
        </p:txBody>
      </p:sp>
    </p:spTree>
    <p:extLst>
      <p:ext uri="{BB962C8B-B14F-4D97-AF65-F5344CB8AC3E}">
        <p14:creationId xmlns:p14="http://schemas.microsoft.com/office/powerpoint/2010/main" val="3506851193"/>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flipH="1" flipV="1">
            <a:off x="0" y="0"/>
            <a:ext cx="18288000" cy="10287000"/>
          </a:xfrm>
          <a:custGeom>
            <a:avLst/>
            <a:gdLst/>
            <a:ahLst/>
            <a:cxnLst/>
            <a:rect l="l" t="t" r="r" b="b"/>
            <a:pathLst>
              <a:path w="18288000" h="10287000">
                <a:moveTo>
                  <a:pt x="18288000" y="10287000"/>
                </a:moveTo>
                <a:lnTo>
                  <a:pt x="0" y="10287000"/>
                </a:lnTo>
                <a:lnTo>
                  <a:pt x="0" y="0"/>
                </a:lnTo>
                <a:lnTo>
                  <a:pt x="18288000" y="0"/>
                </a:lnTo>
                <a:lnTo>
                  <a:pt x="18288000" y="10287000"/>
                </a:lnTo>
                <a:close/>
              </a:path>
            </a:pathLst>
          </a:custGeom>
          <a:blipFill>
            <a:blip r:embed="rId2"/>
            <a:stretch>
              <a:fillRect t="-38888" b="-38888"/>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3" name="Group 3"/>
          <p:cNvGrpSpPr/>
          <p:nvPr/>
        </p:nvGrpSpPr>
        <p:grpSpPr>
          <a:xfrm>
            <a:off x="4463" y="2510"/>
            <a:ext cx="18279075" cy="3084594"/>
            <a:chOff x="0" y="0"/>
            <a:chExt cx="4816593" cy="812800"/>
          </a:xfrm>
        </p:grpSpPr>
        <p:sp>
          <p:nvSpPr>
            <p:cNvPr id="4" name="Freeform 4"/>
            <p:cNvSpPr/>
            <p:nvPr/>
          </p:nvSpPr>
          <p:spPr>
            <a:xfrm>
              <a:off x="0" y="0"/>
              <a:ext cx="4816592" cy="812800"/>
            </a:xfrm>
            <a:custGeom>
              <a:avLst/>
              <a:gdLst/>
              <a:ahLst/>
              <a:cxnLst/>
              <a:rect l="l" t="t" r="r" b="b"/>
              <a:pathLst>
                <a:path w="4816592" h="812800">
                  <a:moveTo>
                    <a:pt x="0" y="0"/>
                  </a:moveTo>
                  <a:lnTo>
                    <a:pt x="4816592" y="0"/>
                  </a:lnTo>
                  <a:lnTo>
                    <a:pt x="4816592" y="812800"/>
                  </a:lnTo>
                  <a:lnTo>
                    <a:pt x="0" y="812800"/>
                  </a:lnTo>
                  <a:close/>
                </a:path>
              </a:pathLst>
            </a:custGeom>
            <a:solidFill>
              <a:schemeClr val="bg1">
                <a:lumMod val="65000"/>
              </a:schemeClr>
            </a:solid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white">
                    <a:lumMod val="75000"/>
                  </a:prstClr>
                </a:solidFill>
                <a:effectLst/>
                <a:uLnTx/>
                <a:uFillTx/>
                <a:latin typeface="Calibri"/>
                <a:ea typeface="+mn-ea"/>
                <a:cs typeface="+mn-cs"/>
              </a:endParaRPr>
            </a:p>
          </p:txBody>
        </p:sp>
        <p:sp>
          <p:nvSpPr>
            <p:cNvPr id="5" name="TextBox 5"/>
            <p:cNvSpPr txBox="1"/>
            <p:nvPr/>
          </p:nvSpPr>
          <p:spPr>
            <a:xfrm>
              <a:off x="0" y="-19050"/>
              <a:ext cx="4816593" cy="831850"/>
            </a:xfrm>
            <a:prstGeom prst="rect">
              <a:avLst/>
            </a:prstGeom>
          </p:spPr>
          <p:txBody>
            <a:bodyPr lIns="50775" tIns="50775" rIns="50775" bIns="50775" rtlCol="0" anchor="ctr"/>
            <a:lstStyle/>
            <a:p>
              <a:pPr marL="0" marR="0" lvl="0" indent="0" algn="ctr" defTabSz="914400" rtl="0" eaLnBrk="1" fontAlgn="auto" latinLnBrk="0" hangingPunct="1">
                <a:lnSpc>
                  <a:spcPts val="2858"/>
                </a:lnSpc>
                <a:spcBef>
                  <a:spcPts val="0"/>
                </a:spcBef>
                <a:spcAft>
                  <a:spcPts val="0"/>
                </a:spcAft>
                <a:buClrTx/>
                <a:buSzTx/>
                <a:buFontTx/>
                <a:buNone/>
                <a:tabLst/>
                <a:defRPr/>
              </a:pPr>
              <a:endParaRPr kumimoji="0" sz="1800" b="0" i="0" u="none" strike="noStrike" kern="1200" cap="none" spc="0" normalizeH="0" baseline="0" noProof="0">
                <a:ln>
                  <a:noFill/>
                </a:ln>
                <a:solidFill>
                  <a:prstClr val="white">
                    <a:lumMod val="75000"/>
                  </a:prstClr>
                </a:solidFill>
                <a:effectLst/>
                <a:uLnTx/>
                <a:uFillTx/>
                <a:latin typeface="Calibri"/>
                <a:ea typeface="+mn-ea"/>
                <a:cs typeface="+mn-cs"/>
              </a:endParaRPr>
            </a:p>
          </p:txBody>
        </p:sp>
      </p:grpSp>
      <p:sp>
        <p:nvSpPr>
          <p:cNvPr id="6" name="Freeform 6"/>
          <p:cNvSpPr/>
          <p:nvPr/>
        </p:nvSpPr>
        <p:spPr>
          <a:xfrm>
            <a:off x="13448920" y="-4724578"/>
            <a:ext cx="7612839" cy="7811682"/>
          </a:xfrm>
          <a:custGeom>
            <a:avLst/>
            <a:gdLst/>
            <a:ahLst/>
            <a:cxnLst/>
            <a:rect l="l" t="t" r="r" b="b"/>
            <a:pathLst>
              <a:path w="7612839" h="7811682">
                <a:moveTo>
                  <a:pt x="0" y="0"/>
                </a:moveTo>
                <a:lnTo>
                  <a:pt x="7612839" y="0"/>
                </a:lnTo>
                <a:lnTo>
                  <a:pt x="7612839" y="7811682"/>
                </a:lnTo>
                <a:lnTo>
                  <a:pt x="0" y="7811682"/>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Freeform 7"/>
          <p:cNvSpPr/>
          <p:nvPr/>
        </p:nvSpPr>
        <p:spPr>
          <a:xfrm>
            <a:off x="-2845514" y="-3438405"/>
            <a:ext cx="6706657" cy="6881831"/>
          </a:xfrm>
          <a:custGeom>
            <a:avLst/>
            <a:gdLst/>
            <a:ahLst/>
            <a:cxnLst/>
            <a:rect l="l" t="t" r="r" b="b"/>
            <a:pathLst>
              <a:path w="6706657" h="6881831">
                <a:moveTo>
                  <a:pt x="0" y="0"/>
                </a:moveTo>
                <a:lnTo>
                  <a:pt x="6706657" y="0"/>
                </a:lnTo>
                <a:lnTo>
                  <a:pt x="6706657" y="6881831"/>
                </a:lnTo>
                <a:lnTo>
                  <a:pt x="0" y="6881831"/>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2" name="TextBox 12"/>
          <p:cNvSpPr txBox="1"/>
          <p:nvPr/>
        </p:nvSpPr>
        <p:spPr>
          <a:xfrm>
            <a:off x="3693641" y="1234129"/>
            <a:ext cx="10900718" cy="1349353"/>
          </a:xfrm>
          <a:prstGeom prst="rect">
            <a:avLst/>
          </a:prstGeom>
        </p:spPr>
        <p:txBody>
          <a:bodyPr lIns="0" tIns="0" rIns="0" bIns="0" rtlCol="0" anchor="t">
            <a:spAutoFit/>
          </a:bodyPr>
          <a:lstStyle/>
          <a:p>
            <a:pPr marL="0" marR="0" lvl="0" indent="0" algn="ctr" defTabSz="914400" rtl="0" eaLnBrk="1" fontAlgn="auto" latinLnBrk="0" hangingPunct="1">
              <a:lnSpc>
                <a:spcPts val="11076"/>
              </a:lnSpc>
              <a:spcBef>
                <a:spcPts val="0"/>
              </a:spcBef>
              <a:spcAft>
                <a:spcPts val="0"/>
              </a:spcAft>
              <a:buClrTx/>
              <a:buSzTx/>
              <a:buFontTx/>
              <a:buNone/>
              <a:tabLst/>
              <a:defRPr/>
            </a:pPr>
            <a:r>
              <a:rPr lang="en-US" sz="8026" spc="786" dirty="0">
                <a:solidFill>
                  <a:srgbClr val="FFFFFF"/>
                </a:solidFill>
                <a:latin typeface="Oswald Bold"/>
              </a:rPr>
              <a:t>CUADROS </a:t>
            </a:r>
            <a:endParaRPr kumimoji="0" lang="en-US" sz="8026" b="0" i="0" u="none" strike="noStrike" kern="1200" cap="none" spc="786" normalizeH="0" baseline="0" noProof="0" dirty="0">
              <a:ln>
                <a:noFill/>
              </a:ln>
              <a:solidFill>
                <a:srgbClr val="FFFFFF"/>
              </a:solidFill>
              <a:effectLst/>
              <a:uLnTx/>
              <a:uFillTx/>
              <a:latin typeface="Oswald Bold"/>
              <a:ea typeface="+mn-ea"/>
              <a:cs typeface="+mn-cs"/>
            </a:endParaRPr>
          </a:p>
        </p:txBody>
      </p:sp>
      <p:grpSp>
        <p:nvGrpSpPr>
          <p:cNvPr id="13" name="Group 13"/>
          <p:cNvGrpSpPr/>
          <p:nvPr/>
        </p:nvGrpSpPr>
        <p:grpSpPr>
          <a:xfrm>
            <a:off x="2122237" y="3294336"/>
            <a:ext cx="14011631" cy="6106755"/>
            <a:chOff x="0" y="-19050"/>
            <a:chExt cx="1753234" cy="561340"/>
          </a:xfrm>
        </p:grpSpPr>
        <p:sp>
          <p:nvSpPr>
            <p:cNvPr id="14" name="Freeform 14"/>
            <p:cNvSpPr/>
            <p:nvPr/>
          </p:nvSpPr>
          <p:spPr>
            <a:xfrm>
              <a:off x="8538" y="0"/>
              <a:ext cx="1744696" cy="542290"/>
            </a:xfrm>
            <a:custGeom>
              <a:avLst/>
              <a:gdLst/>
              <a:ahLst/>
              <a:cxnLst/>
              <a:rect l="l" t="t" r="r" b="b"/>
              <a:pathLst>
                <a:path w="1744696" h="542290">
                  <a:moveTo>
                    <a:pt x="0" y="0"/>
                  </a:moveTo>
                  <a:lnTo>
                    <a:pt x="1744696" y="0"/>
                  </a:lnTo>
                  <a:lnTo>
                    <a:pt x="1744696" y="542290"/>
                  </a:lnTo>
                  <a:lnTo>
                    <a:pt x="0" y="542290"/>
                  </a:lnTo>
                  <a:close/>
                </a:path>
              </a:pathLst>
            </a:custGeom>
            <a:solidFill>
              <a:srgbClr val="000000">
                <a:alpha val="0"/>
              </a:srgbClr>
            </a:solidFill>
            <a:ln w="38100" cap="sq">
              <a:solidFill>
                <a:srgbClr val="000000"/>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TextBox 15"/>
            <p:cNvSpPr txBox="1"/>
            <p:nvPr/>
          </p:nvSpPr>
          <p:spPr>
            <a:xfrm>
              <a:off x="0" y="-19050"/>
              <a:ext cx="1744696" cy="561340"/>
            </a:xfrm>
            <a:prstGeom prst="rect">
              <a:avLst/>
            </a:prstGeom>
          </p:spPr>
          <p:txBody>
            <a:bodyPr lIns="50775" tIns="50775" rIns="50775" bIns="50775" rtlCol="0" anchor="ctr"/>
            <a:lstStyle/>
            <a:p>
              <a:pPr marL="0" marR="0" lvl="0" indent="0" algn="ctr" defTabSz="914400" rtl="0" eaLnBrk="1" fontAlgn="auto" latinLnBrk="0" hangingPunct="1">
                <a:lnSpc>
                  <a:spcPts val="2858"/>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1" name="CuadroTexto 10">
            <a:extLst>
              <a:ext uri="{FF2B5EF4-FFF2-40B4-BE49-F238E27FC236}">
                <a16:creationId xmlns:a16="http://schemas.microsoft.com/office/drawing/2014/main" id="{A75FA5B1-01B0-6C19-9210-DF729781278B}"/>
              </a:ext>
            </a:extLst>
          </p:cNvPr>
          <p:cNvSpPr txBox="1"/>
          <p:nvPr/>
        </p:nvSpPr>
        <p:spPr>
          <a:xfrm>
            <a:off x="2819400" y="3865819"/>
            <a:ext cx="11951368" cy="1096069"/>
          </a:xfrm>
          <a:prstGeom prst="rect">
            <a:avLst/>
          </a:prstGeom>
          <a:noFill/>
        </p:spPr>
        <p:txBody>
          <a:bodyPr wrap="square">
            <a:spAutoFit/>
          </a:bodyPr>
          <a:lstStyle/>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1800" b="1" i="0" u="none" strike="noStrike" kern="1200" cap="none" spc="15" normalizeH="0" baseline="0" noProof="0" dirty="0">
                <a:ln>
                  <a:noFill/>
                </a:ln>
                <a:effectLst/>
                <a:uLnTx/>
                <a:uFillTx/>
                <a:latin typeface="Fira Sans Light"/>
                <a:ea typeface="+mn-ea"/>
                <a:cs typeface="+mn-cs"/>
              </a:rPr>
              <a:t>INCIDENCIA DE UNA AMENAZA A LA INTEGRIDAD FISICA EN LA LABOR PERIODISTICA</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1800" b="1" spc="15" dirty="0">
                <a:latin typeface="Fira Sans Light"/>
              </a:rPr>
              <a:t>EFECTOS DE LA VIOLENCIA EN EL DESARROLLO DE LA LABOR PERIODÍSTICA </a:t>
            </a:r>
            <a:endParaRPr kumimoji="0" lang="en-US" sz="1800" b="1" i="0" u="none" strike="noStrike" kern="1200" cap="none" spc="15" normalizeH="0" baseline="0" noProof="0" dirty="0">
              <a:ln>
                <a:noFill/>
              </a:ln>
              <a:effectLst/>
              <a:uLnTx/>
              <a:uFillTx/>
              <a:latin typeface="Fira Sans Light"/>
              <a:ea typeface="+mn-ea"/>
              <a:cs typeface="+mn-cs"/>
            </a:endParaRPr>
          </a:p>
        </p:txBody>
      </p:sp>
    </p:spTree>
    <p:extLst>
      <p:ext uri="{BB962C8B-B14F-4D97-AF65-F5344CB8AC3E}">
        <p14:creationId xmlns:p14="http://schemas.microsoft.com/office/powerpoint/2010/main" val="169502733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flipH="1" flipV="1">
            <a:off x="0" y="0"/>
            <a:ext cx="18288000" cy="10287000"/>
          </a:xfrm>
          <a:custGeom>
            <a:avLst/>
            <a:gdLst/>
            <a:ahLst/>
            <a:cxnLst/>
            <a:rect l="l" t="t" r="r" b="b"/>
            <a:pathLst>
              <a:path w="18288000" h="10287000">
                <a:moveTo>
                  <a:pt x="18288000" y="10287000"/>
                </a:moveTo>
                <a:lnTo>
                  <a:pt x="0" y="10287000"/>
                </a:lnTo>
                <a:lnTo>
                  <a:pt x="0" y="0"/>
                </a:lnTo>
                <a:lnTo>
                  <a:pt x="18288000" y="0"/>
                </a:lnTo>
                <a:lnTo>
                  <a:pt x="18288000" y="10287000"/>
                </a:lnTo>
                <a:close/>
              </a:path>
            </a:pathLst>
          </a:custGeom>
          <a:blipFill>
            <a:blip r:embed="rId2"/>
            <a:stretch>
              <a:fillRect t="-38888" b="-38888"/>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3" name="Group 3"/>
          <p:cNvGrpSpPr/>
          <p:nvPr/>
        </p:nvGrpSpPr>
        <p:grpSpPr>
          <a:xfrm>
            <a:off x="4463" y="2510"/>
            <a:ext cx="18279075" cy="3084594"/>
            <a:chOff x="0" y="0"/>
            <a:chExt cx="4816593" cy="812800"/>
          </a:xfrm>
        </p:grpSpPr>
        <p:sp>
          <p:nvSpPr>
            <p:cNvPr id="4" name="Freeform 4"/>
            <p:cNvSpPr/>
            <p:nvPr/>
          </p:nvSpPr>
          <p:spPr>
            <a:xfrm>
              <a:off x="0" y="0"/>
              <a:ext cx="4816592" cy="812800"/>
            </a:xfrm>
            <a:custGeom>
              <a:avLst/>
              <a:gdLst/>
              <a:ahLst/>
              <a:cxnLst/>
              <a:rect l="l" t="t" r="r" b="b"/>
              <a:pathLst>
                <a:path w="4816592" h="812800">
                  <a:moveTo>
                    <a:pt x="0" y="0"/>
                  </a:moveTo>
                  <a:lnTo>
                    <a:pt x="4816592" y="0"/>
                  </a:lnTo>
                  <a:lnTo>
                    <a:pt x="4816592" y="812800"/>
                  </a:lnTo>
                  <a:lnTo>
                    <a:pt x="0" y="812800"/>
                  </a:lnTo>
                  <a:close/>
                </a:path>
              </a:pathLst>
            </a:custGeom>
            <a:solidFill>
              <a:schemeClr val="bg1">
                <a:lumMod val="65000"/>
              </a:schemeClr>
            </a:solid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white">
                    <a:lumMod val="75000"/>
                  </a:prstClr>
                </a:solidFill>
                <a:effectLst/>
                <a:uLnTx/>
                <a:uFillTx/>
                <a:latin typeface="Calibri"/>
                <a:ea typeface="+mn-ea"/>
                <a:cs typeface="+mn-cs"/>
              </a:endParaRPr>
            </a:p>
          </p:txBody>
        </p:sp>
        <p:sp>
          <p:nvSpPr>
            <p:cNvPr id="5" name="TextBox 5"/>
            <p:cNvSpPr txBox="1"/>
            <p:nvPr/>
          </p:nvSpPr>
          <p:spPr>
            <a:xfrm>
              <a:off x="0" y="-19050"/>
              <a:ext cx="4816593" cy="831850"/>
            </a:xfrm>
            <a:prstGeom prst="rect">
              <a:avLst/>
            </a:prstGeom>
          </p:spPr>
          <p:txBody>
            <a:bodyPr lIns="50775" tIns="50775" rIns="50775" bIns="50775" rtlCol="0" anchor="ctr"/>
            <a:lstStyle/>
            <a:p>
              <a:pPr marL="0" marR="0" lvl="0" indent="0" algn="ctr" defTabSz="914400" rtl="0" eaLnBrk="1" fontAlgn="auto" latinLnBrk="0" hangingPunct="1">
                <a:lnSpc>
                  <a:spcPts val="2858"/>
                </a:lnSpc>
                <a:spcBef>
                  <a:spcPts val="0"/>
                </a:spcBef>
                <a:spcAft>
                  <a:spcPts val="0"/>
                </a:spcAft>
                <a:buClrTx/>
                <a:buSzTx/>
                <a:buFontTx/>
                <a:buNone/>
                <a:tabLst/>
                <a:defRPr/>
              </a:pPr>
              <a:endParaRPr kumimoji="0" sz="1800" b="0" i="0" u="none" strike="noStrike" kern="1200" cap="none" spc="0" normalizeH="0" baseline="0" noProof="0">
                <a:ln>
                  <a:noFill/>
                </a:ln>
                <a:solidFill>
                  <a:prstClr val="white">
                    <a:lumMod val="75000"/>
                  </a:prstClr>
                </a:solidFill>
                <a:effectLst/>
                <a:uLnTx/>
                <a:uFillTx/>
                <a:latin typeface="Calibri"/>
                <a:ea typeface="+mn-ea"/>
                <a:cs typeface="+mn-cs"/>
              </a:endParaRPr>
            </a:p>
          </p:txBody>
        </p:sp>
      </p:grpSp>
      <p:sp>
        <p:nvSpPr>
          <p:cNvPr id="6" name="Freeform 6"/>
          <p:cNvSpPr/>
          <p:nvPr/>
        </p:nvSpPr>
        <p:spPr>
          <a:xfrm>
            <a:off x="13448920" y="-4724578"/>
            <a:ext cx="7612839" cy="7811682"/>
          </a:xfrm>
          <a:custGeom>
            <a:avLst/>
            <a:gdLst/>
            <a:ahLst/>
            <a:cxnLst/>
            <a:rect l="l" t="t" r="r" b="b"/>
            <a:pathLst>
              <a:path w="7612839" h="7811682">
                <a:moveTo>
                  <a:pt x="0" y="0"/>
                </a:moveTo>
                <a:lnTo>
                  <a:pt x="7612839" y="0"/>
                </a:lnTo>
                <a:lnTo>
                  <a:pt x="7612839" y="7811682"/>
                </a:lnTo>
                <a:lnTo>
                  <a:pt x="0" y="7811682"/>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Freeform 7"/>
          <p:cNvSpPr/>
          <p:nvPr/>
        </p:nvSpPr>
        <p:spPr>
          <a:xfrm>
            <a:off x="-2845514" y="-3438405"/>
            <a:ext cx="6706657" cy="6881831"/>
          </a:xfrm>
          <a:custGeom>
            <a:avLst/>
            <a:gdLst/>
            <a:ahLst/>
            <a:cxnLst/>
            <a:rect l="l" t="t" r="r" b="b"/>
            <a:pathLst>
              <a:path w="6706657" h="6881831">
                <a:moveTo>
                  <a:pt x="0" y="0"/>
                </a:moveTo>
                <a:lnTo>
                  <a:pt x="6706657" y="0"/>
                </a:lnTo>
                <a:lnTo>
                  <a:pt x="6706657" y="6881831"/>
                </a:lnTo>
                <a:lnTo>
                  <a:pt x="0" y="6881831"/>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2" name="TextBox 12"/>
          <p:cNvSpPr txBox="1"/>
          <p:nvPr/>
        </p:nvSpPr>
        <p:spPr>
          <a:xfrm>
            <a:off x="3693641" y="1234129"/>
            <a:ext cx="10900718" cy="1349353"/>
          </a:xfrm>
          <a:prstGeom prst="rect">
            <a:avLst/>
          </a:prstGeom>
        </p:spPr>
        <p:txBody>
          <a:bodyPr lIns="0" tIns="0" rIns="0" bIns="0" rtlCol="0" anchor="t">
            <a:spAutoFit/>
          </a:bodyPr>
          <a:lstStyle/>
          <a:p>
            <a:pPr marL="0" marR="0" lvl="0" indent="0" algn="ctr" defTabSz="914400" rtl="0" eaLnBrk="1" fontAlgn="auto" latinLnBrk="0" hangingPunct="1">
              <a:lnSpc>
                <a:spcPts val="11076"/>
              </a:lnSpc>
              <a:spcBef>
                <a:spcPts val="0"/>
              </a:spcBef>
              <a:spcAft>
                <a:spcPts val="0"/>
              </a:spcAft>
              <a:buClrTx/>
              <a:buSzTx/>
              <a:buFontTx/>
              <a:buNone/>
              <a:tabLst/>
              <a:defRPr/>
            </a:pPr>
            <a:r>
              <a:rPr kumimoji="0" lang="en-US" sz="8026" b="0" i="0" u="none" strike="noStrike" kern="1200" cap="none" spc="786" normalizeH="0" baseline="0" noProof="0" dirty="0">
                <a:ln>
                  <a:noFill/>
                </a:ln>
                <a:solidFill>
                  <a:srgbClr val="FFFFFF"/>
                </a:solidFill>
                <a:effectLst/>
                <a:uLnTx/>
                <a:uFillTx/>
                <a:latin typeface="Oswald Bold"/>
                <a:ea typeface="+mn-ea"/>
                <a:cs typeface="+mn-cs"/>
              </a:rPr>
              <a:t>CUADROS </a:t>
            </a:r>
          </a:p>
        </p:txBody>
      </p:sp>
      <p:grpSp>
        <p:nvGrpSpPr>
          <p:cNvPr id="13" name="Group 13"/>
          <p:cNvGrpSpPr/>
          <p:nvPr/>
        </p:nvGrpSpPr>
        <p:grpSpPr>
          <a:xfrm>
            <a:off x="1981201" y="3511189"/>
            <a:ext cx="13943396" cy="5899512"/>
            <a:chOff x="0" y="0"/>
            <a:chExt cx="1744696" cy="542290"/>
          </a:xfrm>
        </p:grpSpPr>
        <p:sp>
          <p:nvSpPr>
            <p:cNvPr id="14" name="Freeform 14"/>
            <p:cNvSpPr/>
            <p:nvPr/>
          </p:nvSpPr>
          <p:spPr>
            <a:xfrm>
              <a:off x="0" y="0"/>
              <a:ext cx="1744696" cy="542290"/>
            </a:xfrm>
            <a:custGeom>
              <a:avLst/>
              <a:gdLst/>
              <a:ahLst/>
              <a:cxnLst/>
              <a:rect l="l" t="t" r="r" b="b"/>
              <a:pathLst>
                <a:path w="1744696" h="542290">
                  <a:moveTo>
                    <a:pt x="0" y="0"/>
                  </a:moveTo>
                  <a:lnTo>
                    <a:pt x="1744696" y="0"/>
                  </a:lnTo>
                  <a:lnTo>
                    <a:pt x="1744696" y="542290"/>
                  </a:lnTo>
                  <a:lnTo>
                    <a:pt x="0" y="542290"/>
                  </a:lnTo>
                  <a:close/>
                </a:path>
              </a:pathLst>
            </a:custGeom>
            <a:solidFill>
              <a:srgbClr val="000000">
                <a:alpha val="0"/>
              </a:srgbClr>
            </a:solidFill>
            <a:ln w="38100" cap="sq">
              <a:solidFill>
                <a:srgbClr val="000000"/>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TextBox 15"/>
            <p:cNvSpPr txBox="1"/>
            <p:nvPr/>
          </p:nvSpPr>
          <p:spPr>
            <a:xfrm>
              <a:off x="0" y="-19050"/>
              <a:ext cx="1744696" cy="561340"/>
            </a:xfrm>
            <a:prstGeom prst="rect">
              <a:avLst/>
            </a:prstGeom>
          </p:spPr>
          <p:txBody>
            <a:bodyPr lIns="50775" tIns="50775" rIns="50775" bIns="50775" rtlCol="0" anchor="ctr"/>
            <a:lstStyle/>
            <a:p>
              <a:pPr marL="0" marR="0" lvl="0" indent="0" algn="ctr" defTabSz="914400" rtl="0" eaLnBrk="1" fontAlgn="auto" latinLnBrk="0" hangingPunct="1">
                <a:lnSpc>
                  <a:spcPts val="2858"/>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6" name="CuadroTexto 25">
            <a:extLst>
              <a:ext uri="{FF2B5EF4-FFF2-40B4-BE49-F238E27FC236}">
                <a16:creationId xmlns:a16="http://schemas.microsoft.com/office/drawing/2014/main" id="{88F88E51-30E7-8DA6-F123-6F2681D4E68B}"/>
              </a:ext>
            </a:extLst>
          </p:cNvPr>
          <p:cNvSpPr txBox="1"/>
          <p:nvPr/>
        </p:nvSpPr>
        <p:spPr>
          <a:xfrm>
            <a:off x="2626949" y="3660268"/>
            <a:ext cx="11951368" cy="2173287"/>
          </a:xfrm>
          <a:prstGeom prst="rect">
            <a:avLst/>
          </a:prstGeom>
          <a:noFill/>
        </p:spPr>
        <p:txBody>
          <a:bodyPr wrap="square">
            <a:spAutoFit/>
          </a:bodyPr>
          <a:lstStyle/>
          <a:p>
            <a:pPr marL="514350" indent="-514350">
              <a:lnSpc>
                <a:spcPts val="4200"/>
              </a:lnSpc>
              <a:buFontTx/>
              <a:buAutoNum type="alphaUcPeriod"/>
            </a:pPr>
            <a:r>
              <a:rPr lang="en-US" sz="2000" b="1" spc="15" dirty="0">
                <a:latin typeface="Fira Sans Light"/>
              </a:rPr>
              <a:t>DISTRIBUCIÓN GEOGRÁFICA</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2000" b="1" spc="15" dirty="0">
                <a:latin typeface="Fira Sans Light"/>
              </a:rPr>
              <a:t>SEXO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2000" b="1" i="0" u="none" strike="noStrike" kern="1200" cap="none" spc="15" normalizeH="0" baseline="0" noProof="0" dirty="0">
                <a:ln>
                  <a:noFill/>
                </a:ln>
                <a:effectLst/>
                <a:uLnTx/>
                <a:uFillTx/>
                <a:latin typeface="Fira Sans Light"/>
                <a:ea typeface="+mn-ea"/>
                <a:cs typeface="+mn-cs"/>
              </a:rPr>
              <a:t>EDAD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2000" b="1" i="0" u="none" strike="noStrike" kern="1200" cap="none" spc="15" normalizeH="0" baseline="0" noProof="0" dirty="0">
                <a:ln>
                  <a:noFill/>
                </a:ln>
                <a:effectLst/>
                <a:uLnTx/>
                <a:uFillTx/>
                <a:latin typeface="Fira Sans Light"/>
                <a:ea typeface="+mn-ea"/>
                <a:cs typeface="+mn-cs"/>
              </a:rPr>
              <a:t>NIVEL DE EDUCACIÓN </a:t>
            </a:r>
          </a:p>
        </p:txBody>
      </p:sp>
    </p:spTree>
    <p:extLst>
      <p:ext uri="{BB962C8B-B14F-4D97-AF65-F5344CB8AC3E}">
        <p14:creationId xmlns:p14="http://schemas.microsoft.com/office/powerpoint/2010/main" val="3594955501"/>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163800" cy="713195"/>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523220"/>
          </a:xfrm>
          <a:prstGeom prst="rect">
            <a:avLst/>
          </a:prstGeom>
          <a:noFill/>
        </p:spPr>
        <p:txBody>
          <a:bodyPr wrap="square" rtlCol="0">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PY" sz="2800" b="1" i="0" u="none" strike="noStrike" kern="1200" cap="none" spc="0" normalizeH="0" baseline="0" noProof="0" dirty="0">
                <a:ln>
                  <a:noFill/>
                </a:ln>
                <a:solidFill>
                  <a:prstClr val="black"/>
                </a:solidFill>
                <a:effectLst/>
                <a:uLnTx/>
                <a:uFillTx/>
                <a:latin typeface="Calibri" panose="020F0502020204030204"/>
                <a:ea typeface="+mn-ea"/>
                <a:cs typeface="+mn-cs"/>
              </a:rPr>
              <a:t>8.A. INCIDENCIA DE UNA AMENAZA A LA INTEGRIDAD FISICA  </a:t>
            </a:r>
            <a:r>
              <a:rPr lang="es-PY" sz="2800" b="1" dirty="0">
                <a:solidFill>
                  <a:prstClr val="black"/>
                </a:solidFill>
                <a:latin typeface="Calibri" panose="020F0502020204030204"/>
              </a:rPr>
              <a:t>EN</a:t>
            </a:r>
            <a:r>
              <a:rPr kumimoji="0" lang="es-PY" sz="2800" b="1" i="0" u="none" strike="noStrike" kern="1200" cap="none" spc="0" normalizeH="0" baseline="0" noProof="0" dirty="0">
                <a:ln>
                  <a:noFill/>
                </a:ln>
                <a:solidFill>
                  <a:prstClr val="black"/>
                </a:solidFill>
                <a:effectLst/>
                <a:uLnTx/>
                <a:uFillTx/>
                <a:latin typeface="Calibri" panose="020F0502020204030204"/>
                <a:ea typeface="+mn-ea"/>
                <a:cs typeface="+mn-cs"/>
              </a:rPr>
              <a:t> </a:t>
            </a:r>
            <a:r>
              <a:rPr lang="es-PY" sz="2800" b="1" dirty="0">
                <a:solidFill>
                  <a:prstClr val="black"/>
                </a:solidFill>
                <a:latin typeface="Calibri" panose="020F0502020204030204"/>
              </a:rPr>
              <a:t>LA LABOR PERIODISTICA  </a:t>
            </a:r>
            <a:endParaRPr kumimoji="0" lang="es-PY" sz="2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2253663916"/>
              </p:ext>
            </p:extLst>
          </p:nvPr>
        </p:nvGraphicFramePr>
        <p:xfrm>
          <a:off x="517572" y="1407590"/>
          <a:ext cx="17237027" cy="4105740"/>
        </p:xfrm>
        <a:graphic>
          <a:graphicData uri="http://schemas.openxmlformats.org/drawingml/2006/table">
            <a:tbl>
              <a:tblPr/>
              <a:tblGrid>
                <a:gridCol w="4130628">
                  <a:extLst>
                    <a:ext uri="{9D8B030D-6E8A-4147-A177-3AD203B41FA5}">
                      <a16:colId xmlns:a16="http://schemas.microsoft.com/office/drawing/2014/main" val="2603815270"/>
                    </a:ext>
                  </a:extLst>
                </a:gridCol>
                <a:gridCol w="1720427">
                  <a:extLst>
                    <a:ext uri="{9D8B030D-6E8A-4147-A177-3AD203B41FA5}">
                      <a16:colId xmlns:a16="http://schemas.microsoft.com/office/drawing/2014/main" val="2271645990"/>
                    </a:ext>
                  </a:extLst>
                </a:gridCol>
                <a:gridCol w="2124219">
                  <a:extLst>
                    <a:ext uri="{9D8B030D-6E8A-4147-A177-3AD203B41FA5}">
                      <a16:colId xmlns:a16="http://schemas.microsoft.com/office/drawing/2014/main" val="3365438893"/>
                    </a:ext>
                  </a:extLst>
                </a:gridCol>
                <a:gridCol w="2124219">
                  <a:extLst>
                    <a:ext uri="{9D8B030D-6E8A-4147-A177-3AD203B41FA5}">
                      <a16:colId xmlns:a16="http://schemas.microsoft.com/office/drawing/2014/main" val="2198213398"/>
                    </a:ext>
                  </a:extLst>
                </a:gridCol>
                <a:gridCol w="2124219">
                  <a:extLst>
                    <a:ext uri="{9D8B030D-6E8A-4147-A177-3AD203B41FA5}">
                      <a16:colId xmlns:a16="http://schemas.microsoft.com/office/drawing/2014/main" val="2276656453"/>
                    </a:ext>
                  </a:extLst>
                </a:gridCol>
                <a:gridCol w="1660516">
                  <a:extLst>
                    <a:ext uri="{9D8B030D-6E8A-4147-A177-3AD203B41FA5}">
                      <a16:colId xmlns:a16="http://schemas.microsoft.com/office/drawing/2014/main" val="80904801"/>
                    </a:ext>
                  </a:extLst>
                </a:gridCol>
                <a:gridCol w="1524000">
                  <a:extLst>
                    <a:ext uri="{9D8B030D-6E8A-4147-A177-3AD203B41FA5}">
                      <a16:colId xmlns:a16="http://schemas.microsoft.com/office/drawing/2014/main" val="92665308"/>
                    </a:ext>
                  </a:extLst>
                </a:gridCol>
                <a:gridCol w="1828799">
                  <a:extLst>
                    <a:ext uri="{9D8B030D-6E8A-4147-A177-3AD203B41FA5}">
                      <a16:colId xmlns:a16="http://schemas.microsoft.com/office/drawing/2014/main" val="3771453558"/>
                    </a:ext>
                  </a:extLst>
                </a:gridCol>
              </a:tblGrid>
              <a:tr h="361856">
                <a:tc gridSpan="8">
                  <a:txBody>
                    <a:bodyPr/>
                    <a:lstStyle/>
                    <a:p>
                      <a:pPr algn="ctr" fontAlgn="b"/>
                      <a:r>
                        <a:rPr lang="es-MX" sz="2400" b="1" i="0" u="none" strike="noStrike" dirty="0">
                          <a:solidFill>
                            <a:schemeClr val="tx1"/>
                          </a:solidFill>
                          <a:effectLst/>
                          <a:latin typeface="Calibri" panose="020F0502020204030204" pitchFamily="34" charset="0"/>
                        </a:rPr>
                        <a:t>Si usted recibiera una amenaza contra su integridad a  raíz del ejercicio</a:t>
                      </a:r>
                    </a:p>
                    <a:p>
                      <a:pPr algn="ctr" fontAlgn="b"/>
                      <a:r>
                        <a:rPr lang="es-MX" sz="2400" b="1" i="0" u="none" strike="noStrike" dirty="0">
                          <a:solidFill>
                            <a:schemeClr val="tx1"/>
                          </a:solidFill>
                          <a:effectLst/>
                          <a:latin typeface="Calibri" panose="020F0502020204030204" pitchFamily="34" charset="0"/>
                        </a:rPr>
                        <a:t> periodístico sobre un tema específico, ¿qué haría?</a:t>
                      </a:r>
                      <a:endParaRPr lang="es-ES" sz="24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SUSPENDERÍA LA INVESTIGACIÓN DEFINITIVAMENTE</a:t>
                      </a:r>
                      <a:endParaRPr lang="es-PY" sz="20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SUSPENDERÍA LA INVESTIGACIÓN TEMPORALMENTE</a:t>
                      </a:r>
                      <a:endParaRPr lang="es-PY" sz="20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231015859"/>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SEGUIRÍA CON LA INVESTIGACIÓN</a:t>
                      </a:r>
                      <a:endParaRPr lang="es-PY" sz="20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38,1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17025064"/>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SABE</a:t>
                      </a:r>
                      <a:endParaRPr lang="es-PY" sz="20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122870507"/>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DESEA RESPONDER</a:t>
                      </a:r>
                      <a:endParaRPr lang="es-PY" sz="20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91683337"/>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20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0750506"/>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1446426041"/>
              </p:ext>
            </p:extLst>
          </p:nvPr>
        </p:nvGraphicFramePr>
        <p:xfrm>
          <a:off x="428889" y="5718874"/>
          <a:ext cx="17430224" cy="3809671"/>
        </p:xfrm>
        <a:graphic>
          <a:graphicData uri="http://schemas.openxmlformats.org/drawingml/2006/table">
            <a:tbl>
              <a:tblPr/>
              <a:tblGrid>
                <a:gridCol w="3914511">
                  <a:extLst>
                    <a:ext uri="{9D8B030D-6E8A-4147-A177-3AD203B41FA5}">
                      <a16:colId xmlns:a16="http://schemas.microsoft.com/office/drawing/2014/main" val="2603815270"/>
                    </a:ext>
                  </a:extLst>
                </a:gridCol>
                <a:gridCol w="1352980">
                  <a:extLst>
                    <a:ext uri="{9D8B030D-6E8A-4147-A177-3AD203B41FA5}">
                      <a16:colId xmlns:a16="http://schemas.microsoft.com/office/drawing/2014/main" val="2271645990"/>
                    </a:ext>
                  </a:extLst>
                </a:gridCol>
                <a:gridCol w="1912357">
                  <a:extLst>
                    <a:ext uri="{9D8B030D-6E8A-4147-A177-3AD203B41FA5}">
                      <a16:colId xmlns:a16="http://schemas.microsoft.com/office/drawing/2014/main" val="3365438893"/>
                    </a:ext>
                  </a:extLst>
                </a:gridCol>
                <a:gridCol w="1912357">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533400">
                <a:tc gridSpan="9">
                  <a:txBody>
                    <a:bodyPr/>
                    <a:lstStyle/>
                    <a:p>
                      <a:pPr algn="ctr" fontAlgn="b"/>
                      <a:r>
                        <a:rPr lang="es-MX" sz="2400" b="1" i="0" u="none" strike="noStrike" dirty="0">
                          <a:solidFill>
                            <a:schemeClr val="tx1"/>
                          </a:solidFill>
                          <a:effectLst/>
                          <a:latin typeface="Calibri" panose="020F0502020204030204" pitchFamily="34" charset="0"/>
                        </a:rPr>
                        <a:t>Si usted recibiera una amenaza contra su integridad a  raíz del ejercicio</a:t>
                      </a:r>
                    </a:p>
                    <a:p>
                      <a:pPr algn="ctr" fontAlgn="b"/>
                      <a:r>
                        <a:rPr lang="es-MX" sz="2400" b="1" i="0" u="none" strike="noStrike" dirty="0">
                          <a:solidFill>
                            <a:schemeClr val="tx1"/>
                          </a:solidFill>
                          <a:effectLst/>
                          <a:latin typeface="Calibri" panose="020F0502020204030204" pitchFamily="34" charset="0"/>
                        </a:rPr>
                        <a:t> periodístico sobre un tema específico, ¿qué haría?</a:t>
                      </a:r>
                      <a:endParaRPr lang="es-ES" sz="24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29398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93986">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SUSPENDERÍA LA INVESTIGACIÓN DEFINITIVAMENTE</a:t>
                      </a:r>
                      <a:endParaRPr lang="es-PY" sz="20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7,8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9,7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93986">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SUSPENDERÍA LA INVESTIGACIÓN TEMPORALMENTE</a:t>
                      </a:r>
                      <a:endParaRPr lang="es-PY" sz="20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28,4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38,9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61814388"/>
                  </a:ext>
                </a:extLst>
              </a:tr>
              <a:tr h="293986">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SEGUIRÍA CON LA INVESTIGACIÓN</a:t>
                      </a:r>
                      <a:endParaRPr lang="es-PY" sz="20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38,1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45,1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561107123"/>
                  </a:ext>
                </a:extLst>
              </a:tr>
              <a:tr h="293986">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SABE</a:t>
                      </a:r>
                      <a:endParaRPr lang="es-PY" sz="20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16,1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643645218"/>
                  </a:ext>
                </a:extLst>
              </a:tr>
              <a:tr h="293986">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DESEA RESPONDER</a:t>
                      </a:r>
                      <a:endParaRPr lang="es-PY" sz="20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25063707"/>
                  </a:ext>
                </a:extLst>
              </a:tr>
              <a:tr h="293986">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20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83539129"/>
                  </a:ext>
                </a:extLst>
              </a:tr>
            </a:tbl>
          </a:graphicData>
        </a:graphic>
      </p:graphicFrame>
      <p:sp>
        <p:nvSpPr>
          <p:cNvPr id="5" name="TextBox 4">
            <a:extLst>
              <a:ext uri="{FF2B5EF4-FFF2-40B4-BE49-F238E27FC236}">
                <a16:creationId xmlns:a16="http://schemas.microsoft.com/office/drawing/2014/main" id="{93799FAD-556F-2414-1D60-191024CFEEAC}"/>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65660320"/>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163800" cy="713195"/>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523220"/>
          </a:xfrm>
          <a:prstGeom prst="rect">
            <a:avLst/>
          </a:prstGeom>
          <a:noFill/>
        </p:spPr>
        <p:txBody>
          <a:bodyPr wrap="square" rtlCol="0">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PY" sz="2800" b="1" i="0" u="none" strike="noStrike" kern="1200" cap="none" spc="0" normalizeH="0" baseline="0" noProof="0" dirty="0">
                <a:ln>
                  <a:noFill/>
                </a:ln>
                <a:solidFill>
                  <a:prstClr val="black"/>
                </a:solidFill>
                <a:effectLst/>
                <a:uLnTx/>
                <a:uFillTx/>
                <a:latin typeface="Calibri" panose="020F0502020204030204"/>
                <a:ea typeface="+mn-ea"/>
                <a:cs typeface="+mn-cs"/>
              </a:rPr>
              <a:t>8.B. EFECTOS DE LA VIOLENCIA EN EL DESARROLLO DE LA LABOR PERIODISTICA  </a:t>
            </a: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755180566"/>
              </p:ext>
            </p:extLst>
          </p:nvPr>
        </p:nvGraphicFramePr>
        <p:xfrm>
          <a:off x="517572" y="1407590"/>
          <a:ext cx="17237027" cy="3944831"/>
        </p:xfrm>
        <a:graphic>
          <a:graphicData uri="http://schemas.openxmlformats.org/drawingml/2006/table">
            <a:tbl>
              <a:tblPr/>
              <a:tblGrid>
                <a:gridCol w="4206828">
                  <a:extLst>
                    <a:ext uri="{9D8B030D-6E8A-4147-A177-3AD203B41FA5}">
                      <a16:colId xmlns:a16="http://schemas.microsoft.com/office/drawing/2014/main" val="2603815270"/>
                    </a:ext>
                  </a:extLst>
                </a:gridCol>
                <a:gridCol w="1644227">
                  <a:extLst>
                    <a:ext uri="{9D8B030D-6E8A-4147-A177-3AD203B41FA5}">
                      <a16:colId xmlns:a16="http://schemas.microsoft.com/office/drawing/2014/main" val="2271645990"/>
                    </a:ext>
                  </a:extLst>
                </a:gridCol>
                <a:gridCol w="2124219">
                  <a:extLst>
                    <a:ext uri="{9D8B030D-6E8A-4147-A177-3AD203B41FA5}">
                      <a16:colId xmlns:a16="http://schemas.microsoft.com/office/drawing/2014/main" val="3365438893"/>
                    </a:ext>
                  </a:extLst>
                </a:gridCol>
                <a:gridCol w="2124219">
                  <a:extLst>
                    <a:ext uri="{9D8B030D-6E8A-4147-A177-3AD203B41FA5}">
                      <a16:colId xmlns:a16="http://schemas.microsoft.com/office/drawing/2014/main" val="2198213398"/>
                    </a:ext>
                  </a:extLst>
                </a:gridCol>
                <a:gridCol w="2124219">
                  <a:extLst>
                    <a:ext uri="{9D8B030D-6E8A-4147-A177-3AD203B41FA5}">
                      <a16:colId xmlns:a16="http://schemas.microsoft.com/office/drawing/2014/main" val="2276656453"/>
                    </a:ext>
                  </a:extLst>
                </a:gridCol>
                <a:gridCol w="1660516">
                  <a:extLst>
                    <a:ext uri="{9D8B030D-6E8A-4147-A177-3AD203B41FA5}">
                      <a16:colId xmlns:a16="http://schemas.microsoft.com/office/drawing/2014/main" val="80904801"/>
                    </a:ext>
                  </a:extLst>
                </a:gridCol>
                <a:gridCol w="1524000">
                  <a:extLst>
                    <a:ext uri="{9D8B030D-6E8A-4147-A177-3AD203B41FA5}">
                      <a16:colId xmlns:a16="http://schemas.microsoft.com/office/drawing/2014/main" val="92665308"/>
                    </a:ext>
                  </a:extLst>
                </a:gridCol>
                <a:gridCol w="1828799">
                  <a:extLst>
                    <a:ext uri="{9D8B030D-6E8A-4147-A177-3AD203B41FA5}">
                      <a16:colId xmlns:a16="http://schemas.microsoft.com/office/drawing/2014/main" val="3771453558"/>
                    </a:ext>
                  </a:extLst>
                </a:gridCol>
              </a:tblGrid>
              <a:tr h="361856">
                <a:tc gridSpan="8">
                  <a:txBody>
                    <a:bodyPr/>
                    <a:lstStyle/>
                    <a:p>
                      <a:pPr algn="ctr" fontAlgn="b"/>
                      <a:r>
                        <a:rPr lang="es-MX" sz="2800" b="1" i="0" u="none" strike="noStrike" dirty="0">
                          <a:solidFill>
                            <a:schemeClr val="tx1"/>
                          </a:solidFill>
                          <a:effectLst/>
                          <a:latin typeface="Calibri" panose="020F0502020204030204" pitchFamily="34" charset="0"/>
                        </a:rPr>
                        <a:t>En el desarrollo de su labor como periodista ¿podría indicarnos si la violencia</a:t>
                      </a:r>
                    </a:p>
                    <a:p>
                      <a:pPr algn="ctr" fontAlgn="b"/>
                      <a:r>
                        <a:rPr lang="es-MX" sz="2800" b="1" i="0" u="none" strike="noStrike" dirty="0">
                          <a:solidFill>
                            <a:schemeClr val="tx1"/>
                          </a:solidFill>
                          <a:effectLst/>
                          <a:latin typeface="Calibri" panose="020F0502020204030204" pitchFamily="34" charset="0"/>
                        </a:rPr>
                        <a:t> le ha generado alguno de los siguientes efectos</a:t>
                      </a:r>
                      <a:endParaRPr lang="es-ES" sz="28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LA AUTOCENSURA</a:t>
                      </a:r>
                      <a:endParaRPr lang="es-PY" sz="20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fontAlgn="b">
                        <a:lnSpc>
                          <a:spcPct val="115000"/>
                        </a:lnSpc>
                        <a:spcAft>
                          <a:spcPts val="800"/>
                        </a:spcAft>
                      </a:pPr>
                      <a:r>
                        <a:rPr lang="es-MX"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LA REDUCCIÓN DE SU PRESENCIA EN INTERNET / EN REDES SOCIALES</a:t>
                      </a:r>
                      <a:endParaRPr lang="es-PY" sz="20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2582295"/>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ABANDONO DEL TRABAJO</a:t>
                      </a:r>
                      <a:endParaRPr lang="es-PY" sz="20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79486595"/>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SABE</a:t>
                      </a:r>
                      <a:endParaRPr lang="es-PY" sz="20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9,2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57071980"/>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DESEA RESPONDER</a:t>
                      </a:r>
                      <a:endParaRPr lang="es-PY" sz="20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91683337"/>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20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157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0750506"/>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2710575180"/>
              </p:ext>
            </p:extLst>
          </p:nvPr>
        </p:nvGraphicFramePr>
        <p:xfrm>
          <a:off x="505755" y="5567979"/>
          <a:ext cx="17430224" cy="3892602"/>
        </p:xfrm>
        <a:graphic>
          <a:graphicData uri="http://schemas.openxmlformats.org/drawingml/2006/table">
            <a:tbl>
              <a:tblPr/>
              <a:tblGrid>
                <a:gridCol w="3825828">
                  <a:extLst>
                    <a:ext uri="{9D8B030D-6E8A-4147-A177-3AD203B41FA5}">
                      <a16:colId xmlns:a16="http://schemas.microsoft.com/office/drawing/2014/main" val="2603815270"/>
                    </a:ext>
                  </a:extLst>
                </a:gridCol>
                <a:gridCol w="1441663">
                  <a:extLst>
                    <a:ext uri="{9D8B030D-6E8A-4147-A177-3AD203B41FA5}">
                      <a16:colId xmlns:a16="http://schemas.microsoft.com/office/drawing/2014/main" val="2271645990"/>
                    </a:ext>
                  </a:extLst>
                </a:gridCol>
                <a:gridCol w="1912357">
                  <a:extLst>
                    <a:ext uri="{9D8B030D-6E8A-4147-A177-3AD203B41FA5}">
                      <a16:colId xmlns:a16="http://schemas.microsoft.com/office/drawing/2014/main" val="3365438893"/>
                    </a:ext>
                  </a:extLst>
                </a:gridCol>
                <a:gridCol w="1912357">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312622">
                <a:tc gridSpan="9">
                  <a:txBody>
                    <a:bodyPr/>
                    <a:lstStyle/>
                    <a:p>
                      <a:pPr algn="ctr" fontAlgn="b"/>
                      <a:r>
                        <a:rPr lang="es-MX" sz="2800" b="1" i="0" u="none" strike="noStrike" dirty="0">
                          <a:solidFill>
                            <a:schemeClr val="tx1"/>
                          </a:solidFill>
                          <a:effectLst/>
                          <a:latin typeface="Calibri" panose="020F0502020204030204" pitchFamily="34" charset="0"/>
                        </a:rPr>
                        <a:t>En el desarrollo de su labor como periodista ¿podría indicarnos si la violencia</a:t>
                      </a:r>
                    </a:p>
                    <a:p>
                      <a:pPr algn="ctr" fontAlgn="b"/>
                      <a:r>
                        <a:rPr lang="es-MX" sz="2800" b="1" i="0" u="none" strike="noStrike" dirty="0">
                          <a:solidFill>
                            <a:schemeClr val="tx1"/>
                          </a:solidFill>
                          <a:effectLst/>
                          <a:latin typeface="Calibri" panose="020F0502020204030204" pitchFamily="34" charset="0"/>
                        </a:rPr>
                        <a:t> le ha generado alguno de los siguientes efectos</a:t>
                      </a:r>
                      <a:endParaRPr lang="es-ES" sz="28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29398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93986">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LA AUTOCENSURA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46,2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93986">
                <a:tc>
                  <a:txBody>
                    <a:bodyPr/>
                    <a:lstStyle/>
                    <a:p>
                      <a:pPr fontAlgn="b">
                        <a:lnSpc>
                          <a:spcPct val="115000"/>
                        </a:lnSpc>
                        <a:spcAft>
                          <a:spcPts val="800"/>
                        </a:spcAft>
                      </a:pPr>
                      <a:r>
                        <a:rPr lang="es-MX"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LA REDUCCIÓN DE SU PRESENCIA EN INTERNET / EN REDES SOCIALES</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27668894"/>
                  </a:ext>
                </a:extLst>
              </a:tr>
              <a:tr h="293986">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ABANDONO DEL TRABAJO</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19249906"/>
                  </a:ext>
                </a:extLst>
              </a:tr>
              <a:tr h="293986">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SABE</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9,7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4447956"/>
                  </a:ext>
                </a:extLst>
              </a:tr>
              <a:tr h="293986">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DESEA RESPONDER</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19,6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25063707"/>
                  </a:ext>
                </a:extLst>
              </a:tr>
              <a:tr h="293986">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157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83539129"/>
                  </a:ext>
                </a:extLst>
              </a:tr>
            </a:tbl>
          </a:graphicData>
        </a:graphic>
      </p:graphicFrame>
      <p:sp>
        <p:nvSpPr>
          <p:cNvPr id="5" name="TextBox 4">
            <a:extLst>
              <a:ext uri="{FF2B5EF4-FFF2-40B4-BE49-F238E27FC236}">
                <a16:creationId xmlns:a16="http://schemas.microsoft.com/office/drawing/2014/main" id="{150018B6-03C7-882E-FD3C-0F20C7DB723C}"/>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12773241"/>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bg>
      <p:bgPr>
        <a:solidFill>
          <a:srgbClr val="A6A3A3"/>
        </a:solidFill>
        <a:effectLst/>
      </p:bgPr>
    </p:bg>
    <p:spTree>
      <p:nvGrpSpPr>
        <p:cNvPr id="1" name=""/>
        <p:cNvGrpSpPr/>
        <p:nvPr/>
      </p:nvGrpSpPr>
      <p:grpSpPr>
        <a:xfrm>
          <a:off x="0" y="0"/>
          <a:ext cx="0" cy="0"/>
          <a:chOff x="0" y="0"/>
          <a:chExt cx="0" cy="0"/>
        </a:xfrm>
      </p:grpSpPr>
      <p:grpSp>
        <p:nvGrpSpPr>
          <p:cNvPr id="7" name="Group 7"/>
          <p:cNvGrpSpPr/>
          <p:nvPr/>
        </p:nvGrpSpPr>
        <p:grpSpPr>
          <a:xfrm>
            <a:off x="1028700" y="6057900"/>
            <a:ext cx="12382500" cy="1519802"/>
            <a:chOff x="0" y="1172539"/>
            <a:chExt cx="12642421" cy="2026402"/>
          </a:xfrm>
        </p:grpSpPr>
        <p:sp>
          <p:nvSpPr>
            <p:cNvPr id="8" name="TextBox 8"/>
            <p:cNvSpPr txBox="1"/>
            <p:nvPr/>
          </p:nvSpPr>
          <p:spPr>
            <a:xfrm>
              <a:off x="0" y="2524312"/>
              <a:ext cx="12642421" cy="674629"/>
            </a:xfrm>
            <a:prstGeom prst="rect">
              <a:avLst/>
            </a:prstGeom>
          </p:spPr>
          <p:txBody>
            <a:bodyPr lIns="0" tIns="0" rIns="0" bIns="0" rtlCol="0" anchor="t">
              <a:spAutoFit/>
            </a:bodyPr>
            <a:lstStyle/>
            <a:p>
              <a:pPr marL="0" marR="0" lvl="0" indent="0" defTabSz="914400" rtl="0" eaLnBrk="1" fontAlgn="auto" latinLnBrk="0" hangingPunct="1">
                <a:lnSpc>
                  <a:spcPts val="4200"/>
                </a:lnSpc>
                <a:spcBef>
                  <a:spcPts val="0"/>
                </a:spcBef>
                <a:spcAft>
                  <a:spcPts val="0"/>
                </a:spcAft>
                <a:buClrTx/>
                <a:buSzTx/>
                <a:buFontTx/>
                <a:buNone/>
                <a:tabLst/>
                <a:defRPr/>
              </a:pPr>
              <a:r>
                <a:rPr kumimoji="0" lang="en-US" sz="3000" b="0" i="0" u="none" strike="noStrike" kern="1200" cap="none" spc="15" normalizeH="0" baseline="0" noProof="0" dirty="0">
                  <a:ln>
                    <a:noFill/>
                  </a:ln>
                  <a:solidFill>
                    <a:srgbClr val="FFFFFF"/>
                  </a:solidFill>
                  <a:effectLst/>
                  <a:uLnTx/>
                  <a:uFillTx/>
                  <a:latin typeface="Fira Sans Light"/>
                  <a:ea typeface="+mn-ea"/>
                  <a:cs typeface="+mn-cs"/>
                </a:rPr>
                <a:t>A. VIOLENCIA CONTRA PERIODISTAS Y SUS EFECTOS EN LA SALUD </a:t>
              </a:r>
            </a:p>
          </p:txBody>
        </p:sp>
        <p:sp>
          <p:nvSpPr>
            <p:cNvPr id="9" name="TextBox 9"/>
            <p:cNvSpPr txBox="1"/>
            <p:nvPr/>
          </p:nvSpPr>
          <p:spPr>
            <a:xfrm>
              <a:off x="0" y="1172539"/>
              <a:ext cx="12642421" cy="737210"/>
            </a:xfrm>
            <a:prstGeom prst="rect">
              <a:avLst/>
            </a:prstGeom>
          </p:spPr>
          <p:txBody>
            <a:bodyPr lIns="0" tIns="0" rIns="0" bIns="0" rtlCol="0" anchor="t">
              <a:spAutoFit/>
            </a:bodyPr>
            <a:lstStyle/>
            <a:p>
              <a:pPr marL="0" marR="0" lvl="0" indent="0" algn="ctr" defTabSz="914400" rtl="0" eaLnBrk="1" fontAlgn="auto" latinLnBrk="0" hangingPunct="1">
                <a:lnSpc>
                  <a:spcPts val="4200"/>
                </a:lnSpc>
                <a:spcBef>
                  <a:spcPts val="0"/>
                </a:spcBef>
                <a:spcAft>
                  <a:spcPts val="0"/>
                </a:spcAft>
                <a:buClrTx/>
                <a:buSzTx/>
                <a:buFontTx/>
                <a:buNone/>
                <a:tabLst/>
                <a:defRPr/>
              </a:pPr>
              <a:r>
                <a:rPr lang="en-US" sz="4400" b="1" spc="105" dirty="0">
                  <a:solidFill>
                    <a:srgbClr val="FFFFFF"/>
                  </a:solidFill>
                  <a:latin typeface="Fira Sans Semi-Bold"/>
                </a:rPr>
                <a:t>9- LA SALUD DE LOS PERIODISTAS </a:t>
              </a:r>
              <a:endParaRPr kumimoji="0" lang="en-US" sz="4400" b="1" i="0" u="none" strike="noStrike" kern="1200" cap="none" spc="105" normalizeH="0" baseline="0" noProof="0" dirty="0">
                <a:ln>
                  <a:noFill/>
                </a:ln>
                <a:solidFill>
                  <a:srgbClr val="FFFFFF"/>
                </a:solidFill>
                <a:effectLst/>
                <a:uLnTx/>
                <a:uFillTx/>
                <a:latin typeface="Fira Sans Semi-Bold"/>
                <a:ea typeface="+mn-ea"/>
                <a:cs typeface="+mn-cs"/>
              </a:endParaRPr>
            </a:p>
          </p:txBody>
        </p:sp>
      </p:grpSp>
      <p:sp>
        <p:nvSpPr>
          <p:cNvPr id="10" name="Freeform 10">
            <a:extLst>
              <a:ext uri="{FF2B5EF4-FFF2-40B4-BE49-F238E27FC236}">
                <a16:creationId xmlns:a16="http://schemas.microsoft.com/office/drawing/2014/main" id="{92B1BA3C-7E82-02C8-0323-C39E63BF3DE1}"/>
              </a:ext>
            </a:extLst>
          </p:cNvPr>
          <p:cNvSpPr/>
          <p:nvPr/>
        </p:nvSpPr>
        <p:spPr>
          <a:xfrm>
            <a:off x="16230600" y="8575581"/>
            <a:ext cx="1673319" cy="1673319"/>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endParaRPr lang="es-PY"/>
          </a:p>
        </p:txBody>
      </p:sp>
    </p:spTree>
    <p:extLst>
      <p:ext uri="{BB962C8B-B14F-4D97-AF65-F5344CB8AC3E}">
        <p14:creationId xmlns:p14="http://schemas.microsoft.com/office/powerpoint/2010/main" val="2633486420"/>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5"/>
          <p:cNvSpPr txBox="1"/>
          <p:nvPr/>
        </p:nvSpPr>
        <p:spPr>
          <a:xfrm>
            <a:off x="762000" y="468156"/>
            <a:ext cx="15316200" cy="984885"/>
          </a:xfrm>
          <a:prstGeom prst="rect">
            <a:avLst/>
          </a:prstGeom>
          <a:solidFill>
            <a:schemeClr val="bg1">
              <a:lumMod val="50000"/>
            </a:schemeClr>
          </a:solidFill>
        </p:spPr>
        <p:txBody>
          <a:bodyPr wrap="squar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617" normalizeH="0" baseline="0" noProof="0" dirty="0">
                <a:ln>
                  <a:noFill/>
                </a:ln>
                <a:solidFill>
                  <a:prstClr val="white"/>
                </a:solidFill>
                <a:effectLst/>
                <a:uLnTx/>
                <a:uFillTx/>
                <a:latin typeface="Calibri"/>
                <a:ea typeface="+mn-ea"/>
                <a:cs typeface="+mn-cs"/>
              </a:rPr>
              <a:t>VIOLENCIA CONTRA PERIODISTAS Y SUS EFECTOS EN LA SALUD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b="1" spc="617" dirty="0">
                <a:solidFill>
                  <a:prstClr val="white"/>
                </a:solidFill>
                <a:latin typeface="Calibri"/>
              </a:rPr>
              <a:t>(RESPUESTA MULTIPLE</a:t>
            </a:r>
            <a:r>
              <a:rPr lang="en-US" sz="3200" b="1" spc="617" dirty="0">
                <a:solidFill>
                  <a:prstClr val="white"/>
                </a:solidFill>
                <a:latin typeface="Calibri"/>
              </a:rPr>
              <a:t>)</a:t>
            </a:r>
            <a:endParaRPr kumimoji="0" lang="en-US" sz="3200" b="1" i="0" u="none" strike="noStrike" kern="1200" cap="none" spc="617" normalizeH="0" baseline="0" noProof="0" dirty="0">
              <a:ln>
                <a:noFill/>
              </a:ln>
              <a:solidFill>
                <a:prstClr val="white"/>
              </a:solidFill>
              <a:effectLst/>
              <a:uLnTx/>
              <a:uFillTx/>
              <a:latin typeface="Calibri"/>
              <a:ea typeface="+mn-ea"/>
              <a:cs typeface="+mn-cs"/>
            </a:endParaRP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4">
            <a:extLst>
              <a:ext uri="{FF2B5EF4-FFF2-40B4-BE49-F238E27FC236}">
                <a16:creationId xmlns:a16="http://schemas.microsoft.com/office/drawing/2014/main" id="{51216CB9-69B9-AA1D-0D89-D7B47E3258E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2" name="Gráfico 1">
            <a:extLst>
              <a:ext uri="{FF2B5EF4-FFF2-40B4-BE49-F238E27FC236}">
                <a16:creationId xmlns:a16="http://schemas.microsoft.com/office/drawing/2014/main" id="{25C4F609-A22C-41B3-5882-72B82E55DE45}"/>
              </a:ext>
            </a:extLst>
          </p:cNvPr>
          <p:cNvGraphicFramePr>
            <a:graphicFrameLocks/>
          </p:cNvGraphicFramePr>
          <p:nvPr>
            <p:extLst>
              <p:ext uri="{D42A27DB-BD31-4B8C-83A1-F6EECF244321}">
                <p14:modId xmlns:p14="http://schemas.microsoft.com/office/powerpoint/2010/main" val="427563894"/>
              </p:ext>
            </p:extLst>
          </p:nvPr>
        </p:nvGraphicFramePr>
        <p:xfrm>
          <a:off x="-52256" y="1257300"/>
          <a:ext cx="18340256" cy="891540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4"/>
          <p:cNvSpPr txBox="1"/>
          <p:nvPr/>
        </p:nvSpPr>
        <p:spPr>
          <a:xfrm>
            <a:off x="457726" y="1524000"/>
            <a:ext cx="16097250" cy="2727029"/>
          </a:xfrm>
          <a:prstGeom prst="rect">
            <a:avLst/>
          </a:prstGeom>
        </p:spPr>
        <p:txBody>
          <a:bodyPr wrap="square" lIns="0" tIns="0" rIns="0" bIns="0" rtlCol="0" anchor="t">
            <a:spAutoFit/>
          </a:bodyPr>
          <a:lstStyle/>
          <a:p>
            <a:pPr algn="ctr" fontAlgn="b"/>
            <a:r>
              <a:rPr lang="es-MX" sz="3600" b="1" i="0" u="none" strike="noStrike" dirty="0">
                <a:solidFill>
                  <a:schemeClr val="tx1"/>
                </a:solidFill>
                <a:effectLst/>
                <a:latin typeface="Calibri" panose="020F0502020204030204" pitchFamily="34" charset="0"/>
              </a:rPr>
              <a:t> </a:t>
            </a:r>
            <a:r>
              <a:rPr lang="es-MX" sz="2800" b="1" i="0" u="none" strike="noStrike" dirty="0">
                <a:solidFill>
                  <a:schemeClr val="tx1"/>
                </a:solidFill>
                <a:effectLst/>
                <a:latin typeface="Quicksand Medium" panose="020B0604020202020204" charset="0"/>
              </a:rPr>
              <a:t>Si Ud.  ya experimentado en su vida profesional algún tipo de amenazas o violencia en el ejercicio periodístico.  ¿Podría decirnos cuál/es de estas consecuencias sintió en su salud?</a:t>
            </a:r>
            <a:endParaRPr lang="es-ES" sz="2800" b="1" i="0" u="none" strike="noStrike" dirty="0">
              <a:solidFill>
                <a:schemeClr val="tx1"/>
              </a:solidFill>
              <a:effectLst/>
              <a:latin typeface="Quicksand Medium" panose="020B0604020202020204" charset="0"/>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ES" sz="3600" b="1" i="0" u="none" strike="noStrike" kern="1200" cap="none" spc="0" normalizeH="0" baseline="0" noProof="0" dirty="0">
              <a:ln>
                <a:noFill/>
              </a:ln>
              <a:solidFill>
                <a:prstClr val="black"/>
              </a:solidFill>
              <a:effectLst/>
              <a:uLnTx/>
              <a:uFillTx/>
              <a:latin typeface="Quicksand Medium" panose="020B0604020202020204" charset="0"/>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ES" sz="2800" b="1" i="0" u="none" strike="noStrike" kern="1200" cap="none" spc="0" normalizeH="0" baseline="0" noProof="0" dirty="0">
              <a:ln>
                <a:noFill/>
              </a:ln>
              <a:solidFill>
                <a:prstClr val="black"/>
              </a:solidFill>
              <a:effectLst/>
              <a:uLnTx/>
              <a:uFillTx/>
              <a:latin typeface="Quicksand Medium" panose="020B0604020202020204" charset="0"/>
              <a:ea typeface="+mn-ea"/>
              <a:cs typeface="+mn-cs"/>
            </a:endParaRPr>
          </a:p>
          <a:p>
            <a:pPr marL="0" marR="0" lvl="0" indent="0" algn="l" defTabSz="914400" rtl="0" eaLnBrk="1" fontAlgn="auto" latinLnBrk="0" hangingPunct="1">
              <a:lnSpc>
                <a:spcPts val="3118"/>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Quicksand Medium" panose="020B0604020202020204" charset="0"/>
              <a:ea typeface="+mn-ea"/>
              <a:cs typeface="+mn-cs"/>
            </a:endParaRPr>
          </a:p>
          <a:p>
            <a:pPr marL="0" marR="0" lvl="0" indent="0" algn="l" defTabSz="914400" rtl="0" eaLnBrk="1" fontAlgn="auto" latinLnBrk="0" hangingPunct="1">
              <a:lnSpc>
                <a:spcPts val="3118"/>
              </a:lnSpc>
              <a:spcBef>
                <a:spcPts val="0"/>
              </a:spcBef>
              <a:spcAft>
                <a:spcPts val="0"/>
              </a:spcAft>
              <a:buClrTx/>
              <a:buSzTx/>
              <a:buFontTx/>
              <a:buNone/>
              <a:tabLst/>
              <a:defRPr/>
            </a:pPr>
            <a:r>
              <a:rPr kumimoji="0" lang="en-US" sz="1999" b="0" i="0" u="none" strike="noStrike" kern="1200" cap="none" spc="0" normalizeH="0" baseline="0" noProof="0" dirty="0">
                <a:ln>
                  <a:noFill/>
                </a:ln>
                <a:solidFill>
                  <a:srgbClr val="000000"/>
                </a:solidFill>
                <a:effectLst/>
                <a:uLnTx/>
                <a:uFillTx/>
                <a:latin typeface="Quicksand Medium"/>
                <a:ea typeface="+mn-ea"/>
                <a:cs typeface="+mn-cs"/>
              </a:rPr>
              <a:t>.</a:t>
            </a:r>
          </a:p>
        </p:txBody>
      </p:sp>
    </p:spTree>
    <p:extLst>
      <p:ext uri="{BB962C8B-B14F-4D97-AF65-F5344CB8AC3E}">
        <p14:creationId xmlns:p14="http://schemas.microsoft.com/office/powerpoint/2010/main" val="4283266773"/>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flipH="1" flipV="1">
            <a:off x="0" y="0"/>
            <a:ext cx="18288000" cy="10287000"/>
          </a:xfrm>
          <a:custGeom>
            <a:avLst/>
            <a:gdLst/>
            <a:ahLst/>
            <a:cxnLst/>
            <a:rect l="l" t="t" r="r" b="b"/>
            <a:pathLst>
              <a:path w="18288000" h="10287000">
                <a:moveTo>
                  <a:pt x="18288000" y="10287000"/>
                </a:moveTo>
                <a:lnTo>
                  <a:pt x="0" y="10287000"/>
                </a:lnTo>
                <a:lnTo>
                  <a:pt x="0" y="0"/>
                </a:lnTo>
                <a:lnTo>
                  <a:pt x="18288000" y="0"/>
                </a:lnTo>
                <a:lnTo>
                  <a:pt x="18288000" y="10287000"/>
                </a:lnTo>
                <a:close/>
              </a:path>
            </a:pathLst>
          </a:custGeom>
          <a:blipFill>
            <a:blip r:embed="rId2"/>
            <a:stretch>
              <a:fillRect t="-38888" b="-38888"/>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3" name="Group 3"/>
          <p:cNvGrpSpPr/>
          <p:nvPr/>
        </p:nvGrpSpPr>
        <p:grpSpPr>
          <a:xfrm>
            <a:off x="4463" y="2510"/>
            <a:ext cx="18279075" cy="3084594"/>
            <a:chOff x="0" y="0"/>
            <a:chExt cx="4816593" cy="812800"/>
          </a:xfrm>
        </p:grpSpPr>
        <p:sp>
          <p:nvSpPr>
            <p:cNvPr id="4" name="Freeform 4"/>
            <p:cNvSpPr/>
            <p:nvPr/>
          </p:nvSpPr>
          <p:spPr>
            <a:xfrm>
              <a:off x="0" y="0"/>
              <a:ext cx="4816592" cy="812800"/>
            </a:xfrm>
            <a:custGeom>
              <a:avLst/>
              <a:gdLst/>
              <a:ahLst/>
              <a:cxnLst/>
              <a:rect l="l" t="t" r="r" b="b"/>
              <a:pathLst>
                <a:path w="4816592" h="812800">
                  <a:moveTo>
                    <a:pt x="0" y="0"/>
                  </a:moveTo>
                  <a:lnTo>
                    <a:pt x="4816592" y="0"/>
                  </a:lnTo>
                  <a:lnTo>
                    <a:pt x="4816592" y="812800"/>
                  </a:lnTo>
                  <a:lnTo>
                    <a:pt x="0" y="812800"/>
                  </a:lnTo>
                  <a:close/>
                </a:path>
              </a:pathLst>
            </a:custGeom>
            <a:solidFill>
              <a:schemeClr val="bg1">
                <a:lumMod val="65000"/>
              </a:schemeClr>
            </a:solid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white">
                    <a:lumMod val="75000"/>
                  </a:prstClr>
                </a:solidFill>
                <a:effectLst/>
                <a:uLnTx/>
                <a:uFillTx/>
                <a:latin typeface="Calibri"/>
                <a:ea typeface="+mn-ea"/>
                <a:cs typeface="+mn-cs"/>
              </a:endParaRPr>
            </a:p>
          </p:txBody>
        </p:sp>
        <p:sp>
          <p:nvSpPr>
            <p:cNvPr id="5" name="TextBox 5"/>
            <p:cNvSpPr txBox="1"/>
            <p:nvPr/>
          </p:nvSpPr>
          <p:spPr>
            <a:xfrm>
              <a:off x="0" y="-19050"/>
              <a:ext cx="4816593" cy="831850"/>
            </a:xfrm>
            <a:prstGeom prst="rect">
              <a:avLst/>
            </a:prstGeom>
          </p:spPr>
          <p:txBody>
            <a:bodyPr lIns="50775" tIns="50775" rIns="50775" bIns="50775" rtlCol="0" anchor="ctr"/>
            <a:lstStyle/>
            <a:p>
              <a:pPr marL="0" marR="0" lvl="0" indent="0" algn="ctr" defTabSz="914400" rtl="0" eaLnBrk="1" fontAlgn="auto" latinLnBrk="0" hangingPunct="1">
                <a:lnSpc>
                  <a:spcPts val="2858"/>
                </a:lnSpc>
                <a:spcBef>
                  <a:spcPts val="0"/>
                </a:spcBef>
                <a:spcAft>
                  <a:spcPts val="0"/>
                </a:spcAft>
                <a:buClrTx/>
                <a:buSzTx/>
                <a:buFontTx/>
                <a:buNone/>
                <a:tabLst/>
                <a:defRPr/>
              </a:pPr>
              <a:endParaRPr kumimoji="0" sz="1800" b="0" i="0" u="none" strike="noStrike" kern="1200" cap="none" spc="0" normalizeH="0" baseline="0" noProof="0">
                <a:ln>
                  <a:noFill/>
                </a:ln>
                <a:solidFill>
                  <a:prstClr val="white">
                    <a:lumMod val="75000"/>
                  </a:prstClr>
                </a:solidFill>
                <a:effectLst/>
                <a:uLnTx/>
                <a:uFillTx/>
                <a:latin typeface="Calibri"/>
                <a:ea typeface="+mn-ea"/>
                <a:cs typeface="+mn-cs"/>
              </a:endParaRPr>
            </a:p>
          </p:txBody>
        </p:sp>
      </p:grpSp>
      <p:sp>
        <p:nvSpPr>
          <p:cNvPr id="6" name="Freeform 6"/>
          <p:cNvSpPr/>
          <p:nvPr/>
        </p:nvSpPr>
        <p:spPr>
          <a:xfrm>
            <a:off x="13448920" y="-4724578"/>
            <a:ext cx="7612839" cy="7811682"/>
          </a:xfrm>
          <a:custGeom>
            <a:avLst/>
            <a:gdLst/>
            <a:ahLst/>
            <a:cxnLst/>
            <a:rect l="l" t="t" r="r" b="b"/>
            <a:pathLst>
              <a:path w="7612839" h="7811682">
                <a:moveTo>
                  <a:pt x="0" y="0"/>
                </a:moveTo>
                <a:lnTo>
                  <a:pt x="7612839" y="0"/>
                </a:lnTo>
                <a:lnTo>
                  <a:pt x="7612839" y="7811682"/>
                </a:lnTo>
                <a:lnTo>
                  <a:pt x="0" y="7811682"/>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Freeform 7"/>
          <p:cNvSpPr/>
          <p:nvPr/>
        </p:nvSpPr>
        <p:spPr>
          <a:xfrm>
            <a:off x="-2845514" y="-3438405"/>
            <a:ext cx="6706657" cy="6881831"/>
          </a:xfrm>
          <a:custGeom>
            <a:avLst/>
            <a:gdLst/>
            <a:ahLst/>
            <a:cxnLst/>
            <a:rect l="l" t="t" r="r" b="b"/>
            <a:pathLst>
              <a:path w="6706657" h="6881831">
                <a:moveTo>
                  <a:pt x="0" y="0"/>
                </a:moveTo>
                <a:lnTo>
                  <a:pt x="6706657" y="0"/>
                </a:lnTo>
                <a:lnTo>
                  <a:pt x="6706657" y="6881831"/>
                </a:lnTo>
                <a:lnTo>
                  <a:pt x="0" y="6881831"/>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2" name="TextBox 12"/>
          <p:cNvSpPr txBox="1"/>
          <p:nvPr/>
        </p:nvSpPr>
        <p:spPr>
          <a:xfrm>
            <a:off x="3693641" y="1234129"/>
            <a:ext cx="10900718" cy="1349353"/>
          </a:xfrm>
          <a:prstGeom prst="rect">
            <a:avLst/>
          </a:prstGeom>
        </p:spPr>
        <p:txBody>
          <a:bodyPr lIns="0" tIns="0" rIns="0" bIns="0" rtlCol="0" anchor="t">
            <a:spAutoFit/>
          </a:bodyPr>
          <a:lstStyle/>
          <a:p>
            <a:pPr marL="0" marR="0" lvl="0" indent="0" algn="ctr" defTabSz="914400" rtl="0" eaLnBrk="1" fontAlgn="auto" latinLnBrk="0" hangingPunct="1">
              <a:lnSpc>
                <a:spcPts val="11076"/>
              </a:lnSpc>
              <a:spcBef>
                <a:spcPts val="0"/>
              </a:spcBef>
              <a:spcAft>
                <a:spcPts val="0"/>
              </a:spcAft>
              <a:buClrTx/>
              <a:buSzTx/>
              <a:buFontTx/>
              <a:buNone/>
              <a:tabLst/>
              <a:defRPr/>
            </a:pPr>
            <a:r>
              <a:rPr lang="en-US" sz="8026" spc="786" dirty="0">
                <a:solidFill>
                  <a:srgbClr val="FFFFFF"/>
                </a:solidFill>
                <a:latin typeface="Oswald Bold"/>
              </a:rPr>
              <a:t>CUADROS </a:t>
            </a:r>
            <a:endParaRPr kumimoji="0" lang="en-US" sz="8026" b="0" i="0" u="none" strike="noStrike" kern="1200" cap="none" spc="786" normalizeH="0" baseline="0" noProof="0" dirty="0">
              <a:ln>
                <a:noFill/>
              </a:ln>
              <a:solidFill>
                <a:srgbClr val="FFFFFF"/>
              </a:solidFill>
              <a:effectLst/>
              <a:uLnTx/>
              <a:uFillTx/>
              <a:latin typeface="Oswald Bold"/>
              <a:ea typeface="+mn-ea"/>
              <a:cs typeface="+mn-cs"/>
            </a:endParaRPr>
          </a:p>
        </p:txBody>
      </p:sp>
      <p:grpSp>
        <p:nvGrpSpPr>
          <p:cNvPr id="13" name="Group 13"/>
          <p:cNvGrpSpPr/>
          <p:nvPr/>
        </p:nvGrpSpPr>
        <p:grpSpPr>
          <a:xfrm>
            <a:off x="1981201" y="3511189"/>
            <a:ext cx="13943396" cy="5899512"/>
            <a:chOff x="0" y="0"/>
            <a:chExt cx="1744696" cy="542290"/>
          </a:xfrm>
        </p:grpSpPr>
        <p:sp>
          <p:nvSpPr>
            <p:cNvPr id="14" name="Freeform 14"/>
            <p:cNvSpPr/>
            <p:nvPr/>
          </p:nvSpPr>
          <p:spPr>
            <a:xfrm>
              <a:off x="0" y="0"/>
              <a:ext cx="1744696" cy="542290"/>
            </a:xfrm>
            <a:custGeom>
              <a:avLst/>
              <a:gdLst/>
              <a:ahLst/>
              <a:cxnLst/>
              <a:rect l="l" t="t" r="r" b="b"/>
              <a:pathLst>
                <a:path w="1744696" h="542290">
                  <a:moveTo>
                    <a:pt x="0" y="0"/>
                  </a:moveTo>
                  <a:lnTo>
                    <a:pt x="1744696" y="0"/>
                  </a:lnTo>
                  <a:lnTo>
                    <a:pt x="1744696" y="542290"/>
                  </a:lnTo>
                  <a:lnTo>
                    <a:pt x="0" y="542290"/>
                  </a:lnTo>
                  <a:close/>
                </a:path>
              </a:pathLst>
            </a:custGeom>
            <a:solidFill>
              <a:srgbClr val="000000">
                <a:alpha val="0"/>
              </a:srgbClr>
            </a:solidFill>
            <a:ln w="38100" cap="sq">
              <a:solidFill>
                <a:srgbClr val="000000"/>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TextBox 15"/>
            <p:cNvSpPr txBox="1"/>
            <p:nvPr/>
          </p:nvSpPr>
          <p:spPr>
            <a:xfrm>
              <a:off x="0" y="-19050"/>
              <a:ext cx="1744696" cy="561340"/>
            </a:xfrm>
            <a:prstGeom prst="rect">
              <a:avLst/>
            </a:prstGeom>
          </p:spPr>
          <p:txBody>
            <a:bodyPr lIns="50775" tIns="50775" rIns="50775" bIns="50775" rtlCol="0" anchor="ctr"/>
            <a:lstStyle/>
            <a:p>
              <a:pPr marL="0" marR="0" lvl="0" indent="0" algn="ctr" defTabSz="914400" rtl="0" eaLnBrk="1" fontAlgn="auto" latinLnBrk="0" hangingPunct="1">
                <a:lnSpc>
                  <a:spcPts val="2858"/>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9" name="CuadroTexto 8">
            <a:extLst>
              <a:ext uri="{FF2B5EF4-FFF2-40B4-BE49-F238E27FC236}">
                <a16:creationId xmlns:a16="http://schemas.microsoft.com/office/drawing/2014/main" id="{8D3F0FB7-F0FF-D743-3BE1-2A01853EC114}"/>
              </a:ext>
            </a:extLst>
          </p:cNvPr>
          <p:cNvSpPr txBox="1"/>
          <p:nvPr/>
        </p:nvSpPr>
        <p:spPr>
          <a:xfrm>
            <a:off x="2395487" y="3783321"/>
            <a:ext cx="11951368" cy="557460"/>
          </a:xfrm>
          <a:prstGeom prst="rect">
            <a:avLst/>
          </a:prstGeom>
          <a:noFill/>
        </p:spPr>
        <p:txBody>
          <a:bodyPr wrap="square">
            <a:spAutoFit/>
          </a:bodyPr>
          <a:lstStyle/>
          <a:p>
            <a:pPr marL="0" marR="0" lvl="0" indent="0" defTabSz="914400" rtl="0" eaLnBrk="1" fontAlgn="auto" latinLnBrk="0" hangingPunct="1">
              <a:lnSpc>
                <a:spcPts val="4200"/>
              </a:lnSpc>
              <a:spcBef>
                <a:spcPts val="0"/>
              </a:spcBef>
              <a:spcAft>
                <a:spcPts val="0"/>
              </a:spcAft>
              <a:buClrTx/>
              <a:buSzTx/>
              <a:buFontTx/>
              <a:buNone/>
              <a:tabLst/>
              <a:defRPr/>
            </a:pPr>
            <a:r>
              <a:rPr kumimoji="0" lang="en-US" sz="1800" b="1" i="0" u="none" strike="noStrike" kern="1200" cap="none" spc="15" normalizeH="0" baseline="0" noProof="0" dirty="0">
                <a:ln>
                  <a:noFill/>
                </a:ln>
                <a:effectLst/>
                <a:uLnTx/>
                <a:uFillTx/>
                <a:latin typeface="Fira Sans Light"/>
                <a:ea typeface="+mn-ea"/>
                <a:cs typeface="+mn-cs"/>
              </a:rPr>
              <a:t>A. VIOLENCIA CONTRA PERIODISTAS Y SUS EFECTOS EN LA SALUD </a:t>
            </a:r>
          </a:p>
        </p:txBody>
      </p:sp>
    </p:spTree>
    <p:extLst>
      <p:ext uri="{BB962C8B-B14F-4D97-AF65-F5344CB8AC3E}">
        <p14:creationId xmlns:p14="http://schemas.microsoft.com/office/powerpoint/2010/main" val="451735472"/>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163800" cy="713195"/>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591059"/>
          </a:xfrm>
          <a:prstGeom prst="rect">
            <a:avLst/>
          </a:prstGeom>
          <a:noFill/>
        </p:spPr>
        <p:txBody>
          <a:bodyPr wrap="square" rtlCol="0">
            <a:spAutoFit/>
          </a:bodyPr>
          <a:lstStyle/>
          <a:p>
            <a:pPr marL="0" marR="0" lvl="0" indent="0" algn="r" defTabSz="914400" rtl="0" eaLnBrk="1" fontAlgn="auto" latinLnBrk="0" hangingPunct="1">
              <a:lnSpc>
                <a:spcPts val="4200"/>
              </a:lnSpc>
              <a:spcBef>
                <a:spcPts val="0"/>
              </a:spcBef>
              <a:spcAft>
                <a:spcPts val="0"/>
              </a:spcAft>
              <a:buClrTx/>
              <a:buSzTx/>
              <a:buFontTx/>
              <a:buNone/>
              <a:tabLst/>
              <a:defRPr/>
            </a:pPr>
            <a:r>
              <a:rPr kumimoji="0" lang="en-US" sz="2800" b="1" i="0" u="none" strike="noStrike" kern="1200" cap="none" spc="15" normalizeH="0" baseline="0" noProof="0" dirty="0">
                <a:ln>
                  <a:noFill/>
                </a:ln>
                <a:effectLst/>
                <a:uLnTx/>
                <a:uFillTx/>
                <a:ea typeface="+mn-ea"/>
                <a:cs typeface="+mn-cs"/>
              </a:rPr>
              <a:t>9. A. VIOLENCIA CONTRA PERIODISTAS Y SUS EFECTOS EN LA SALUD- RESPUESTA MÚLTIPLE  </a:t>
            </a: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564395833"/>
              </p:ext>
            </p:extLst>
          </p:nvPr>
        </p:nvGraphicFramePr>
        <p:xfrm>
          <a:off x="525484" y="1292319"/>
          <a:ext cx="17237027" cy="8201363"/>
        </p:xfrm>
        <a:graphic>
          <a:graphicData uri="http://schemas.openxmlformats.org/drawingml/2006/table">
            <a:tbl>
              <a:tblPr/>
              <a:tblGrid>
                <a:gridCol w="4351314">
                  <a:extLst>
                    <a:ext uri="{9D8B030D-6E8A-4147-A177-3AD203B41FA5}">
                      <a16:colId xmlns:a16="http://schemas.microsoft.com/office/drawing/2014/main" val="2603815270"/>
                    </a:ext>
                  </a:extLst>
                </a:gridCol>
                <a:gridCol w="1499741">
                  <a:extLst>
                    <a:ext uri="{9D8B030D-6E8A-4147-A177-3AD203B41FA5}">
                      <a16:colId xmlns:a16="http://schemas.microsoft.com/office/drawing/2014/main" val="2271645990"/>
                    </a:ext>
                  </a:extLst>
                </a:gridCol>
                <a:gridCol w="2124219">
                  <a:extLst>
                    <a:ext uri="{9D8B030D-6E8A-4147-A177-3AD203B41FA5}">
                      <a16:colId xmlns:a16="http://schemas.microsoft.com/office/drawing/2014/main" val="3365438893"/>
                    </a:ext>
                  </a:extLst>
                </a:gridCol>
                <a:gridCol w="2124219">
                  <a:extLst>
                    <a:ext uri="{9D8B030D-6E8A-4147-A177-3AD203B41FA5}">
                      <a16:colId xmlns:a16="http://schemas.microsoft.com/office/drawing/2014/main" val="2198213398"/>
                    </a:ext>
                  </a:extLst>
                </a:gridCol>
                <a:gridCol w="2124219">
                  <a:extLst>
                    <a:ext uri="{9D8B030D-6E8A-4147-A177-3AD203B41FA5}">
                      <a16:colId xmlns:a16="http://schemas.microsoft.com/office/drawing/2014/main" val="2276656453"/>
                    </a:ext>
                  </a:extLst>
                </a:gridCol>
                <a:gridCol w="1660516">
                  <a:extLst>
                    <a:ext uri="{9D8B030D-6E8A-4147-A177-3AD203B41FA5}">
                      <a16:colId xmlns:a16="http://schemas.microsoft.com/office/drawing/2014/main" val="80904801"/>
                    </a:ext>
                  </a:extLst>
                </a:gridCol>
                <a:gridCol w="1524000">
                  <a:extLst>
                    <a:ext uri="{9D8B030D-6E8A-4147-A177-3AD203B41FA5}">
                      <a16:colId xmlns:a16="http://schemas.microsoft.com/office/drawing/2014/main" val="92665308"/>
                    </a:ext>
                  </a:extLst>
                </a:gridCol>
                <a:gridCol w="1828799">
                  <a:extLst>
                    <a:ext uri="{9D8B030D-6E8A-4147-A177-3AD203B41FA5}">
                      <a16:colId xmlns:a16="http://schemas.microsoft.com/office/drawing/2014/main" val="3771453558"/>
                    </a:ext>
                  </a:extLst>
                </a:gridCol>
              </a:tblGrid>
              <a:tr h="361856">
                <a:tc gridSpan="8">
                  <a:txBody>
                    <a:bodyPr/>
                    <a:lstStyle/>
                    <a:p>
                      <a:pPr algn="ctr" fontAlgn="b"/>
                      <a:r>
                        <a:rPr lang="es-MX" sz="2800" b="1" i="0" u="none" strike="noStrike" dirty="0">
                          <a:solidFill>
                            <a:schemeClr val="tx1"/>
                          </a:solidFill>
                          <a:effectLst/>
                          <a:latin typeface="Calibri" panose="020F0502020204030204" pitchFamily="34" charset="0"/>
                        </a:rPr>
                        <a:t>Si Ud.  ya experimentado en su vida profesional algún tipo de amenazas o violencia en el ejercicio periodístico.  ¿Podría decirnos cuál/es de estas consecuencias sintió en su salud?</a:t>
                      </a:r>
                      <a:endParaRPr lang="es-ES" sz="28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ESTRÉS</a:t>
                      </a:r>
                      <a:endParaRPr lang="es-PY" sz="20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ANSIEDAD</a:t>
                      </a:r>
                      <a:endParaRPr lang="es-PY" sz="20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44593891"/>
                  </a:ext>
                </a:extLst>
              </a:tr>
              <a:tr h="279980">
                <a:tc>
                  <a:txBody>
                    <a:bodyPr/>
                    <a:lstStyle/>
                    <a:p>
                      <a:pPr fontAlgn="b">
                        <a:lnSpc>
                          <a:spcPct val="115000"/>
                        </a:lnSpc>
                        <a:spcAft>
                          <a:spcPts val="800"/>
                        </a:spcAft>
                      </a:pPr>
                      <a:r>
                        <a:rPr lang="es-MX"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IMPACTO EMOCIONAL (SENTIMIENTO DE TEMOR, TRISTEZA, FRUSTRACIÓN, DESESPERANZA)</a:t>
                      </a:r>
                      <a:endParaRPr lang="es-PY" sz="20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27,8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493340008"/>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PROBLEMAS DEL SUEÑO</a:t>
                      </a:r>
                      <a:endParaRPr lang="es-PY" sz="20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181791515"/>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DEPRESIÓN</a:t>
                      </a:r>
                      <a:endParaRPr lang="es-PY" sz="20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8,9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23895325"/>
                  </a:ext>
                </a:extLst>
              </a:tr>
              <a:tr h="279980">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AFECTACIÓN DEL AUTOESTIMA</a:t>
                      </a:r>
                      <a:endParaRPr lang="es-PY" sz="20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816216701"/>
                  </a:ext>
                </a:extLst>
              </a:tr>
              <a:tr h="279980">
                <a:tc>
                  <a:txBody>
                    <a:bodyPr/>
                    <a:lstStyle/>
                    <a:p>
                      <a:pPr fontAlgn="b">
                        <a:lnSpc>
                          <a:spcPct val="115000"/>
                        </a:lnSpc>
                        <a:spcAft>
                          <a:spcPts val="800"/>
                        </a:spcAft>
                      </a:pPr>
                      <a:r>
                        <a:rPr lang="es-MX"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TRASTORNOS DE LA SALUD MENTAL</a:t>
                      </a:r>
                      <a:endParaRPr lang="es-PY" sz="20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20061229"/>
                  </a:ext>
                </a:extLst>
              </a:tr>
              <a:tr h="279980">
                <a:tc>
                  <a:txBody>
                    <a:bodyPr/>
                    <a:lstStyle/>
                    <a:p>
                      <a:pPr fontAlgn="b">
                        <a:lnSpc>
                          <a:spcPct val="115000"/>
                        </a:lnSpc>
                        <a:spcAft>
                          <a:spcPts val="800"/>
                        </a:spcAft>
                      </a:pPr>
                      <a:r>
                        <a:rPr lang="es-MX"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CONSECUENCIAS EN LAS RELACIONES PERSONALES Y DE PAREJA</a:t>
                      </a:r>
                      <a:endParaRPr lang="es-PY" sz="20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415219100"/>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PROBLEMAS FÍSICOS (DOLORES DE CABEZA, PROBLEMAS GASTROINTESTINALES)</a:t>
                      </a:r>
                      <a:endParaRPr lang="es-PY" sz="20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74701698"/>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AISLAMIENTO SOCIAL</a:t>
                      </a:r>
                      <a:endParaRPr lang="es-PY" sz="20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59572623"/>
                  </a:ext>
                </a:extLst>
              </a:tr>
              <a:tr h="279980">
                <a:tc>
                  <a:txBody>
                    <a:bodyPr/>
                    <a:lstStyle/>
                    <a:p>
                      <a:pPr fontAlgn="b">
                        <a:lnSpc>
                          <a:spcPct val="115000"/>
                        </a:lnSpc>
                        <a:spcAft>
                          <a:spcPts val="800"/>
                        </a:spcAft>
                      </a:pPr>
                      <a:r>
                        <a:rPr lang="es-MX"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FATIGA Y AGOTAMIENTO EMOCIONAL Y MENTAL</a:t>
                      </a:r>
                      <a:endParaRPr lang="es-PY" sz="20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36,1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38,9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538361552"/>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PROBLEMAS ALIMENTARIOS</a:t>
                      </a:r>
                      <a:endParaRPr lang="es-PY" sz="20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74822257"/>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SABE</a:t>
                      </a:r>
                      <a:endParaRPr lang="es-PY" sz="20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27839847"/>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DESEA RESPONDER</a:t>
                      </a:r>
                      <a:endParaRPr lang="es-PY" sz="20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91683337"/>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20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0750506"/>
                  </a:ext>
                </a:extLst>
              </a:tr>
            </a:tbl>
          </a:graphicData>
        </a:graphic>
      </p:graphicFrame>
      <p:sp>
        <p:nvSpPr>
          <p:cNvPr id="3" name="TextBox 4">
            <a:extLst>
              <a:ext uri="{FF2B5EF4-FFF2-40B4-BE49-F238E27FC236}">
                <a16:creationId xmlns:a16="http://schemas.microsoft.com/office/drawing/2014/main" id="{29B47377-A4F2-D9FB-FF79-75EB77DED299}"/>
              </a:ext>
            </a:extLst>
          </p:cNvPr>
          <p:cNvSpPr txBox="1"/>
          <p:nvPr/>
        </p:nvSpPr>
        <p:spPr>
          <a:xfrm>
            <a:off x="428888" y="9837993"/>
            <a:ext cx="17430225" cy="334707"/>
          </a:xfrm>
          <a:prstGeom prst="rect">
            <a:avLst/>
          </a:prstGeom>
          <a:noFill/>
        </p:spPr>
        <p:txBody>
          <a:bodyPr wrap="square" rtlCol="0">
            <a:spAutoFit/>
          </a:bodyPr>
          <a:lstStyle/>
          <a:p>
            <a:pPr algn="r" defTabSz="1371600"/>
            <a:r>
              <a:rPr lang="en-US" sz="1575" b="1" dirty="0">
                <a:solidFill>
                  <a:prstClr val="black"/>
                </a:solidFill>
                <a:latin typeface="Calibri" panose="020F0502020204030204"/>
              </a:rPr>
              <a:t>MULTITARGET COMMUNICATION &amp; RESEARCH / LA SEGURIDAD DE LOS PERIODISTAS EN EL EJERCICIO DE SU PROFESION  EN PARAGUAY  Y EL ASEDIO EN EL MUNDO DIGITAL  / ABRIL   2024</a:t>
            </a:r>
            <a:endParaRPr lang="es-PY" sz="1575" b="1" dirty="0">
              <a:solidFill>
                <a:prstClr val="black"/>
              </a:solidFill>
              <a:latin typeface="Calibri" panose="020F0502020204030204"/>
            </a:endParaRPr>
          </a:p>
        </p:txBody>
      </p:sp>
    </p:spTree>
    <p:extLst>
      <p:ext uri="{BB962C8B-B14F-4D97-AF65-F5344CB8AC3E}">
        <p14:creationId xmlns:p14="http://schemas.microsoft.com/office/powerpoint/2010/main" val="3875840533"/>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163800" cy="713195"/>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577530"/>
          </a:xfrm>
          <a:prstGeom prst="rect">
            <a:avLst/>
          </a:prstGeom>
          <a:noFill/>
        </p:spPr>
        <p:txBody>
          <a:bodyPr wrap="square" rtlCol="0">
            <a:spAutoFit/>
          </a:bodyPr>
          <a:lstStyle/>
          <a:p>
            <a:pPr marL="0" marR="0" lvl="0" indent="0" algn="r" defTabSz="914400" rtl="0" eaLnBrk="1" fontAlgn="auto" latinLnBrk="0" hangingPunct="1">
              <a:lnSpc>
                <a:spcPts val="4200"/>
              </a:lnSpc>
              <a:spcBef>
                <a:spcPts val="0"/>
              </a:spcBef>
              <a:spcAft>
                <a:spcPts val="0"/>
              </a:spcAft>
              <a:buClrTx/>
              <a:buSzTx/>
              <a:buFontTx/>
              <a:buNone/>
              <a:tabLst/>
              <a:defRPr/>
            </a:pPr>
            <a:r>
              <a:rPr kumimoji="0" lang="en-US" sz="2400" b="1" i="0" u="none" strike="noStrike" kern="1200" cap="none" spc="15" normalizeH="0" baseline="0" noProof="0" dirty="0">
                <a:ln>
                  <a:noFill/>
                </a:ln>
                <a:effectLst/>
                <a:uLnTx/>
                <a:uFillTx/>
                <a:ea typeface="+mn-ea"/>
                <a:cs typeface="+mn-cs"/>
              </a:rPr>
              <a:t>9. A. VIOLENCIA CONTRA PERIODISTAS Y SUS EFECTOS EN LA SALUD- RESPUESTA MÚLTIPLE  </a:t>
            </a:r>
          </a:p>
        </p:txBody>
      </p:sp>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1104718474"/>
              </p:ext>
            </p:extLst>
          </p:nvPr>
        </p:nvGraphicFramePr>
        <p:xfrm>
          <a:off x="428887" y="1213896"/>
          <a:ext cx="17687136" cy="8460009"/>
        </p:xfrm>
        <a:graphic>
          <a:graphicData uri="http://schemas.openxmlformats.org/drawingml/2006/table">
            <a:tbl>
              <a:tblPr/>
              <a:tblGrid>
                <a:gridCol w="4484743">
                  <a:extLst>
                    <a:ext uri="{9D8B030D-6E8A-4147-A177-3AD203B41FA5}">
                      <a16:colId xmlns:a16="http://schemas.microsoft.com/office/drawing/2014/main" val="2603815270"/>
                    </a:ext>
                  </a:extLst>
                </a:gridCol>
                <a:gridCol w="1314494">
                  <a:extLst>
                    <a:ext uri="{9D8B030D-6E8A-4147-A177-3AD203B41FA5}">
                      <a16:colId xmlns:a16="http://schemas.microsoft.com/office/drawing/2014/main" val="2271645990"/>
                    </a:ext>
                  </a:extLst>
                </a:gridCol>
                <a:gridCol w="1486439">
                  <a:extLst>
                    <a:ext uri="{9D8B030D-6E8A-4147-A177-3AD203B41FA5}">
                      <a16:colId xmlns:a16="http://schemas.microsoft.com/office/drawing/2014/main" val="3365438893"/>
                    </a:ext>
                  </a:extLst>
                </a:gridCol>
                <a:gridCol w="1940544">
                  <a:extLst>
                    <a:ext uri="{9D8B030D-6E8A-4147-A177-3AD203B41FA5}">
                      <a16:colId xmlns:a16="http://schemas.microsoft.com/office/drawing/2014/main" val="3437335281"/>
                    </a:ext>
                  </a:extLst>
                </a:gridCol>
                <a:gridCol w="1940544">
                  <a:extLst>
                    <a:ext uri="{9D8B030D-6E8A-4147-A177-3AD203B41FA5}">
                      <a16:colId xmlns:a16="http://schemas.microsoft.com/office/drawing/2014/main" val="2198213398"/>
                    </a:ext>
                  </a:extLst>
                </a:gridCol>
                <a:gridCol w="1940544">
                  <a:extLst>
                    <a:ext uri="{9D8B030D-6E8A-4147-A177-3AD203B41FA5}">
                      <a16:colId xmlns:a16="http://schemas.microsoft.com/office/drawing/2014/main" val="2276656453"/>
                    </a:ext>
                  </a:extLst>
                </a:gridCol>
                <a:gridCol w="1940544">
                  <a:extLst>
                    <a:ext uri="{9D8B030D-6E8A-4147-A177-3AD203B41FA5}">
                      <a16:colId xmlns:a16="http://schemas.microsoft.com/office/drawing/2014/main" val="80904801"/>
                    </a:ext>
                  </a:extLst>
                </a:gridCol>
                <a:gridCol w="1319642">
                  <a:extLst>
                    <a:ext uri="{9D8B030D-6E8A-4147-A177-3AD203B41FA5}">
                      <a16:colId xmlns:a16="http://schemas.microsoft.com/office/drawing/2014/main" val="92665308"/>
                    </a:ext>
                  </a:extLst>
                </a:gridCol>
                <a:gridCol w="1319642">
                  <a:extLst>
                    <a:ext uri="{9D8B030D-6E8A-4147-A177-3AD203B41FA5}">
                      <a16:colId xmlns:a16="http://schemas.microsoft.com/office/drawing/2014/main" val="3771453558"/>
                    </a:ext>
                  </a:extLst>
                </a:gridCol>
              </a:tblGrid>
              <a:tr h="696377">
                <a:tc gridSpan="9">
                  <a:txBody>
                    <a:bodyPr/>
                    <a:lstStyle/>
                    <a:p>
                      <a:pPr algn="ctr" fontAlgn="b"/>
                      <a:r>
                        <a:rPr lang="es-MX" sz="2400" b="1" i="0" u="none" strike="noStrike" dirty="0">
                          <a:solidFill>
                            <a:schemeClr val="tx1"/>
                          </a:solidFill>
                          <a:effectLst/>
                          <a:latin typeface="Calibri" panose="020F0502020204030204" pitchFamily="34" charset="0"/>
                        </a:rPr>
                        <a:t>Si Ud.  ya experimentado en su vida profesional algún tipo de amenazas o violencia en el ejercicio periodístico.  ¿Podría decirnos cuál/es de estas consecuencias sintió en su salud?</a:t>
                      </a:r>
                      <a:endParaRPr lang="es-ES" sz="24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68567">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5367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ESTRÉS</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53670">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ANSIEDAD</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57406019"/>
                  </a:ext>
                </a:extLst>
              </a:tr>
              <a:tr h="950539">
                <a:tc>
                  <a:txBody>
                    <a:bodyPr/>
                    <a:lstStyle/>
                    <a:p>
                      <a:pPr fontAlgn="b">
                        <a:lnSpc>
                          <a:spcPct val="115000"/>
                        </a:lnSpc>
                        <a:spcAft>
                          <a:spcPts val="800"/>
                        </a:spcAft>
                      </a:pPr>
                      <a:r>
                        <a:rPr lang="es-MX"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IMPACTO EMOCIONAL (SENTIMIENTO DE TEMOR, TRISTEZA, FRUSTRACIÓN, DESESPERANZA)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642341104"/>
                  </a:ext>
                </a:extLst>
              </a:tr>
              <a:tr h="35367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PROBLEMAS DEL SUEÑO</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26,8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457191046"/>
                  </a:ext>
                </a:extLst>
              </a:tr>
              <a:tr h="353670">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DEPRESIÓN</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8,9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4922279"/>
                  </a:ext>
                </a:extLst>
              </a:tr>
              <a:tr h="353670">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AFECTACIÓN DEL AUTOESTIMA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804945494"/>
                  </a:ext>
                </a:extLst>
              </a:tr>
              <a:tr h="353670">
                <a:tc>
                  <a:txBody>
                    <a:bodyPr/>
                    <a:lstStyle/>
                    <a:p>
                      <a:pPr fontAlgn="b">
                        <a:lnSpc>
                          <a:spcPct val="115000"/>
                        </a:lnSpc>
                        <a:spcAft>
                          <a:spcPts val="800"/>
                        </a:spcAft>
                      </a:pPr>
                      <a:r>
                        <a:rPr lang="es-MX"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TRASTORNOS DE LA SALUD MENTAL</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9,6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66772458"/>
                  </a:ext>
                </a:extLst>
              </a:tr>
              <a:tr h="620208">
                <a:tc>
                  <a:txBody>
                    <a:bodyPr/>
                    <a:lstStyle/>
                    <a:p>
                      <a:pPr fontAlgn="b">
                        <a:lnSpc>
                          <a:spcPct val="115000"/>
                        </a:lnSpc>
                        <a:spcAft>
                          <a:spcPts val="800"/>
                        </a:spcAft>
                      </a:pPr>
                      <a:r>
                        <a:rPr lang="es-MX"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CONSECUENCIAS EN LAS RELACIONES PERSONALES Y DE PAREJA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292877933"/>
                  </a:ext>
                </a:extLst>
              </a:tr>
              <a:tr h="950539">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PROBLEMAS FÍSICOS (DOLORES DE CABEZA, PROBLEMAS GASTROINTESTINALES)</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29,4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54257821"/>
                  </a:ext>
                </a:extLst>
              </a:tr>
              <a:tr h="35367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AISLAMIENTO SOCIAL</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29,4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401687863"/>
                  </a:ext>
                </a:extLst>
              </a:tr>
              <a:tr h="620208">
                <a:tc>
                  <a:txBody>
                    <a:bodyPr/>
                    <a:lstStyle/>
                    <a:p>
                      <a:pPr fontAlgn="b">
                        <a:lnSpc>
                          <a:spcPct val="115000"/>
                        </a:lnSpc>
                        <a:spcAft>
                          <a:spcPts val="800"/>
                        </a:spcAft>
                      </a:pPr>
                      <a:r>
                        <a:rPr lang="es-MX"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FATIGA Y AGOTAMIENTO EMOCIONAL Y MENTAL</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36,1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38,9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29,4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31312909"/>
                  </a:ext>
                </a:extLst>
              </a:tr>
              <a:tr h="35367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PROBLEMAS ALIMENTARIOS</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50855732"/>
                  </a:ext>
                </a:extLst>
              </a:tr>
              <a:tr h="35367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SABE</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243841168"/>
                  </a:ext>
                </a:extLst>
              </a:tr>
              <a:tr h="35367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DESEA RESPONDER</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25063707"/>
                  </a:ext>
                </a:extLst>
              </a:tr>
              <a:tr h="35367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83539129"/>
                  </a:ext>
                </a:extLst>
              </a:tr>
            </a:tbl>
          </a:graphicData>
        </a:graphic>
      </p:graphicFrame>
      <p:sp>
        <p:nvSpPr>
          <p:cNvPr id="5" name="TextBox 4">
            <a:extLst>
              <a:ext uri="{FF2B5EF4-FFF2-40B4-BE49-F238E27FC236}">
                <a16:creationId xmlns:a16="http://schemas.microsoft.com/office/drawing/2014/main" id="{3EB67F70-AE1B-34CF-A813-E167205AC63B}"/>
              </a:ext>
            </a:extLst>
          </p:cNvPr>
          <p:cNvSpPr txBox="1"/>
          <p:nvPr/>
        </p:nvSpPr>
        <p:spPr>
          <a:xfrm>
            <a:off x="428888" y="9837993"/>
            <a:ext cx="17430225" cy="334707"/>
          </a:xfrm>
          <a:prstGeom prst="rect">
            <a:avLst/>
          </a:prstGeom>
          <a:noFill/>
        </p:spPr>
        <p:txBody>
          <a:bodyPr wrap="square" rtlCol="0">
            <a:spAutoFit/>
          </a:bodyPr>
          <a:lstStyle/>
          <a:p>
            <a:pPr algn="r" defTabSz="1371600"/>
            <a:r>
              <a:rPr lang="en-US" sz="1575" b="1" dirty="0">
                <a:solidFill>
                  <a:prstClr val="black"/>
                </a:solidFill>
                <a:latin typeface="Calibri" panose="020F0502020204030204"/>
              </a:rPr>
              <a:t>MULTITARGET COMMUNICATION &amp; RESEARCH / LA SEGURIDAD DE LOS PERIODISTAS EN EL EJERCICIO DE SU PROFESION  EN PARAGUAY  Y EL ASEDIO EN EL MUNDO DIGITAL  / ABRIL   2024</a:t>
            </a:r>
            <a:endParaRPr lang="es-PY" sz="1575" b="1" dirty="0">
              <a:solidFill>
                <a:prstClr val="black"/>
              </a:solidFill>
              <a:latin typeface="Calibri" panose="020F0502020204030204"/>
            </a:endParaRPr>
          </a:p>
        </p:txBody>
      </p:sp>
    </p:spTree>
    <p:extLst>
      <p:ext uri="{BB962C8B-B14F-4D97-AF65-F5344CB8AC3E}">
        <p14:creationId xmlns:p14="http://schemas.microsoft.com/office/powerpoint/2010/main" val="153842129"/>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bg>
      <p:bgPr>
        <a:solidFill>
          <a:srgbClr val="A6A3A3"/>
        </a:solidFill>
        <a:effectLst/>
      </p:bgPr>
    </p:bg>
    <p:spTree>
      <p:nvGrpSpPr>
        <p:cNvPr id="1" name=""/>
        <p:cNvGrpSpPr/>
        <p:nvPr/>
      </p:nvGrpSpPr>
      <p:grpSpPr>
        <a:xfrm>
          <a:off x="0" y="0"/>
          <a:ext cx="0" cy="0"/>
          <a:chOff x="0" y="0"/>
          <a:chExt cx="0" cy="0"/>
        </a:xfrm>
      </p:grpSpPr>
      <p:grpSp>
        <p:nvGrpSpPr>
          <p:cNvPr id="7" name="Group 7"/>
          <p:cNvGrpSpPr/>
          <p:nvPr/>
        </p:nvGrpSpPr>
        <p:grpSpPr>
          <a:xfrm>
            <a:off x="1028700" y="6210300"/>
            <a:ext cx="12382500" cy="2444620"/>
            <a:chOff x="0" y="1375739"/>
            <a:chExt cx="12642421" cy="3259492"/>
          </a:xfrm>
        </p:grpSpPr>
        <p:sp>
          <p:nvSpPr>
            <p:cNvPr id="8" name="TextBox 8"/>
            <p:cNvSpPr txBox="1"/>
            <p:nvPr/>
          </p:nvSpPr>
          <p:spPr>
            <a:xfrm>
              <a:off x="0" y="2524312"/>
              <a:ext cx="12642421" cy="2110919"/>
            </a:xfrm>
            <a:prstGeom prst="rect">
              <a:avLst/>
            </a:prstGeom>
          </p:spPr>
          <p:txBody>
            <a:bodyPr lIns="0" tIns="0" rIns="0" bIns="0" rtlCol="0" anchor="t">
              <a:spAutoFit/>
            </a:bodyPr>
            <a:lstStyle/>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3000" spc="15" dirty="0">
                  <a:solidFill>
                    <a:srgbClr val="FFFFFF"/>
                  </a:solidFill>
                  <a:latin typeface="Fira Sans Light"/>
                </a:rPr>
                <a:t>RED SOCIAL MÁS UTILIZADA PARA RECIBIR VIOLENCIA DIGITAL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3000" spc="15" dirty="0">
                  <a:solidFill>
                    <a:srgbClr val="FFFFFF"/>
                  </a:solidFill>
                  <a:latin typeface="Fira Sans Light"/>
                </a:rPr>
                <a:t>TEMAS QUE MAS VIOLENCIA DIGITAL GENERAN CONTRA LOS PERIODISTAS </a:t>
              </a:r>
              <a:endParaRPr kumimoji="0" lang="en-US" sz="3000" b="0" i="0" u="none" strike="noStrike" kern="1200" cap="none" spc="15" normalizeH="0" baseline="0" noProof="0" dirty="0">
                <a:ln>
                  <a:noFill/>
                </a:ln>
                <a:solidFill>
                  <a:srgbClr val="FFFFFF"/>
                </a:solidFill>
                <a:effectLst/>
                <a:uLnTx/>
                <a:uFillTx/>
                <a:latin typeface="Fira Sans Light"/>
                <a:ea typeface="+mn-ea"/>
                <a:cs typeface="+mn-cs"/>
              </a:endParaRPr>
            </a:p>
          </p:txBody>
        </p:sp>
        <p:sp>
          <p:nvSpPr>
            <p:cNvPr id="9" name="TextBox 9"/>
            <p:cNvSpPr txBox="1"/>
            <p:nvPr/>
          </p:nvSpPr>
          <p:spPr>
            <a:xfrm>
              <a:off x="0" y="1375739"/>
              <a:ext cx="12642421" cy="755249"/>
            </a:xfrm>
            <a:prstGeom prst="rect">
              <a:avLst/>
            </a:prstGeom>
          </p:spPr>
          <p:txBody>
            <a:bodyPr lIns="0" tIns="0" rIns="0" bIns="0" rtlCol="0" anchor="t">
              <a:spAutoFit/>
            </a:bodyPr>
            <a:lstStyle/>
            <a:p>
              <a:pPr marL="0" marR="0" lvl="0" indent="0" algn="ctr" defTabSz="914400" rtl="0" eaLnBrk="1" fontAlgn="auto" latinLnBrk="0" hangingPunct="1">
                <a:lnSpc>
                  <a:spcPts val="4200"/>
                </a:lnSpc>
                <a:spcBef>
                  <a:spcPts val="0"/>
                </a:spcBef>
                <a:spcAft>
                  <a:spcPts val="0"/>
                </a:spcAft>
                <a:buClrTx/>
                <a:buSzTx/>
                <a:buFontTx/>
                <a:buNone/>
                <a:tabLst/>
                <a:defRPr/>
              </a:pPr>
              <a:r>
                <a:rPr lang="en-US" sz="4800" b="1" spc="105" dirty="0">
                  <a:solidFill>
                    <a:srgbClr val="FFFFFF"/>
                  </a:solidFill>
                  <a:latin typeface="Fira Sans Semi-Bold"/>
                </a:rPr>
                <a:t>10 - LA VIOLENCIA DIGITAL  </a:t>
              </a:r>
              <a:endParaRPr kumimoji="0" lang="en-US" sz="4800" b="1" i="0" u="none" strike="noStrike" kern="1200" cap="none" spc="105" normalizeH="0" baseline="0" noProof="0" dirty="0">
                <a:ln>
                  <a:noFill/>
                </a:ln>
                <a:solidFill>
                  <a:srgbClr val="FFFFFF"/>
                </a:solidFill>
                <a:effectLst/>
                <a:uLnTx/>
                <a:uFillTx/>
                <a:latin typeface="Fira Sans Semi-Bold"/>
                <a:ea typeface="+mn-ea"/>
                <a:cs typeface="+mn-cs"/>
              </a:endParaRPr>
            </a:p>
          </p:txBody>
        </p:sp>
      </p:grpSp>
      <p:sp>
        <p:nvSpPr>
          <p:cNvPr id="10" name="Freeform 10">
            <a:extLst>
              <a:ext uri="{FF2B5EF4-FFF2-40B4-BE49-F238E27FC236}">
                <a16:creationId xmlns:a16="http://schemas.microsoft.com/office/drawing/2014/main" id="{92B1BA3C-7E82-02C8-0323-C39E63BF3DE1}"/>
              </a:ext>
            </a:extLst>
          </p:cNvPr>
          <p:cNvSpPr/>
          <p:nvPr/>
        </p:nvSpPr>
        <p:spPr>
          <a:xfrm>
            <a:off x="16230600" y="8575581"/>
            <a:ext cx="1673319" cy="1673319"/>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endParaRPr lang="es-PY"/>
          </a:p>
        </p:txBody>
      </p:sp>
    </p:spTree>
    <p:extLst>
      <p:ext uri="{BB962C8B-B14F-4D97-AF65-F5344CB8AC3E}">
        <p14:creationId xmlns:p14="http://schemas.microsoft.com/office/powerpoint/2010/main" val="1642740775"/>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5"/>
          <p:cNvSpPr txBox="1"/>
          <p:nvPr/>
        </p:nvSpPr>
        <p:spPr>
          <a:xfrm>
            <a:off x="762000" y="468156"/>
            <a:ext cx="15316200" cy="492443"/>
          </a:xfrm>
          <a:prstGeom prst="rect">
            <a:avLst/>
          </a:prstGeom>
          <a:solidFill>
            <a:schemeClr val="bg1">
              <a:lumMod val="50000"/>
            </a:schemeClr>
          </a:solidFill>
        </p:spPr>
        <p:txBody>
          <a:bodyPr wrap="square" lIns="0" tIns="0" rIns="0" bIns="0" rtlCol="0" anchor="t">
            <a:spAutoFit/>
          </a:bodyPr>
          <a:lstStyle/>
          <a:p>
            <a:pPr marL="0" lvl="0" indent="0" algn="ctr"/>
            <a:r>
              <a:rPr lang="en-US" sz="3200" b="1" spc="617" dirty="0">
                <a:solidFill>
                  <a:schemeClr val="bg1"/>
                </a:solidFill>
              </a:rPr>
              <a:t>RED SOCIAL MÁS UTILIZADA PARA RECIBIR VIOLENCIA DIGITAL </a:t>
            </a: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endParaRPr lang="es-PY"/>
          </a:p>
        </p:txBody>
      </p:sp>
      <p:sp>
        <p:nvSpPr>
          <p:cNvPr id="9" name="TextBox 4">
            <a:extLst>
              <a:ext uri="{FF2B5EF4-FFF2-40B4-BE49-F238E27FC236}">
                <a16:creationId xmlns:a16="http://schemas.microsoft.com/office/drawing/2014/main" id="{51216CB9-69B9-AA1D-0D89-D7B47E3258EF}"/>
              </a:ext>
            </a:extLst>
          </p:cNvPr>
          <p:cNvSpPr txBox="1"/>
          <p:nvPr/>
        </p:nvSpPr>
        <p:spPr>
          <a:xfrm>
            <a:off x="428888" y="9837993"/>
            <a:ext cx="17430225" cy="334707"/>
          </a:xfrm>
          <a:prstGeom prst="rect">
            <a:avLst/>
          </a:prstGeom>
          <a:noFill/>
        </p:spPr>
        <p:txBody>
          <a:bodyPr wrap="square" rtlCol="0">
            <a:spAutoFit/>
          </a:bodyPr>
          <a:lstStyle/>
          <a:p>
            <a:pPr algn="r" defTabSz="1371600"/>
            <a:r>
              <a:rPr lang="en-US" sz="1575" b="1" dirty="0">
                <a:solidFill>
                  <a:prstClr val="black"/>
                </a:solidFill>
                <a:latin typeface="Calibri" panose="020F0502020204030204"/>
              </a:rPr>
              <a:t>MULTITARGET COMMUNICATION &amp; RESEARCH / LA SEGURIDAD DE LOS PERIODISTAS EN EL EJERCICIO DE SU PROFESION  EN PARAGUAY  Y EL ASEDIO EN EL MUNDO DIGITAL  / ABRIL   2024</a:t>
            </a:r>
            <a:endParaRPr lang="es-PY" sz="1575" b="1" dirty="0">
              <a:solidFill>
                <a:prstClr val="black"/>
              </a:solidFill>
              <a:latin typeface="Calibri" panose="020F0502020204030204"/>
            </a:endParaRPr>
          </a:p>
        </p:txBody>
      </p:sp>
      <p:graphicFrame>
        <p:nvGraphicFramePr>
          <p:cNvPr id="2" name="Gráfico 1">
            <a:extLst>
              <a:ext uri="{FF2B5EF4-FFF2-40B4-BE49-F238E27FC236}">
                <a16:creationId xmlns:a16="http://schemas.microsoft.com/office/drawing/2014/main" id="{25C4F609-A22C-41B3-5882-72B82E55DE45}"/>
              </a:ext>
            </a:extLst>
          </p:cNvPr>
          <p:cNvGraphicFramePr>
            <a:graphicFrameLocks/>
          </p:cNvGraphicFramePr>
          <p:nvPr>
            <p:extLst>
              <p:ext uri="{D42A27DB-BD31-4B8C-83A1-F6EECF244321}">
                <p14:modId xmlns:p14="http://schemas.microsoft.com/office/powerpoint/2010/main" val="3765645249"/>
              </p:ext>
            </p:extLst>
          </p:nvPr>
        </p:nvGraphicFramePr>
        <p:xfrm>
          <a:off x="-685799" y="342900"/>
          <a:ext cx="18544912" cy="9475944"/>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4"/>
          <p:cNvSpPr txBox="1"/>
          <p:nvPr/>
        </p:nvSpPr>
        <p:spPr>
          <a:xfrm>
            <a:off x="428887" y="3502987"/>
            <a:ext cx="5181600" cy="3773469"/>
          </a:xfrm>
          <a:prstGeom prst="rect">
            <a:avLst/>
          </a:prstGeom>
        </p:spPr>
        <p:txBody>
          <a:bodyPr wrap="square" lIns="0" tIns="0" rIns="0" bIns="0" rtlCol="0" anchor="t">
            <a:spAutoFit/>
          </a:bodyPr>
          <a:lstStyle/>
          <a:p>
            <a:pPr algn="ctr" fontAlgn="b"/>
            <a:r>
              <a:rPr lang="es-MX" sz="2800" b="1" i="0" u="none" strike="noStrike" dirty="0">
                <a:solidFill>
                  <a:schemeClr val="tx1"/>
                </a:solidFill>
                <a:effectLst/>
                <a:latin typeface="Quicksand Medium" panose="020B0604020202020204" charset="0"/>
              </a:rPr>
              <a:t>A su consideración, ¿cuál es la red social más utilizada para recibir violencia digital con mayor frecuencia durante el ejercicio de la profesión periodística ?</a:t>
            </a:r>
            <a:endParaRPr lang="es-ES" sz="2800" b="1" i="0" u="none" strike="noStrike" dirty="0">
              <a:solidFill>
                <a:schemeClr val="tx1"/>
              </a:solidFill>
              <a:effectLst/>
              <a:latin typeface="Quicksand Medium" panose="020B0604020202020204" charset="0"/>
            </a:endParaRPr>
          </a:p>
          <a:p>
            <a:pPr algn="ctr" fontAlgn="b"/>
            <a:endParaRPr lang="es-ES" sz="2800" b="1" i="0" u="none" strike="noStrike" dirty="0">
              <a:solidFill>
                <a:schemeClr val="tx1"/>
              </a:solidFill>
              <a:effectLst/>
              <a:latin typeface="Quicksand Medium" panose="020B0604020202020204" charset="0"/>
            </a:endParaRPr>
          </a:p>
          <a:p>
            <a:pPr>
              <a:lnSpc>
                <a:spcPts val="3118"/>
              </a:lnSpc>
            </a:pPr>
            <a:endParaRPr lang="en-US" sz="2800" dirty="0">
              <a:solidFill>
                <a:srgbClr val="000000"/>
              </a:solidFill>
              <a:latin typeface="Quicksand Medium" panose="020B0604020202020204" charset="0"/>
            </a:endParaRPr>
          </a:p>
          <a:p>
            <a:pPr marL="0" lvl="0" indent="0" algn="l">
              <a:lnSpc>
                <a:spcPts val="3118"/>
              </a:lnSpc>
            </a:pPr>
            <a:r>
              <a:rPr lang="en-US" sz="1999" dirty="0">
                <a:solidFill>
                  <a:srgbClr val="000000"/>
                </a:solidFill>
                <a:latin typeface="Quicksand Medium"/>
              </a:rPr>
              <a:t>.</a:t>
            </a:r>
          </a:p>
        </p:txBody>
      </p:sp>
    </p:spTree>
    <p:extLst>
      <p:ext uri="{BB962C8B-B14F-4D97-AF65-F5344CB8AC3E}">
        <p14:creationId xmlns:p14="http://schemas.microsoft.com/office/powerpoint/2010/main" val="3986010289"/>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5"/>
          <p:cNvSpPr txBox="1"/>
          <p:nvPr/>
        </p:nvSpPr>
        <p:spPr>
          <a:xfrm>
            <a:off x="762000" y="468156"/>
            <a:ext cx="15316200" cy="984885"/>
          </a:xfrm>
          <a:prstGeom prst="rect">
            <a:avLst/>
          </a:prstGeom>
          <a:solidFill>
            <a:schemeClr val="bg1">
              <a:lumMod val="50000"/>
            </a:schemeClr>
          </a:solidFill>
        </p:spPr>
        <p:txBody>
          <a:bodyPr wrap="square" lIns="0" tIns="0" rIns="0" bIns="0" rtlCol="0" anchor="t">
            <a:spAutoFit/>
          </a:bodyPr>
          <a:lstStyle/>
          <a:p>
            <a:pPr marL="0" lvl="0" indent="0" algn="ctr"/>
            <a:r>
              <a:rPr lang="en-US" sz="3200" b="1" spc="617" dirty="0">
                <a:solidFill>
                  <a:schemeClr val="bg1"/>
                </a:solidFill>
              </a:rPr>
              <a:t>TEMAS QUE MÁS GENERAN VIOLENCIA DIGITAL CONTRA LOS PERIODISTAS- </a:t>
            </a:r>
            <a:r>
              <a:rPr lang="en-US" sz="2000" b="1" spc="617" dirty="0">
                <a:solidFill>
                  <a:schemeClr val="bg1"/>
                </a:solidFill>
              </a:rPr>
              <a:t>RESPUESTA MULTÍPLE</a:t>
            </a: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endParaRPr lang="es-PY"/>
          </a:p>
        </p:txBody>
      </p:sp>
      <p:sp>
        <p:nvSpPr>
          <p:cNvPr id="9" name="TextBox 4">
            <a:extLst>
              <a:ext uri="{FF2B5EF4-FFF2-40B4-BE49-F238E27FC236}">
                <a16:creationId xmlns:a16="http://schemas.microsoft.com/office/drawing/2014/main" id="{51216CB9-69B9-AA1D-0D89-D7B47E3258EF}"/>
              </a:ext>
            </a:extLst>
          </p:cNvPr>
          <p:cNvSpPr txBox="1"/>
          <p:nvPr/>
        </p:nvSpPr>
        <p:spPr>
          <a:xfrm>
            <a:off x="428888" y="9837993"/>
            <a:ext cx="17430225" cy="334707"/>
          </a:xfrm>
          <a:prstGeom prst="rect">
            <a:avLst/>
          </a:prstGeom>
          <a:noFill/>
        </p:spPr>
        <p:txBody>
          <a:bodyPr wrap="square" rtlCol="0">
            <a:spAutoFit/>
          </a:bodyPr>
          <a:lstStyle/>
          <a:p>
            <a:pPr algn="r" defTabSz="1371600"/>
            <a:r>
              <a:rPr lang="en-US" sz="1575" b="1" dirty="0">
                <a:solidFill>
                  <a:prstClr val="black"/>
                </a:solidFill>
                <a:latin typeface="Calibri" panose="020F0502020204030204"/>
              </a:rPr>
              <a:t>MULTITARGET COMMUNICATION &amp; RESEARCH / LA SEGURIDAD DE LOS PERIODISTAS EN EL EJERCICIO DE SU PROFESION  EN PARAGUAY  Y EL ASEDIO EN EL MUNDO DIGITAL  / ABRIL   2024</a:t>
            </a:r>
            <a:endParaRPr lang="es-PY" sz="1575" b="1" dirty="0">
              <a:solidFill>
                <a:prstClr val="black"/>
              </a:solidFill>
              <a:latin typeface="Calibri" panose="020F0502020204030204"/>
            </a:endParaRPr>
          </a:p>
        </p:txBody>
      </p:sp>
      <p:graphicFrame>
        <p:nvGraphicFramePr>
          <p:cNvPr id="2" name="Gráfico 1">
            <a:extLst>
              <a:ext uri="{FF2B5EF4-FFF2-40B4-BE49-F238E27FC236}">
                <a16:creationId xmlns:a16="http://schemas.microsoft.com/office/drawing/2014/main" id="{25C4F609-A22C-41B3-5882-72B82E55DE45}"/>
              </a:ext>
            </a:extLst>
          </p:cNvPr>
          <p:cNvGraphicFramePr>
            <a:graphicFrameLocks/>
          </p:cNvGraphicFramePr>
          <p:nvPr>
            <p:extLst>
              <p:ext uri="{D42A27DB-BD31-4B8C-83A1-F6EECF244321}">
                <p14:modId xmlns:p14="http://schemas.microsoft.com/office/powerpoint/2010/main" val="1831708441"/>
              </p:ext>
            </p:extLst>
          </p:nvPr>
        </p:nvGraphicFramePr>
        <p:xfrm>
          <a:off x="-8257913" y="-266700"/>
          <a:ext cx="24717113" cy="103060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4"/>
          <p:cNvSpPr txBox="1"/>
          <p:nvPr/>
        </p:nvSpPr>
        <p:spPr>
          <a:xfrm>
            <a:off x="9448800" y="2231805"/>
            <a:ext cx="7077338" cy="3404137"/>
          </a:xfrm>
          <a:prstGeom prst="rect">
            <a:avLst/>
          </a:prstGeom>
        </p:spPr>
        <p:txBody>
          <a:bodyPr wrap="square" lIns="0" tIns="0" rIns="0" bIns="0" rtlCol="0" anchor="t">
            <a:spAutoFit/>
          </a:bodyPr>
          <a:lstStyle/>
          <a:p>
            <a:pPr algn="ctr" fontAlgn="b"/>
            <a:r>
              <a:rPr lang="es-MX" sz="3600" b="1" i="0" u="none" strike="noStrike" dirty="0">
                <a:solidFill>
                  <a:schemeClr val="tx1"/>
                </a:solidFill>
                <a:effectLst/>
                <a:latin typeface="Quicksand Medium" panose="020B0604020202020204" charset="0"/>
              </a:rPr>
              <a:t>¿Qué tipos de noticias periodísticas o tema </a:t>
            </a:r>
            <a:r>
              <a:rPr lang="es-MX" sz="3600" b="1" dirty="0">
                <a:latin typeface="Quicksand Medium" panose="020B0604020202020204" charset="0"/>
              </a:rPr>
              <a:t>causa  más violencia digital contra la labor periodística</a:t>
            </a:r>
            <a:r>
              <a:rPr lang="es-MX" sz="3600" b="1" i="0" u="none" strike="noStrike" dirty="0">
                <a:solidFill>
                  <a:schemeClr val="tx1"/>
                </a:solidFill>
                <a:effectLst/>
                <a:latin typeface="Quicksand Medium" panose="020B0604020202020204" charset="0"/>
              </a:rPr>
              <a:t>?</a:t>
            </a:r>
            <a:endParaRPr lang="es-ES" sz="3600" b="1" i="0" u="none" strike="noStrike" dirty="0">
              <a:solidFill>
                <a:schemeClr val="tx1"/>
              </a:solidFill>
              <a:effectLst/>
              <a:latin typeface="Quicksand Medium" panose="020B0604020202020204" charset="0"/>
            </a:endParaRPr>
          </a:p>
          <a:p>
            <a:pPr algn="ctr" fontAlgn="b"/>
            <a:endParaRPr lang="es-ES" sz="2800" b="1" i="0" u="none" strike="noStrike" dirty="0">
              <a:solidFill>
                <a:schemeClr val="tx1"/>
              </a:solidFill>
              <a:effectLst/>
              <a:latin typeface="Quicksand Medium" panose="020B0604020202020204" charset="0"/>
            </a:endParaRPr>
          </a:p>
          <a:p>
            <a:pPr>
              <a:lnSpc>
                <a:spcPts val="3118"/>
              </a:lnSpc>
            </a:pPr>
            <a:endParaRPr lang="en-US" sz="2800" dirty="0">
              <a:solidFill>
                <a:srgbClr val="000000"/>
              </a:solidFill>
              <a:latin typeface="Quicksand Medium" panose="020B0604020202020204" charset="0"/>
            </a:endParaRPr>
          </a:p>
          <a:p>
            <a:pPr marL="0" lvl="0" indent="0" algn="l">
              <a:lnSpc>
                <a:spcPts val="3118"/>
              </a:lnSpc>
            </a:pPr>
            <a:r>
              <a:rPr lang="en-US" sz="1999" dirty="0">
                <a:solidFill>
                  <a:srgbClr val="000000"/>
                </a:solidFill>
                <a:latin typeface="Quicksand Medium"/>
              </a:rPr>
              <a:t>.</a:t>
            </a:r>
          </a:p>
        </p:txBody>
      </p:sp>
    </p:spTree>
    <p:extLst>
      <p:ext uri="{BB962C8B-B14F-4D97-AF65-F5344CB8AC3E}">
        <p14:creationId xmlns:p14="http://schemas.microsoft.com/office/powerpoint/2010/main" val="39627955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11400" cy="620862"/>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553998"/>
          </a:xfrm>
          <a:prstGeom prst="rect">
            <a:avLst/>
          </a:prstGeom>
          <a:noFill/>
        </p:spPr>
        <p:txBody>
          <a:bodyPr wrap="square" rtlCol="0">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ES" sz="3000" b="1" i="0" u="none" strike="noStrike" kern="1200" cap="none" spc="0" normalizeH="0" baseline="0" noProof="0" dirty="0">
                <a:ln>
                  <a:noFill/>
                </a:ln>
                <a:solidFill>
                  <a:prstClr val="black"/>
                </a:solidFill>
                <a:effectLst/>
                <a:uLnTx/>
                <a:uFillTx/>
                <a:latin typeface="Calibri" panose="020F0502020204030204"/>
                <a:ea typeface="+mn-ea"/>
                <a:cs typeface="+mn-cs"/>
              </a:rPr>
              <a:t>1.  A.B.C </a:t>
            </a:r>
            <a:r>
              <a:rPr lang="es-ES" sz="3000" b="1" dirty="0">
                <a:solidFill>
                  <a:prstClr val="black"/>
                </a:solidFill>
                <a:latin typeface="Calibri" panose="020F0502020204030204"/>
              </a:rPr>
              <a:t>. </a:t>
            </a:r>
            <a:r>
              <a:rPr kumimoji="0" lang="es-ES" sz="3000" b="1" i="0" u="none" strike="noStrike" kern="1200" cap="none" spc="0" normalizeH="0" baseline="0" noProof="0" dirty="0">
                <a:ln>
                  <a:noFill/>
                </a:ln>
                <a:solidFill>
                  <a:prstClr val="black"/>
                </a:solidFill>
                <a:effectLst/>
                <a:uLnTx/>
                <a:uFillTx/>
                <a:latin typeface="Calibri" panose="020F0502020204030204"/>
                <a:ea typeface="+mn-ea"/>
                <a:cs typeface="+mn-cs"/>
              </a:rPr>
              <a:t>NIVEL EDUCATIVO DE LOS RESPONDIENTES </a:t>
            </a:r>
            <a:endParaRPr kumimoji="0" lang="es-PY" sz="30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2020481874"/>
              </p:ext>
            </p:extLst>
          </p:nvPr>
        </p:nvGraphicFramePr>
        <p:xfrm>
          <a:off x="517572" y="1407590"/>
          <a:ext cx="17237027" cy="3740215"/>
        </p:xfrm>
        <a:graphic>
          <a:graphicData uri="http://schemas.openxmlformats.org/drawingml/2006/table">
            <a:tbl>
              <a:tblPr/>
              <a:tblGrid>
                <a:gridCol w="3726836">
                  <a:extLst>
                    <a:ext uri="{9D8B030D-6E8A-4147-A177-3AD203B41FA5}">
                      <a16:colId xmlns:a16="http://schemas.microsoft.com/office/drawing/2014/main" val="2603815270"/>
                    </a:ext>
                  </a:extLst>
                </a:gridCol>
                <a:gridCol w="2124219">
                  <a:extLst>
                    <a:ext uri="{9D8B030D-6E8A-4147-A177-3AD203B41FA5}">
                      <a16:colId xmlns:a16="http://schemas.microsoft.com/office/drawing/2014/main" val="2271645990"/>
                    </a:ext>
                  </a:extLst>
                </a:gridCol>
                <a:gridCol w="2124219">
                  <a:extLst>
                    <a:ext uri="{9D8B030D-6E8A-4147-A177-3AD203B41FA5}">
                      <a16:colId xmlns:a16="http://schemas.microsoft.com/office/drawing/2014/main" val="3365438893"/>
                    </a:ext>
                  </a:extLst>
                </a:gridCol>
                <a:gridCol w="2124219">
                  <a:extLst>
                    <a:ext uri="{9D8B030D-6E8A-4147-A177-3AD203B41FA5}">
                      <a16:colId xmlns:a16="http://schemas.microsoft.com/office/drawing/2014/main" val="2198213398"/>
                    </a:ext>
                  </a:extLst>
                </a:gridCol>
                <a:gridCol w="2124219">
                  <a:extLst>
                    <a:ext uri="{9D8B030D-6E8A-4147-A177-3AD203B41FA5}">
                      <a16:colId xmlns:a16="http://schemas.microsoft.com/office/drawing/2014/main" val="2276656453"/>
                    </a:ext>
                  </a:extLst>
                </a:gridCol>
                <a:gridCol w="1660516">
                  <a:extLst>
                    <a:ext uri="{9D8B030D-6E8A-4147-A177-3AD203B41FA5}">
                      <a16:colId xmlns:a16="http://schemas.microsoft.com/office/drawing/2014/main" val="80904801"/>
                    </a:ext>
                  </a:extLst>
                </a:gridCol>
                <a:gridCol w="1524000">
                  <a:extLst>
                    <a:ext uri="{9D8B030D-6E8A-4147-A177-3AD203B41FA5}">
                      <a16:colId xmlns:a16="http://schemas.microsoft.com/office/drawing/2014/main" val="92665308"/>
                    </a:ext>
                  </a:extLst>
                </a:gridCol>
                <a:gridCol w="1828799">
                  <a:extLst>
                    <a:ext uri="{9D8B030D-6E8A-4147-A177-3AD203B41FA5}">
                      <a16:colId xmlns:a16="http://schemas.microsoft.com/office/drawing/2014/main" val="3771453558"/>
                    </a:ext>
                  </a:extLst>
                </a:gridCol>
              </a:tblGrid>
              <a:tr h="361856">
                <a:tc gridSpan="8">
                  <a:txBody>
                    <a:bodyPr/>
                    <a:lstStyle/>
                    <a:p>
                      <a:pPr algn="ctr" fontAlgn="b"/>
                      <a:r>
                        <a:rPr lang="es-ES" sz="2100" b="1" i="0" u="none" strike="noStrike" dirty="0">
                          <a:solidFill>
                            <a:schemeClr val="tx1"/>
                          </a:solidFill>
                          <a:effectLst/>
                          <a:latin typeface="Calibri" panose="020F0502020204030204" pitchFamily="34" charset="0"/>
                        </a:rPr>
                        <a:t>DISTRIBUCIÓN GEOGRAFICA </a:t>
                      </a: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algn="l" fontAlgn="b"/>
                      <a:r>
                        <a:rPr lang="es-PY" sz="2000" b="1" i="0" u="none" strike="noStrike" dirty="0">
                          <a:solidFill>
                            <a:srgbClr val="000000"/>
                          </a:solidFill>
                          <a:effectLst/>
                          <a:latin typeface="Calibri" panose="020F0502020204030204" pitchFamily="34" charset="0"/>
                        </a:rPr>
                        <a:t>PRIMARIO INCOMPLETO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algn="l" fontAlgn="b"/>
                      <a:r>
                        <a:rPr lang="es-PY" sz="2000" b="1" i="0" u="none" strike="noStrike">
                          <a:solidFill>
                            <a:srgbClr val="000000"/>
                          </a:solidFill>
                          <a:effectLst/>
                          <a:latin typeface="Calibri" panose="020F0502020204030204" pitchFamily="34" charset="0"/>
                        </a:rPr>
                        <a:t>PRIMARIO COMPLETO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79980">
                <a:tc>
                  <a:txBody>
                    <a:bodyPr/>
                    <a:lstStyle/>
                    <a:p>
                      <a:pPr algn="l" fontAlgn="b"/>
                      <a:r>
                        <a:rPr lang="es-PY" sz="2000" b="1" i="0" u="none" strike="noStrike">
                          <a:solidFill>
                            <a:srgbClr val="000000"/>
                          </a:solidFill>
                          <a:effectLst/>
                          <a:latin typeface="Calibri" panose="020F0502020204030204" pitchFamily="34" charset="0"/>
                        </a:rPr>
                        <a:t>SECUNDARIO INCOMPLETO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279980">
                <a:tc>
                  <a:txBody>
                    <a:bodyPr/>
                    <a:lstStyle/>
                    <a:p>
                      <a:pPr algn="l" fontAlgn="b"/>
                      <a:r>
                        <a:rPr lang="es-PY" sz="2000" b="1" i="0" u="none" strike="noStrike">
                          <a:solidFill>
                            <a:srgbClr val="000000"/>
                          </a:solidFill>
                          <a:effectLst/>
                          <a:latin typeface="Calibri" panose="020F0502020204030204" pitchFamily="34" charset="0"/>
                        </a:rPr>
                        <a:t>SECUNDARIO COMPLETO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r h="279980">
                <a:tc>
                  <a:txBody>
                    <a:bodyPr/>
                    <a:lstStyle/>
                    <a:p>
                      <a:pPr algn="l" fontAlgn="b"/>
                      <a:r>
                        <a:rPr lang="es-PY" sz="2000" b="1" i="0" u="none" strike="noStrike">
                          <a:solidFill>
                            <a:srgbClr val="000000"/>
                          </a:solidFill>
                          <a:effectLst/>
                          <a:latin typeface="Calibri" panose="020F0502020204030204" pitchFamily="34" charset="0"/>
                        </a:rPr>
                        <a:t>UNIVERSITARIO INCOMPLETO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686582574"/>
                  </a:ext>
                </a:extLst>
              </a:tr>
              <a:tr h="279980">
                <a:tc>
                  <a:txBody>
                    <a:bodyPr/>
                    <a:lstStyle/>
                    <a:p>
                      <a:pPr algn="l" fontAlgn="b"/>
                      <a:r>
                        <a:rPr lang="es-PY" sz="2000" b="1" i="0" u="none" strike="noStrike">
                          <a:solidFill>
                            <a:srgbClr val="000000"/>
                          </a:solidFill>
                          <a:effectLst/>
                          <a:latin typeface="Calibri" panose="020F0502020204030204" pitchFamily="34" charset="0"/>
                        </a:rPr>
                        <a:t>UNIVERSITARIO COMPLETO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86666218"/>
                  </a:ext>
                </a:extLst>
              </a:tr>
              <a:tr h="279980">
                <a:tc>
                  <a:txBody>
                    <a:bodyPr/>
                    <a:lstStyle/>
                    <a:p>
                      <a:pPr algn="l" fontAlgn="b"/>
                      <a:r>
                        <a:rPr lang="es-PY" sz="2000" b="1" i="0" u="none" strike="noStrike">
                          <a:solidFill>
                            <a:srgbClr val="000000"/>
                          </a:solidFill>
                          <a:effectLst/>
                          <a:latin typeface="Calibri" panose="020F0502020204030204" pitchFamily="34" charset="0"/>
                        </a:rPr>
                        <a:t>ESTUDIOS DE POSGRADO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983137101"/>
                  </a:ext>
                </a:extLst>
              </a:tr>
              <a:tr h="279980">
                <a:tc>
                  <a:txBody>
                    <a:bodyPr/>
                    <a:lstStyle/>
                    <a:p>
                      <a:pPr algn="l" fontAlgn="b"/>
                      <a:r>
                        <a:rPr lang="es-PY" sz="2000" b="1" i="0" u="none" strike="noStrike" dirty="0">
                          <a:solidFill>
                            <a:srgbClr val="000000"/>
                          </a:solidFill>
                          <a:effectLst/>
                          <a:latin typeface="Calibri" panose="020F0502020204030204" pitchFamily="34" charset="0"/>
                        </a:rPr>
                        <a:t>ESTUDIOS DE DOCTORADO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30306699"/>
                  </a:ext>
                </a:extLst>
              </a:tr>
              <a:tr h="279980">
                <a:tc>
                  <a:txBody>
                    <a:bodyPr/>
                    <a:lstStyle/>
                    <a:p>
                      <a:pPr algn="l" fontAlgn="b"/>
                      <a:r>
                        <a:rPr lang="es-PY" sz="20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639331807"/>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2139739250"/>
              </p:ext>
            </p:extLst>
          </p:nvPr>
        </p:nvGraphicFramePr>
        <p:xfrm>
          <a:off x="428889" y="5563134"/>
          <a:ext cx="17430224" cy="3859530"/>
        </p:xfrm>
        <a:graphic>
          <a:graphicData uri="http://schemas.openxmlformats.org/drawingml/2006/table">
            <a:tbl>
              <a:tblPr/>
              <a:tblGrid>
                <a:gridCol w="3355134">
                  <a:extLst>
                    <a:ext uri="{9D8B030D-6E8A-4147-A177-3AD203B41FA5}">
                      <a16:colId xmlns:a16="http://schemas.microsoft.com/office/drawing/2014/main" val="2603815270"/>
                    </a:ext>
                  </a:extLst>
                </a:gridCol>
                <a:gridCol w="1912357">
                  <a:extLst>
                    <a:ext uri="{9D8B030D-6E8A-4147-A177-3AD203B41FA5}">
                      <a16:colId xmlns:a16="http://schemas.microsoft.com/office/drawing/2014/main" val="2271645990"/>
                    </a:ext>
                  </a:extLst>
                </a:gridCol>
                <a:gridCol w="1912357">
                  <a:extLst>
                    <a:ext uri="{9D8B030D-6E8A-4147-A177-3AD203B41FA5}">
                      <a16:colId xmlns:a16="http://schemas.microsoft.com/office/drawing/2014/main" val="3365438893"/>
                    </a:ext>
                  </a:extLst>
                </a:gridCol>
                <a:gridCol w="1912357">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533400">
                <a:tc gridSpan="9">
                  <a:txBody>
                    <a:bodyPr/>
                    <a:lstStyle/>
                    <a:p>
                      <a:pPr algn="ctr" fontAlgn="b"/>
                      <a:r>
                        <a:rPr lang="es-ES" sz="2100" b="1" i="0" u="none" strike="noStrike" dirty="0">
                          <a:solidFill>
                            <a:schemeClr val="tx1"/>
                          </a:solidFill>
                          <a:effectLst/>
                          <a:latin typeface="Calibri" panose="020F0502020204030204" pitchFamily="34" charset="0"/>
                        </a:rPr>
                        <a:t>SEXO, EDAD</a:t>
                      </a:r>
                      <a:endParaRPr lang="es-ES" sz="2100" b="1" dirty="0">
                        <a:latin typeface="+mn-lt"/>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29398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93986">
                <a:tc>
                  <a:txBody>
                    <a:bodyPr/>
                    <a:lstStyle/>
                    <a:p>
                      <a:pPr algn="l" fontAlgn="b"/>
                      <a:r>
                        <a:rPr lang="es-PY" sz="2000" b="1" i="0" u="none" strike="noStrike" dirty="0">
                          <a:solidFill>
                            <a:srgbClr val="000000"/>
                          </a:solidFill>
                          <a:effectLst/>
                          <a:latin typeface="Calibri" panose="020F0502020204030204" pitchFamily="34" charset="0"/>
                        </a:rPr>
                        <a:t>PRIMARIO INCOMPLETO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93986">
                <a:tc>
                  <a:txBody>
                    <a:bodyPr/>
                    <a:lstStyle/>
                    <a:p>
                      <a:pPr algn="l" fontAlgn="b"/>
                      <a:r>
                        <a:rPr lang="es-PY" sz="2000" b="1" i="0" u="none" strike="noStrike" dirty="0">
                          <a:solidFill>
                            <a:srgbClr val="000000"/>
                          </a:solidFill>
                          <a:effectLst/>
                          <a:latin typeface="Calibri" panose="020F0502020204030204" pitchFamily="34" charset="0"/>
                        </a:rPr>
                        <a:t>PRIMARIO COMPLETO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93986">
                <a:tc>
                  <a:txBody>
                    <a:bodyPr/>
                    <a:lstStyle/>
                    <a:p>
                      <a:pPr algn="l" fontAlgn="b"/>
                      <a:r>
                        <a:rPr lang="es-PY" sz="2000" b="1" i="0" u="none" strike="noStrike">
                          <a:solidFill>
                            <a:srgbClr val="000000"/>
                          </a:solidFill>
                          <a:effectLst/>
                          <a:latin typeface="Calibri" panose="020F0502020204030204" pitchFamily="34" charset="0"/>
                        </a:rPr>
                        <a:t>SECUNDARIO INCOMPLETO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293986">
                <a:tc>
                  <a:txBody>
                    <a:bodyPr/>
                    <a:lstStyle/>
                    <a:p>
                      <a:pPr algn="l" fontAlgn="b"/>
                      <a:r>
                        <a:rPr lang="es-PY" sz="2000" b="1" i="0" u="none" strike="noStrike">
                          <a:solidFill>
                            <a:srgbClr val="000000"/>
                          </a:solidFill>
                          <a:effectLst/>
                          <a:latin typeface="Calibri" panose="020F0502020204030204" pitchFamily="34" charset="0"/>
                        </a:rPr>
                        <a:t>SECUNDARIO COMPLETO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r h="293986">
                <a:tc>
                  <a:txBody>
                    <a:bodyPr/>
                    <a:lstStyle/>
                    <a:p>
                      <a:pPr algn="l" fontAlgn="b"/>
                      <a:r>
                        <a:rPr lang="es-PY" sz="2000" b="1" i="0" u="none" strike="noStrike">
                          <a:solidFill>
                            <a:srgbClr val="000000"/>
                          </a:solidFill>
                          <a:effectLst/>
                          <a:latin typeface="Calibri" panose="020F0502020204030204" pitchFamily="34" charset="0"/>
                        </a:rPr>
                        <a:t>UNIVERSITARIO INCOMPLETO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34,4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17,3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11,6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38,8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686582574"/>
                  </a:ext>
                </a:extLst>
              </a:tr>
              <a:tr h="293986">
                <a:tc>
                  <a:txBody>
                    <a:bodyPr/>
                    <a:lstStyle/>
                    <a:p>
                      <a:pPr algn="l" fontAlgn="b"/>
                      <a:r>
                        <a:rPr lang="es-PY" sz="2000" b="1" i="0" u="none" strike="noStrike">
                          <a:solidFill>
                            <a:srgbClr val="000000"/>
                          </a:solidFill>
                          <a:effectLst/>
                          <a:latin typeface="Calibri" panose="020F0502020204030204" pitchFamily="34" charset="0"/>
                        </a:rPr>
                        <a:t>UNIVERSITARIO COMPLETO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32,8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46,7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62,8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31,7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29,9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86666218"/>
                  </a:ext>
                </a:extLst>
              </a:tr>
              <a:tr h="235346">
                <a:tc>
                  <a:txBody>
                    <a:bodyPr/>
                    <a:lstStyle/>
                    <a:p>
                      <a:pPr algn="l" fontAlgn="b"/>
                      <a:r>
                        <a:rPr lang="es-PY" sz="2000" b="1" i="0" u="none" strike="noStrike">
                          <a:solidFill>
                            <a:srgbClr val="000000"/>
                          </a:solidFill>
                          <a:effectLst/>
                          <a:latin typeface="Calibri" panose="020F0502020204030204" pitchFamily="34" charset="0"/>
                        </a:rPr>
                        <a:t>ESTUDIOS DE POSGRADO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19,2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28,5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18,6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19,4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983137101"/>
                  </a:ext>
                </a:extLst>
              </a:tr>
              <a:tr h="234250">
                <a:tc>
                  <a:txBody>
                    <a:bodyPr/>
                    <a:lstStyle/>
                    <a:p>
                      <a:pPr algn="l" fontAlgn="b"/>
                      <a:r>
                        <a:rPr lang="es-PY" sz="2000" b="1" i="0" u="none" strike="noStrike" dirty="0">
                          <a:solidFill>
                            <a:srgbClr val="000000"/>
                          </a:solidFill>
                          <a:effectLst/>
                          <a:latin typeface="Calibri" panose="020F0502020204030204" pitchFamily="34" charset="0"/>
                        </a:rPr>
                        <a:t>ESTUDIOS DE DOCTORADO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30306699"/>
                  </a:ext>
                </a:extLst>
              </a:tr>
              <a:tr h="283202">
                <a:tc>
                  <a:txBody>
                    <a:bodyPr/>
                    <a:lstStyle/>
                    <a:p>
                      <a:pPr algn="l" fontAlgn="b"/>
                      <a:r>
                        <a:rPr lang="es-PY" sz="20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chemeClr val="tx1"/>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chemeClr val="tx1"/>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639331807"/>
                  </a:ext>
                </a:extLst>
              </a:tr>
            </a:tbl>
          </a:graphicData>
        </a:graphic>
      </p:graphicFrame>
      <p:sp>
        <p:nvSpPr>
          <p:cNvPr id="5" name="TextBox 4">
            <a:extLst>
              <a:ext uri="{FF2B5EF4-FFF2-40B4-BE49-F238E27FC236}">
                <a16:creationId xmlns:a16="http://schemas.microsoft.com/office/drawing/2014/main" id="{9ED42BE0-CE90-5E78-3180-64D732380816}"/>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6733065"/>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flipH="1" flipV="1">
            <a:off x="0" y="0"/>
            <a:ext cx="18288000" cy="10287000"/>
          </a:xfrm>
          <a:custGeom>
            <a:avLst/>
            <a:gdLst/>
            <a:ahLst/>
            <a:cxnLst/>
            <a:rect l="l" t="t" r="r" b="b"/>
            <a:pathLst>
              <a:path w="18288000" h="10287000">
                <a:moveTo>
                  <a:pt x="18288000" y="10287000"/>
                </a:moveTo>
                <a:lnTo>
                  <a:pt x="0" y="10287000"/>
                </a:lnTo>
                <a:lnTo>
                  <a:pt x="0" y="0"/>
                </a:lnTo>
                <a:lnTo>
                  <a:pt x="18288000" y="0"/>
                </a:lnTo>
                <a:lnTo>
                  <a:pt x="18288000" y="10287000"/>
                </a:lnTo>
                <a:close/>
              </a:path>
            </a:pathLst>
          </a:custGeom>
          <a:blipFill>
            <a:blip r:embed="rId2"/>
            <a:stretch>
              <a:fillRect t="-38888" b="-38888"/>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3" name="Group 3"/>
          <p:cNvGrpSpPr/>
          <p:nvPr/>
        </p:nvGrpSpPr>
        <p:grpSpPr>
          <a:xfrm>
            <a:off x="4463" y="2510"/>
            <a:ext cx="18279075" cy="3084594"/>
            <a:chOff x="0" y="0"/>
            <a:chExt cx="4816593" cy="812800"/>
          </a:xfrm>
        </p:grpSpPr>
        <p:sp>
          <p:nvSpPr>
            <p:cNvPr id="4" name="Freeform 4"/>
            <p:cNvSpPr/>
            <p:nvPr/>
          </p:nvSpPr>
          <p:spPr>
            <a:xfrm>
              <a:off x="0" y="0"/>
              <a:ext cx="4816592" cy="812800"/>
            </a:xfrm>
            <a:custGeom>
              <a:avLst/>
              <a:gdLst/>
              <a:ahLst/>
              <a:cxnLst/>
              <a:rect l="l" t="t" r="r" b="b"/>
              <a:pathLst>
                <a:path w="4816592" h="812800">
                  <a:moveTo>
                    <a:pt x="0" y="0"/>
                  </a:moveTo>
                  <a:lnTo>
                    <a:pt x="4816592" y="0"/>
                  </a:lnTo>
                  <a:lnTo>
                    <a:pt x="4816592" y="812800"/>
                  </a:lnTo>
                  <a:lnTo>
                    <a:pt x="0" y="812800"/>
                  </a:lnTo>
                  <a:close/>
                </a:path>
              </a:pathLst>
            </a:custGeom>
            <a:solidFill>
              <a:schemeClr val="bg1">
                <a:lumMod val="65000"/>
              </a:schemeClr>
            </a:solid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white">
                    <a:lumMod val="75000"/>
                  </a:prstClr>
                </a:solidFill>
                <a:effectLst/>
                <a:uLnTx/>
                <a:uFillTx/>
                <a:latin typeface="Calibri"/>
                <a:ea typeface="+mn-ea"/>
                <a:cs typeface="+mn-cs"/>
              </a:endParaRPr>
            </a:p>
          </p:txBody>
        </p:sp>
        <p:sp>
          <p:nvSpPr>
            <p:cNvPr id="5" name="TextBox 5"/>
            <p:cNvSpPr txBox="1"/>
            <p:nvPr/>
          </p:nvSpPr>
          <p:spPr>
            <a:xfrm>
              <a:off x="0" y="-19050"/>
              <a:ext cx="4816593" cy="831850"/>
            </a:xfrm>
            <a:prstGeom prst="rect">
              <a:avLst/>
            </a:prstGeom>
          </p:spPr>
          <p:txBody>
            <a:bodyPr lIns="50775" tIns="50775" rIns="50775" bIns="50775" rtlCol="0" anchor="ctr"/>
            <a:lstStyle/>
            <a:p>
              <a:pPr marL="0" marR="0" lvl="0" indent="0" algn="ctr" defTabSz="914400" rtl="0" eaLnBrk="1" fontAlgn="auto" latinLnBrk="0" hangingPunct="1">
                <a:lnSpc>
                  <a:spcPts val="2858"/>
                </a:lnSpc>
                <a:spcBef>
                  <a:spcPts val="0"/>
                </a:spcBef>
                <a:spcAft>
                  <a:spcPts val="0"/>
                </a:spcAft>
                <a:buClrTx/>
                <a:buSzTx/>
                <a:buFontTx/>
                <a:buNone/>
                <a:tabLst/>
                <a:defRPr/>
              </a:pPr>
              <a:endParaRPr kumimoji="0" sz="1800" b="0" i="0" u="none" strike="noStrike" kern="1200" cap="none" spc="0" normalizeH="0" baseline="0" noProof="0">
                <a:ln>
                  <a:noFill/>
                </a:ln>
                <a:solidFill>
                  <a:prstClr val="white">
                    <a:lumMod val="75000"/>
                  </a:prstClr>
                </a:solidFill>
                <a:effectLst/>
                <a:uLnTx/>
                <a:uFillTx/>
                <a:latin typeface="Calibri"/>
                <a:ea typeface="+mn-ea"/>
                <a:cs typeface="+mn-cs"/>
              </a:endParaRPr>
            </a:p>
          </p:txBody>
        </p:sp>
      </p:grpSp>
      <p:sp>
        <p:nvSpPr>
          <p:cNvPr id="6" name="Freeform 6"/>
          <p:cNvSpPr/>
          <p:nvPr/>
        </p:nvSpPr>
        <p:spPr>
          <a:xfrm>
            <a:off x="13448920" y="-4724578"/>
            <a:ext cx="7612839" cy="7811682"/>
          </a:xfrm>
          <a:custGeom>
            <a:avLst/>
            <a:gdLst/>
            <a:ahLst/>
            <a:cxnLst/>
            <a:rect l="l" t="t" r="r" b="b"/>
            <a:pathLst>
              <a:path w="7612839" h="7811682">
                <a:moveTo>
                  <a:pt x="0" y="0"/>
                </a:moveTo>
                <a:lnTo>
                  <a:pt x="7612839" y="0"/>
                </a:lnTo>
                <a:lnTo>
                  <a:pt x="7612839" y="7811682"/>
                </a:lnTo>
                <a:lnTo>
                  <a:pt x="0" y="7811682"/>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Freeform 7"/>
          <p:cNvSpPr/>
          <p:nvPr/>
        </p:nvSpPr>
        <p:spPr>
          <a:xfrm>
            <a:off x="-2845514" y="-3438405"/>
            <a:ext cx="6706657" cy="6881831"/>
          </a:xfrm>
          <a:custGeom>
            <a:avLst/>
            <a:gdLst/>
            <a:ahLst/>
            <a:cxnLst/>
            <a:rect l="l" t="t" r="r" b="b"/>
            <a:pathLst>
              <a:path w="6706657" h="6881831">
                <a:moveTo>
                  <a:pt x="0" y="0"/>
                </a:moveTo>
                <a:lnTo>
                  <a:pt x="6706657" y="0"/>
                </a:lnTo>
                <a:lnTo>
                  <a:pt x="6706657" y="6881831"/>
                </a:lnTo>
                <a:lnTo>
                  <a:pt x="0" y="6881831"/>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2" name="TextBox 12"/>
          <p:cNvSpPr txBox="1"/>
          <p:nvPr/>
        </p:nvSpPr>
        <p:spPr>
          <a:xfrm>
            <a:off x="3693641" y="1234129"/>
            <a:ext cx="10900718" cy="1349353"/>
          </a:xfrm>
          <a:prstGeom prst="rect">
            <a:avLst/>
          </a:prstGeom>
        </p:spPr>
        <p:txBody>
          <a:bodyPr lIns="0" tIns="0" rIns="0" bIns="0" rtlCol="0" anchor="t">
            <a:spAutoFit/>
          </a:bodyPr>
          <a:lstStyle/>
          <a:p>
            <a:pPr marL="0" marR="0" lvl="0" indent="0" algn="ctr" defTabSz="914400" rtl="0" eaLnBrk="1" fontAlgn="auto" latinLnBrk="0" hangingPunct="1">
              <a:lnSpc>
                <a:spcPts val="11076"/>
              </a:lnSpc>
              <a:spcBef>
                <a:spcPts val="0"/>
              </a:spcBef>
              <a:spcAft>
                <a:spcPts val="0"/>
              </a:spcAft>
              <a:buClrTx/>
              <a:buSzTx/>
              <a:buFontTx/>
              <a:buNone/>
              <a:tabLst/>
              <a:defRPr/>
            </a:pPr>
            <a:r>
              <a:rPr lang="en-US" sz="8026" spc="786" dirty="0">
                <a:solidFill>
                  <a:srgbClr val="FFFFFF"/>
                </a:solidFill>
                <a:latin typeface="Oswald Bold"/>
              </a:rPr>
              <a:t>CUADROS </a:t>
            </a:r>
            <a:endParaRPr kumimoji="0" lang="en-US" sz="8026" b="0" i="0" u="none" strike="noStrike" kern="1200" cap="none" spc="786" normalizeH="0" baseline="0" noProof="0" dirty="0">
              <a:ln>
                <a:noFill/>
              </a:ln>
              <a:solidFill>
                <a:srgbClr val="FFFFFF"/>
              </a:solidFill>
              <a:effectLst/>
              <a:uLnTx/>
              <a:uFillTx/>
              <a:latin typeface="Oswald Bold"/>
              <a:ea typeface="+mn-ea"/>
              <a:cs typeface="+mn-cs"/>
            </a:endParaRPr>
          </a:p>
        </p:txBody>
      </p:sp>
      <p:grpSp>
        <p:nvGrpSpPr>
          <p:cNvPr id="13" name="Group 13"/>
          <p:cNvGrpSpPr/>
          <p:nvPr/>
        </p:nvGrpSpPr>
        <p:grpSpPr>
          <a:xfrm>
            <a:off x="1981201" y="3511189"/>
            <a:ext cx="13943396" cy="5899512"/>
            <a:chOff x="0" y="0"/>
            <a:chExt cx="1744696" cy="542290"/>
          </a:xfrm>
        </p:grpSpPr>
        <p:sp>
          <p:nvSpPr>
            <p:cNvPr id="14" name="Freeform 14"/>
            <p:cNvSpPr/>
            <p:nvPr/>
          </p:nvSpPr>
          <p:spPr>
            <a:xfrm>
              <a:off x="0" y="0"/>
              <a:ext cx="1744696" cy="542290"/>
            </a:xfrm>
            <a:custGeom>
              <a:avLst/>
              <a:gdLst/>
              <a:ahLst/>
              <a:cxnLst/>
              <a:rect l="l" t="t" r="r" b="b"/>
              <a:pathLst>
                <a:path w="1744696" h="542290">
                  <a:moveTo>
                    <a:pt x="0" y="0"/>
                  </a:moveTo>
                  <a:lnTo>
                    <a:pt x="1744696" y="0"/>
                  </a:lnTo>
                  <a:lnTo>
                    <a:pt x="1744696" y="542290"/>
                  </a:lnTo>
                  <a:lnTo>
                    <a:pt x="0" y="542290"/>
                  </a:lnTo>
                  <a:close/>
                </a:path>
              </a:pathLst>
            </a:custGeom>
            <a:solidFill>
              <a:srgbClr val="000000">
                <a:alpha val="0"/>
              </a:srgbClr>
            </a:solidFill>
            <a:ln w="38100" cap="sq">
              <a:solidFill>
                <a:srgbClr val="000000"/>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TextBox 15"/>
            <p:cNvSpPr txBox="1"/>
            <p:nvPr/>
          </p:nvSpPr>
          <p:spPr>
            <a:xfrm>
              <a:off x="0" y="-19050"/>
              <a:ext cx="1744696" cy="561340"/>
            </a:xfrm>
            <a:prstGeom prst="rect">
              <a:avLst/>
            </a:prstGeom>
          </p:spPr>
          <p:txBody>
            <a:bodyPr lIns="50775" tIns="50775" rIns="50775" bIns="50775" rtlCol="0" anchor="ctr"/>
            <a:lstStyle/>
            <a:p>
              <a:pPr marL="0" marR="0" lvl="0" indent="0" algn="ctr" defTabSz="914400" rtl="0" eaLnBrk="1" fontAlgn="auto" latinLnBrk="0" hangingPunct="1">
                <a:lnSpc>
                  <a:spcPts val="2858"/>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9" name="CuadroTexto 8">
            <a:extLst>
              <a:ext uri="{FF2B5EF4-FFF2-40B4-BE49-F238E27FC236}">
                <a16:creationId xmlns:a16="http://schemas.microsoft.com/office/drawing/2014/main" id="{D138864A-B8BF-6CF1-ACA9-A61C02E0694D}"/>
              </a:ext>
            </a:extLst>
          </p:cNvPr>
          <p:cNvSpPr txBox="1"/>
          <p:nvPr/>
        </p:nvSpPr>
        <p:spPr>
          <a:xfrm>
            <a:off x="2363403" y="3820390"/>
            <a:ext cx="11951368" cy="1096069"/>
          </a:xfrm>
          <a:prstGeom prst="rect">
            <a:avLst/>
          </a:prstGeom>
          <a:noFill/>
        </p:spPr>
        <p:txBody>
          <a:bodyPr wrap="square">
            <a:spAutoFit/>
          </a:bodyPr>
          <a:lstStyle/>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1800" b="1" spc="15" dirty="0">
                <a:latin typeface="Fira Sans Light"/>
              </a:rPr>
              <a:t>RED SOCIAL MÁS UTILIZADA PARA RECIBIR VIOLENCIA DIGITAL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1800" b="1" spc="15" dirty="0">
                <a:latin typeface="Fira Sans Light"/>
              </a:rPr>
              <a:t> TEMAS QUE MAS VIOLENCIA DIGITAL GENERAN CONTRA LOS PERIODISTAS </a:t>
            </a:r>
            <a:endParaRPr kumimoji="0" lang="en-US" sz="1800" b="1" i="0" u="none" strike="noStrike" kern="1200" cap="none" spc="15" normalizeH="0" baseline="0" noProof="0" dirty="0">
              <a:ln>
                <a:noFill/>
              </a:ln>
              <a:effectLst/>
              <a:uLnTx/>
              <a:uFillTx/>
              <a:latin typeface="Fira Sans Light"/>
              <a:ea typeface="+mn-ea"/>
              <a:cs typeface="+mn-cs"/>
            </a:endParaRPr>
          </a:p>
        </p:txBody>
      </p:sp>
    </p:spTree>
    <p:extLst>
      <p:ext uri="{BB962C8B-B14F-4D97-AF65-F5344CB8AC3E}">
        <p14:creationId xmlns:p14="http://schemas.microsoft.com/office/powerpoint/2010/main" val="2171713225"/>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163800" cy="713195"/>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523220"/>
          </a:xfrm>
          <a:prstGeom prst="rect">
            <a:avLst/>
          </a:prstGeom>
          <a:noFill/>
        </p:spPr>
        <p:txBody>
          <a:bodyPr wrap="square" rtlCol="0">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PY" sz="2800" b="1" i="0" u="none" strike="noStrike" kern="1200" cap="none" spc="0" normalizeH="0" baseline="0" noProof="0" dirty="0">
                <a:ln>
                  <a:noFill/>
                </a:ln>
                <a:solidFill>
                  <a:prstClr val="black"/>
                </a:solidFill>
                <a:effectLst/>
                <a:uLnTx/>
                <a:uFillTx/>
                <a:latin typeface="Calibri" panose="020F0502020204030204"/>
                <a:ea typeface="+mn-ea"/>
                <a:cs typeface="+mn-cs"/>
              </a:rPr>
              <a:t>10. A. RED SOCIAL MÁS UTILIZADA PARA RECIBIR VIOLENCIA DIGITAL </a:t>
            </a: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1141464702"/>
              </p:ext>
            </p:extLst>
          </p:nvPr>
        </p:nvGraphicFramePr>
        <p:xfrm>
          <a:off x="517572" y="1407590"/>
          <a:ext cx="17430226" cy="7545913"/>
        </p:xfrm>
        <a:graphic>
          <a:graphicData uri="http://schemas.openxmlformats.org/drawingml/2006/table">
            <a:tbl>
              <a:tblPr/>
              <a:tblGrid>
                <a:gridCol w="3768608">
                  <a:extLst>
                    <a:ext uri="{9D8B030D-6E8A-4147-A177-3AD203B41FA5}">
                      <a16:colId xmlns:a16="http://schemas.microsoft.com/office/drawing/2014/main" val="2603815270"/>
                    </a:ext>
                  </a:extLst>
                </a:gridCol>
                <a:gridCol w="2148028">
                  <a:extLst>
                    <a:ext uri="{9D8B030D-6E8A-4147-A177-3AD203B41FA5}">
                      <a16:colId xmlns:a16="http://schemas.microsoft.com/office/drawing/2014/main" val="2271645990"/>
                    </a:ext>
                  </a:extLst>
                </a:gridCol>
                <a:gridCol w="2148028">
                  <a:extLst>
                    <a:ext uri="{9D8B030D-6E8A-4147-A177-3AD203B41FA5}">
                      <a16:colId xmlns:a16="http://schemas.microsoft.com/office/drawing/2014/main" val="3365438893"/>
                    </a:ext>
                  </a:extLst>
                </a:gridCol>
                <a:gridCol w="2148028">
                  <a:extLst>
                    <a:ext uri="{9D8B030D-6E8A-4147-A177-3AD203B41FA5}">
                      <a16:colId xmlns:a16="http://schemas.microsoft.com/office/drawing/2014/main" val="2198213398"/>
                    </a:ext>
                  </a:extLst>
                </a:gridCol>
                <a:gridCol w="2148028">
                  <a:extLst>
                    <a:ext uri="{9D8B030D-6E8A-4147-A177-3AD203B41FA5}">
                      <a16:colId xmlns:a16="http://schemas.microsoft.com/office/drawing/2014/main" val="2276656453"/>
                    </a:ext>
                  </a:extLst>
                </a:gridCol>
                <a:gridCol w="1679128">
                  <a:extLst>
                    <a:ext uri="{9D8B030D-6E8A-4147-A177-3AD203B41FA5}">
                      <a16:colId xmlns:a16="http://schemas.microsoft.com/office/drawing/2014/main" val="80904801"/>
                    </a:ext>
                  </a:extLst>
                </a:gridCol>
                <a:gridCol w="1541081">
                  <a:extLst>
                    <a:ext uri="{9D8B030D-6E8A-4147-A177-3AD203B41FA5}">
                      <a16:colId xmlns:a16="http://schemas.microsoft.com/office/drawing/2014/main" val="92665308"/>
                    </a:ext>
                  </a:extLst>
                </a:gridCol>
                <a:gridCol w="1849297">
                  <a:extLst>
                    <a:ext uri="{9D8B030D-6E8A-4147-A177-3AD203B41FA5}">
                      <a16:colId xmlns:a16="http://schemas.microsoft.com/office/drawing/2014/main" val="3771453558"/>
                    </a:ext>
                  </a:extLst>
                </a:gridCol>
              </a:tblGrid>
              <a:tr h="1095875">
                <a:tc gridSpan="8">
                  <a:txBody>
                    <a:bodyPr/>
                    <a:lstStyle/>
                    <a:p>
                      <a:pPr algn="ctr" fontAlgn="b"/>
                      <a:r>
                        <a:rPr lang="es-MX" sz="3200" b="1" i="0" u="none" strike="noStrike" dirty="0">
                          <a:solidFill>
                            <a:schemeClr val="tx1"/>
                          </a:solidFill>
                          <a:effectLst/>
                          <a:latin typeface="Calibri" panose="020F0502020204030204" pitchFamily="34" charset="0"/>
                        </a:rPr>
                        <a:t>A su consideración, ¿cuál es la red social más utilizada para recibir violencia digital con mayor frecuencia?</a:t>
                      </a:r>
                      <a:endParaRPr lang="es-ES" sz="32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612662">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486448">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FACEBOOK</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10,6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486448">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TWITTER</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38,6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92482687"/>
                  </a:ext>
                </a:extLst>
              </a:tr>
              <a:tr h="486448">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INSTAGRAM</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68225150"/>
                  </a:ext>
                </a:extLst>
              </a:tr>
              <a:tr h="486448">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LINKEDIN</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156208950"/>
                  </a:ext>
                </a:extLst>
              </a:tr>
              <a:tr h="486448">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WHATSAPP</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26,6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71357764"/>
                  </a:ext>
                </a:extLst>
              </a:tr>
              <a:tr h="486448">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CORREOS (MSN)</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87451894"/>
                  </a:ext>
                </a:extLst>
              </a:tr>
              <a:tr h="486448">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MENSAJES DE TEXTO</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309697315"/>
                  </a:ext>
                </a:extLst>
              </a:tr>
              <a:tr h="486448">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TELEGRAM</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150096027"/>
                  </a:ext>
                </a:extLst>
              </a:tr>
              <a:tr h="486448">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TIK TOK</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622306905"/>
                  </a:ext>
                </a:extLst>
              </a:tr>
              <a:tr h="486448">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SABE</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6,1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605448898"/>
                  </a:ext>
                </a:extLst>
              </a:tr>
              <a:tr h="486448">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DESEA RESPONDER</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44257204"/>
                  </a:ext>
                </a:extLst>
              </a:tr>
              <a:tr h="486448">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0750506"/>
                  </a:ext>
                </a:extLst>
              </a:tr>
            </a:tbl>
          </a:graphicData>
        </a:graphic>
      </p:graphicFrame>
      <p:sp>
        <p:nvSpPr>
          <p:cNvPr id="3" name="TextBox 4">
            <a:extLst>
              <a:ext uri="{FF2B5EF4-FFF2-40B4-BE49-F238E27FC236}">
                <a16:creationId xmlns:a16="http://schemas.microsoft.com/office/drawing/2014/main" id="{0D925CFA-91CF-0606-5DAE-DA5311F4240F}"/>
              </a:ext>
            </a:extLst>
          </p:cNvPr>
          <p:cNvSpPr txBox="1"/>
          <p:nvPr/>
        </p:nvSpPr>
        <p:spPr>
          <a:xfrm>
            <a:off x="428888" y="9837993"/>
            <a:ext cx="17430225" cy="334707"/>
          </a:xfrm>
          <a:prstGeom prst="rect">
            <a:avLst/>
          </a:prstGeom>
          <a:noFill/>
        </p:spPr>
        <p:txBody>
          <a:bodyPr wrap="square" rtlCol="0">
            <a:spAutoFit/>
          </a:bodyPr>
          <a:lstStyle/>
          <a:p>
            <a:pPr algn="r" defTabSz="1371600"/>
            <a:r>
              <a:rPr lang="en-US" sz="1575" b="1" dirty="0">
                <a:solidFill>
                  <a:prstClr val="black"/>
                </a:solidFill>
                <a:latin typeface="Calibri" panose="020F0502020204030204"/>
              </a:rPr>
              <a:t>MULTITARGET COMMUNICATION &amp; RESEARCH / LA SEGURIDAD DE LOS PERIODISTAS EN EL EJERCICIO DE SU PROFESION  EN PARAGUAY  Y EL ASEDIO EN EL MUNDO DIGITAL  / ABRIL   2024</a:t>
            </a:r>
            <a:endParaRPr lang="es-PY" sz="1575" b="1" dirty="0">
              <a:solidFill>
                <a:prstClr val="black"/>
              </a:solidFill>
              <a:latin typeface="Calibri" panose="020F0502020204030204"/>
            </a:endParaRPr>
          </a:p>
        </p:txBody>
      </p:sp>
    </p:spTree>
    <p:extLst>
      <p:ext uri="{BB962C8B-B14F-4D97-AF65-F5344CB8AC3E}">
        <p14:creationId xmlns:p14="http://schemas.microsoft.com/office/powerpoint/2010/main" val="2428444337"/>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163800" cy="713195"/>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584775"/>
          </a:xfrm>
          <a:prstGeom prst="rect">
            <a:avLst/>
          </a:prstGeom>
          <a:noFill/>
        </p:spPr>
        <p:txBody>
          <a:bodyPr wrap="square" rtlCol="0">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PY" sz="3200" b="1" i="0" u="none" strike="noStrike" kern="1200" cap="none" spc="0" normalizeH="0" baseline="0" noProof="0" dirty="0">
                <a:ln>
                  <a:noFill/>
                </a:ln>
                <a:solidFill>
                  <a:prstClr val="black"/>
                </a:solidFill>
                <a:effectLst/>
                <a:uLnTx/>
                <a:uFillTx/>
                <a:latin typeface="Calibri" panose="020F0502020204030204"/>
                <a:ea typeface="+mn-ea"/>
                <a:cs typeface="+mn-cs"/>
              </a:rPr>
              <a:t>10. A . RED SOCIAL MÁS UTILIZADA PARA  RECIBIR VIOLENCIA DIGITAL </a:t>
            </a:r>
          </a:p>
        </p:txBody>
      </p:sp>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2376475769"/>
              </p:ext>
            </p:extLst>
          </p:nvPr>
        </p:nvGraphicFramePr>
        <p:xfrm>
          <a:off x="428888" y="1485900"/>
          <a:ext cx="17430223" cy="7196317"/>
        </p:xfrm>
        <a:graphic>
          <a:graphicData uri="http://schemas.openxmlformats.org/drawingml/2006/table">
            <a:tbl>
              <a:tblPr/>
              <a:tblGrid>
                <a:gridCol w="3241347">
                  <a:extLst>
                    <a:ext uri="{9D8B030D-6E8A-4147-A177-3AD203B41FA5}">
                      <a16:colId xmlns:a16="http://schemas.microsoft.com/office/drawing/2014/main" val="2603815270"/>
                    </a:ext>
                  </a:extLst>
                </a:gridCol>
                <a:gridCol w="1847501">
                  <a:extLst>
                    <a:ext uri="{9D8B030D-6E8A-4147-A177-3AD203B41FA5}">
                      <a16:colId xmlns:a16="http://schemas.microsoft.com/office/drawing/2014/main" val="2271645990"/>
                    </a:ext>
                  </a:extLst>
                </a:gridCol>
                <a:gridCol w="1847501">
                  <a:extLst>
                    <a:ext uri="{9D8B030D-6E8A-4147-A177-3AD203B41FA5}">
                      <a16:colId xmlns:a16="http://schemas.microsoft.com/office/drawing/2014/main" val="3365438893"/>
                    </a:ext>
                  </a:extLst>
                </a:gridCol>
                <a:gridCol w="1847501">
                  <a:extLst>
                    <a:ext uri="{9D8B030D-6E8A-4147-A177-3AD203B41FA5}">
                      <a16:colId xmlns:a16="http://schemas.microsoft.com/office/drawing/2014/main" val="2842641697"/>
                    </a:ext>
                  </a:extLst>
                </a:gridCol>
                <a:gridCol w="1847501">
                  <a:extLst>
                    <a:ext uri="{9D8B030D-6E8A-4147-A177-3AD203B41FA5}">
                      <a16:colId xmlns:a16="http://schemas.microsoft.com/office/drawing/2014/main" val="3437335281"/>
                    </a:ext>
                  </a:extLst>
                </a:gridCol>
                <a:gridCol w="1847501">
                  <a:extLst>
                    <a:ext uri="{9D8B030D-6E8A-4147-A177-3AD203B41FA5}">
                      <a16:colId xmlns:a16="http://schemas.microsoft.com/office/drawing/2014/main" val="2198213398"/>
                    </a:ext>
                  </a:extLst>
                </a:gridCol>
                <a:gridCol w="1847501">
                  <a:extLst>
                    <a:ext uri="{9D8B030D-6E8A-4147-A177-3AD203B41FA5}">
                      <a16:colId xmlns:a16="http://schemas.microsoft.com/office/drawing/2014/main" val="2276656453"/>
                    </a:ext>
                  </a:extLst>
                </a:gridCol>
                <a:gridCol w="1847501">
                  <a:extLst>
                    <a:ext uri="{9D8B030D-6E8A-4147-A177-3AD203B41FA5}">
                      <a16:colId xmlns:a16="http://schemas.microsoft.com/office/drawing/2014/main" val="80904801"/>
                    </a:ext>
                  </a:extLst>
                </a:gridCol>
                <a:gridCol w="1256369">
                  <a:extLst>
                    <a:ext uri="{9D8B030D-6E8A-4147-A177-3AD203B41FA5}">
                      <a16:colId xmlns:a16="http://schemas.microsoft.com/office/drawing/2014/main" val="92665308"/>
                    </a:ext>
                  </a:extLst>
                </a:gridCol>
              </a:tblGrid>
              <a:tr h="533400">
                <a:tc gridSpan="9">
                  <a:txBody>
                    <a:bodyPr/>
                    <a:lstStyle/>
                    <a:p>
                      <a:pPr algn="ctr" fontAlgn="b"/>
                      <a:r>
                        <a:rPr lang="es-MX" sz="3200" b="1" i="0" u="none" strike="noStrike" dirty="0">
                          <a:solidFill>
                            <a:schemeClr val="tx1"/>
                          </a:solidFill>
                          <a:effectLst/>
                          <a:latin typeface="Calibri" panose="020F0502020204030204" pitchFamily="34" charset="0"/>
                        </a:rPr>
                        <a:t>A su consideración, ¿cuál es la red social más utilizada para recibir violencia digital con mayor frecuencia?</a:t>
                      </a:r>
                      <a:endParaRPr lang="es-ES" sz="32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29398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93986">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FACEBOOK</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29,4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93986">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TWITTER</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38,6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19056080"/>
                  </a:ext>
                </a:extLst>
              </a:tr>
              <a:tr h="293986">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INSTAGRAM</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13708483"/>
                  </a:ext>
                </a:extLst>
              </a:tr>
              <a:tr h="293986">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LINKEDIN</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40820558"/>
                  </a:ext>
                </a:extLst>
              </a:tr>
              <a:tr h="293986">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WHATSAPP</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26,6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19,9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278040581"/>
                  </a:ext>
                </a:extLst>
              </a:tr>
              <a:tr h="293986">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CORREOS (MSN)</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950969872"/>
                  </a:ext>
                </a:extLst>
              </a:tr>
              <a:tr h="293986">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MENSAJES DE TEXTO</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89248385"/>
                  </a:ext>
                </a:extLst>
              </a:tr>
              <a:tr h="293986">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TELEGRAM</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699802728"/>
                  </a:ext>
                </a:extLst>
              </a:tr>
              <a:tr h="293986">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TIK TOK</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279714711"/>
                  </a:ext>
                </a:extLst>
              </a:tr>
              <a:tr h="293986">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SABE</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22181572"/>
                  </a:ext>
                </a:extLst>
              </a:tr>
              <a:tr h="293986">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DESEA RESPONDER</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953391267"/>
                  </a:ext>
                </a:extLst>
              </a:tr>
              <a:tr h="293986">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91453717"/>
                  </a:ext>
                </a:extLst>
              </a:tr>
            </a:tbl>
          </a:graphicData>
        </a:graphic>
      </p:graphicFrame>
      <p:sp>
        <p:nvSpPr>
          <p:cNvPr id="5" name="TextBox 4">
            <a:extLst>
              <a:ext uri="{FF2B5EF4-FFF2-40B4-BE49-F238E27FC236}">
                <a16:creationId xmlns:a16="http://schemas.microsoft.com/office/drawing/2014/main" id="{AA00DE85-C6EC-6050-4706-2D67666FC666}"/>
              </a:ext>
            </a:extLst>
          </p:cNvPr>
          <p:cNvSpPr txBox="1"/>
          <p:nvPr/>
        </p:nvSpPr>
        <p:spPr>
          <a:xfrm>
            <a:off x="428888" y="9837993"/>
            <a:ext cx="17430225" cy="334707"/>
          </a:xfrm>
          <a:prstGeom prst="rect">
            <a:avLst/>
          </a:prstGeom>
          <a:noFill/>
        </p:spPr>
        <p:txBody>
          <a:bodyPr wrap="square" rtlCol="0">
            <a:spAutoFit/>
          </a:bodyPr>
          <a:lstStyle/>
          <a:p>
            <a:pPr algn="r" defTabSz="1371600"/>
            <a:r>
              <a:rPr lang="en-US" sz="1575" b="1" dirty="0">
                <a:solidFill>
                  <a:prstClr val="black"/>
                </a:solidFill>
                <a:latin typeface="Calibri" panose="020F0502020204030204"/>
              </a:rPr>
              <a:t>MULTITARGET COMMUNICATION &amp; RESEARCH / LA SEGURIDAD DE LOS PERIODISTAS EN EL EJERCICIO DE SU PROFESION  EN PARAGUAY  Y EL ASEDIO EN EL MUNDO DIGITAL  / ABRIL   2024</a:t>
            </a:r>
            <a:endParaRPr lang="es-PY" sz="1575" b="1" dirty="0">
              <a:solidFill>
                <a:prstClr val="black"/>
              </a:solidFill>
              <a:latin typeface="Calibri" panose="020F0502020204030204"/>
            </a:endParaRPr>
          </a:p>
        </p:txBody>
      </p:sp>
    </p:spTree>
    <p:extLst>
      <p:ext uri="{BB962C8B-B14F-4D97-AF65-F5344CB8AC3E}">
        <p14:creationId xmlns:p14="http://schemas.microsoft.com/office/powerpoint/2010/main" val="1202706643"/>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087600" cy="942247"/>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1618072"/>
          </a:xfrm>
          <a:prstGeom prst="rect">
            <a:avLst/>
          </a:prstGeom>
          <a:noFill/>
        </p:spPr>
        <p:txBody>
          <a:bodyPr wrap="square" rtlCol="0">
            <a:spAutoFit/>
          </a:bodyPr>
          <a:lstStyle/>
          <a:p>
            <a:pPr marL="685800" algn="r">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10. B. TEMAS QUE MÁS GENERAN VIOLENCIA DIGITAL CONTRA LOS PERIODISTAS- </a:t>
            </a:r>
          </a:p>
          <a:p>
            <a:pPr marL="685800" algn="r">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RESPUESTA MULTÍPLE  </a:t>
            </a:r>
            <a:endParaRPr lang="es-PY" sz="2000" b="1" kern="100" dirty="0">
              <a:effectLst/>
              <a:latin typeface="Aptos" panose="020B0004020202020204" pitchFamily="34" charset="0"/>
              <a:ea typeface="Aptos" panose="020B0004020202020204" pitchFamily="34" charset="0"/>
              <a:cs typeface="Times New Roman" panose="02020603050405020304" pitchFamily="18" charset="0"/>
            </a:endParaRPr>
          </a:p>
          <a:p>
            <a:pPr>
              <a:lnSpc>
                <a:spcPct val="115000"/>
              </a:lnSpc>
              <a:spcAft>
                <a:spcPts val="800"/>
              </a:spcAft>
            </a:pPr>
            <a:r>
              <a:rPr lang="es-PY" sz="2800" b="1" kern="100" dirty="0">
                <a:effectLst/>
                <a:latin typeface="Aptos" panose="020B0004020202020204" pitchFamily="34" charset="0"/>
                <a:ea typeface="Aptos" panose="020B0004020202020204" pitchFamily="34" charset="0"/>
                <a:cs typeface="Times New Roman" panose="02020603050405020304" pitchFamily="18" charset="0"/>
              </a:rPr>
              <a:t> </a:t>
            </a: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234250342"/>
              </p:ext>
            </p:extLst>
          </p:nvPr>
        </p:nvGraphicFramePr>
        <p:xfrm>
          <a:off x="517572" y="1407590"/>
          <a:ext cx="17237027" cy="8008641"/>
        </p:xfrm>
        <a:graphic>
          <a:graphicData uri="http://schemas.openxmlformats.org/drawingml/2006/table">
            <a:tbl>
              <a:tblPr/>
              <a:tblGrid>
                <a:gridCol w="4283028">
                  <a:extLst>
                    <a:ext uri="{9D8B030D-6E8A-4147-A177-3AD203B41FA5}">
                      <a16:colId xmlns:a16="http://schemas.microsoft.com/office/drawing/2014/main" val="2603815270"/>
                    </a:ext>
                  </a:extLst>
                </a:gridCol>
                <a:gridCol w="1568027">
                  <a:extLst>
                    <a:ext uri="{9D8B030D-6E8A-4147-A177-3AD203B41FA5}">
                      <a16:colId xmlns:a16="http://schemas.microsoft.com/office/drawing/2014/main" val="2271645990"/>
                    </a:ext>
                  </a:extLst>
                </a:gridCol>
                <a:gridCol w="2124219">
                  <a:extLst>
                    <a:ext uri="{9D8B030D-6E8A-4147-A177-3AD203B41FA5}">
                      <a16:colId xmlns:a16="http://schemas.microsoft.com/office/drawing/2014/main" val="3365438893"/>
                    </a:ext>
                  </a:extLst>
                </a:gridCol>
                <a:gridCol w="2124219">
                  <a:extLst>
                    <a:ext uri="{9D8B030D-6E8A-4147-A177-3AD203B41FA5}">
                      <a16:colId xmlns:a16="http://schemas.microsoft.com/office/drawing/2014/main" val="2198213398"/>
                    </a:ext>
                  </a:extLst>
                </a:gridCol>
                <a:gridCol w="2124219">
                  <a:extLst>
                    <a:ext uri="{9D8B030D-6E8A-4147-A177-3AD203B41FA5}">
                      <a16:colId xmlns:a16="http://schemas.microsoft.com/office/drawing/2014/main" val="2276656453"/>
                    </a:ext>
                  </a:extLst>
                </a:gridCol>
                <a:gridCol w="1660516">
                  <a:extLst>
                    <a:ext uri="{9D8B030D-6E8A-4147-A177-3AD203B41FA5}">
                      <a16:colId xmlns:a16="http://schemas.microsoft.com/office/drawing/2014/main" val="80904801"/>
                    </a:ext>
                  </a:extLst>
                </a:gridCol>
                <a:gridCol w="1524000">
                  <a:extLst>
                    <a:ext uri="{9D8B030D-6E8A-4147-A177-3AD203B41FA5}">
                      <a16:colId xmlns:a16="http://schemas.microsoft.com/office/drawing/2014/main" val="92665308"/>
                    </a:ext>
                  </a:extLst>
                </a:gridCol>
                <a:gridCol w="1828799">
                  <a:extLst>
                    <a:ext uri="{9D8B030D-6E8A-4147-A177-3AD203B41FA5}">
                      <a16:colId xmlns:a16="http://schemas.microsoft.com/office/drawing/2014/main" val="3771453558"/>
                    </a:ext>
                  </a:extLst>
                </a:gridCol>
              </a:tblGrid>
              <a:tr h="361856">
                <a:tc gridSpan="8">
                  <a:txBody>
                    <a:bodyPr/>
                    <a:lstStyle/>
                    <a:p>
                      <a:pPr algn="ctr" fontAlgn="b"/>
                      <a:r>
                        <a:rPr lang="es-MX" sz="2800" b="1" i="0" u="none" strike="noStrike" dirty="0">
                          <a:solidFill>
                            <a:schemeClr val="tx1"/>
                          </a:solidFill>
                          <a:effectLst/>
                          <a:latin typeface="+mn-lt"/>
                        </a:rPr>
                        <a:t>¿Qué tipos de noticias periodísticas o tema </a:t>
                      </a:r>
                      <a:r>
                        <a:rPr lang="es-MX" sz="2800" b="1" dirty="0">
                          <a:latin typeface="+mn-lt"/>
                        </a:rPr>
                        <a:t>causa  más violencia digital contra la labor periodística</a:t>
                      </a:r>
                      <a:r>
                        <a:rPr lang="es-MX" sz="2800" b="1" i="0" u="none" strike="noStrike" dirty="0">
                          <a:solidFill>
                            <a:schemeClr val="tx1"/>
                          </a:solidFill>
                          <a:effectLst/>
                          <a:latin typeface="+mn-lt"/>
                        </a:rPr>
                        <a:t>?</a:t>
                      </a:r>
                      <a:endParaRPr lang="es-ES" sz="2800" b="1" i="0" u="none" strike="noStrike" dirty="0">
                        <a:solidFill>
                          <a:schemeClr val="tx1"/>
                        </a:solidFill>
                        <a:effectLst/>
                        <a:latin typeface="+mn-lt"/>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ABORTO</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GÉNERO</a:t>
                      </a:r>
                      <a:endParaRPr lang="es-PY" sz="12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38,9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62189435"/>
                  </a:ext>
                </a:extLst>
              </a:tr>
              <a:tr h="279980">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FEMINISMO</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767785367"/>
                  </a:ext>
                </a:extLst>
              </a:tr>
              <a:tr h="279980">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TEMAS SOBRE COLECTIVOS LGTB</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34,6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55,6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710470742"/>
                  </a:ext>
                </a:extLst>
              </a:tr>
              <a:tr h="279980">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POLÍTICA</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75,8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71,4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70,6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48619072"/>
                  </a:ext>
                </a:extLst>
              </a:tr>
              <a:tr h="279980">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ELECCIONES</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27,8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291120803"/>
                  </a:ext>
                </a:extLst>
              </a:tr>
              <a:tr h="279980">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DERECHOS HUMANOS</a:t>
                      </a:r>
                      <a:endParaRPr lang="es-PY" sz="12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27,8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157703701"/>
                  </a:ext>
                </a:extLst>
              </a:tr>
              <a:tr h="279980">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CORRUPCIÓN</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52,8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71,4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150314377"/>
                  </a:ext>
                </a:extLst>
              </a:tr>
              <a:tr h="279980">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RELIGIÓN</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409776059"/>
                  </a:ext>
                </a:extLst>
              </a:tr>
              <a:tr h="279980">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TEMAS AMBIENTALES</a:t>
                      </a:r>
                      <a:endParaRPr lang="es-PY" sz="12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01219363"/>
                  </a:ext>
                </a:extLst>
              </a:tr>
              <a:tr h="279980">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EDUCACIÓN</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754377947"/>
                  </a:ext>
                </a:extLst>
              </a:tr>
              <a:tr h="279980">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REDACCIÓN / EDITORIALES</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297418919"/>
                  </a:ext>
                </a:extLst>
              </a:tr>
              <a:tr h="279980">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SABE</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514550147"/>
                  </a:ext>
                </a:extLst>
              </a:tr>
              <a:tr h="279980">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DESEA RESPONDER</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91683337"/>
                  </a:ext>
                </a:extLst>
              </a:tr>
              <a:tr h="279980">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0750506"/>
                  </a:ext>
                </a:extLst>
              </a:tr>
            </a:tbl>
          </a:graphicData>
        </a:graphic>
      </p:graphicFrame>
      <p:sp>
        <p:nvSpPr>
          <p:cNvPr id="3" name="TextBox 4">
            <a:extLst>
              <a:ext uri="{FF2B5EF4-FFF2-40B4-BE49-F238E27FC236}">
                <a16:creationId xmlns:a16="http://schemas.microsoft.com/office/drawing/2014/main" id="{903F9DF4-CB83-D283-E994-7D64E935104A}"/>
              </a:ext>
            </a:extLst>
          </p:cNvPr>
          <p:cNvSpPr txBox="1"/>
          <p:nvPr/>
        </p:nvSpPr>
        <p:spPr>
          <a:xfrm>
            <a:off x="428888" y="9837993"/>
            <a:ext cx="17430225" cy="334707"/>
          </a:xfrm>
          <a:prstGeom prst="rect">
            <a:avLst/>
          </a:prstGeom>
          <a:noFill/>
        </p:spPr>
        <p:txBody>
          <a:bodyPr wrap="square" rtlCol="0">
            <a:spAutoFit/>
          </a:bodyPr>
          <a:lstStyle/>
          <a:p>
            <a:pPr algn="r" defTabSz="1371600"/>
            <a:r>
              <a:rPr lang="en-US" sz="1575" b="1" dirty="0">
                <a:solidFill>
                  <a:prstClr val="black"/>
                </a:solidFill>
                <a:latin typeface="Calibri" panose="020F0502020204030204"/>
              </a:rPr>
              <a:t>MULTITARGET COMMUNICATION &amp; RESEARCH / LA SEGURIDAD DE LOS PERIODISTAS EN EL EJERCICIO DE SU PROFESION  EN PARAGUAY  Y EL ASEDIO EN EL MUNDO DIGITAL  / ABRIL   2024</a:t>
            </a:r>
            <a:endParaRPr lang="es-PY" sz="1575" b="1" dirty="0">
              <a:solidFill>
                <a:prstClr val="black"/>
              </a:solidFill>
              <a:latin typeface="Calibri" panose="020F0502020204030204"/>
            </a:endParaRPr>
          </a:p>
        </p:txBody>
      </p:sp>
    </p:spTree>
    <p:extLst>
      <p:ext uri="{BB962C8B-B14F-4D97-AF65-F5344CB8AC3E}">
        <p14:creationId xmlns:p14="http://schemas.microsoft.com/office/powerpoint/2010/main" val="1721814573"/>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163800" cy="713195"/>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1160446"/>
          </a:xfrm>
          <a:prstGeom prst="rect">
            <a:avLst/>
          </a:prstGeom>
          <a:noFill/>
        </p:spPr>
        <p:txBody>
          <a:bodyPr wrap="square" rtlCol="0">
            <a:spAutoFit/>
          </a:bodyPr>
          <a:lstStyle/>
          <a:p>
            <a:pPr marL="685800" algn="r">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10.B. TEMAS QUE MÁS GENERAN VIOLENCIA DIGITAL CONTRA LOS PERIODISTAS</a:t>
            </a:r>
          </a:p>
          <a:p>
            <a:pPr marL="685800" algn="r">
              <a:lnSpc>
                <a:spcPct val="115000"/>
              </a:lnSpc>
              <a:spcAft>
                <a:spcPts val="800"/>
              </a:spcAft>
            </a:pPr>
            <a:r>
              <a:rPr lang="es-PY" sz="2800" b="1"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RESPUESTA MULTIPLE </a:t>
            </a: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s-PY" sz="2800" b="1" kern="100" dirty="0">
              <a:effectLst/>
              <a:latin typeface="Aptos" panose="020B0004020202020204" pitchFamily="34" charset="0"/>
              <a:ea typeface="Aptos" panose="020B0004020202020204" pitchFamily="34" charset="0"/>
              <a:cs typeface="Times New Roman" panose="02020603050405020304" pitchFamily="18" charset="0"/>
            </a:endParaRPr>
          </a:p>
        </p:txBody>
      </p:sp>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3704701782"/>
              </p:ext>
            </p:extLst>
          </p:nvPr>
        </p:nvGraphicFramePr>
        <p:xfrm>
          <a:off x="609600" y="1123252"/>
          <a:ext cx="17249511" cy="8742606"/>
        </p:xfrm>
        <a:graphic>
          <a:graphicData uri="http://schemas.openxmlformats.org/drawingml/2006/table">
            <a:tbl>
              <a:tblPr/>
              <a:tblGrid>
                <a:gridCol w="3872801">
                  <a:extLst>
                    <a:ext uri="{9D8B030D-6E8A-4147-A177-3AD203B41FA5}">
                      <a16:colId xmlns:a16="http://schemas.microsoft.com/office/drawing/2014/main" val="2603815270"/>
                    </a:ext>
                  </a:extLst>
                </a:gridCol>
                <a:gridCol w="1340078">
                  <a:extLst>
                    <a:ext uri="{9D8B030D-6E8A-4147-A177-3AD203B41FA5}">
                      <a16:colId xmlns:a16="http://schemas.microsoft.com/office/drawing/2014/main" val="2271645990"/>
                    </a:ext>
                  </a:extLst>
                </a:gridCol>
                <a:gridCol w="1892530">
                  <a:extLst>
                    <a:ext uri="{9D8B030D-6E8A-4147-A177-3AD203B41FA5}">
                      <a16:colId xmlns:a16="http://schemas.microsoft.com/office/drawing/2014/main" val="3365438893"/>
                    </a:ext>
                  </a:extLst>
                </a:gridCol>
                <a:gridCol w="1892530">
                  <a:extLst>
                    <a:ext uri="{9D8B030D-6E8A-4147-A177-3AD203B41FA5}">
                      <a16:colId xmlns:a16="http://schemas.microsoft.com/office/drawing/2014/main" val="3437335281"/>
                    </a:ext>
                  </a:extLst>
                </a:gridCol>
                <a:gridCol w="1892530">
                  <a:extLst>
                    <a:ext uri="{9D8B030D-6E8A-4147-A177-3AD203B41FA5}">
                      <a16:colId xmlns:a16="http://schemas.microsoft.com/office/drawing/2014/main" val="2198213398"/>
                    </a:ext>
                  </a:extLst>
                </a:gridCol>
                <a:gridCol w="1892530">
                  <a:extLst>
                    <a:ext uri="{9D8B030D-6E8A-4147-A177-3AD203B41FA5}">
                      <a16:colId xmlns:a16="http://schemas.microsoft.com/office/drawing/2014/main" val="2276656453"/>
                    </a:ext>
                  </a:extLst>
                </a:gridCol>
                <a:gridCol w="1892530">
                  <a:extLst>
                    <a:ext uri="{9D8B030D-6E8A-4147-A177-3AD203B41FA5}">
                      <a16:colId xmlns:a16="http://schemas.microsoft.com/office/drawing/2014/main" val="80904801"/>
                    </a:ext>
                  </a:extLst>
                </a:gridCol>
                <a:gridCol w="1286991">
                  <a:extLst>
                    <a:ext uri="{9D8B030D-6E8A-4147-A177-3AD203B41FA5}">
                      <a16:colId xmlns:a16="http://schemas.microsoft.com/office/drawing/2014/main" val="92665308"/>
                    </a:ext>
                  </a:extLst>
                </a:gridCol>
                <a:gridCol w="1286991">
                  <a:extLst>
                    <a:ext uri="{9D8B030D-6E8A-4147-A177-3AD203B41FA5}">
                      <a16:colId xmlns:a16="http://schemas.microsoft.com/office/drawing/2014/main" val="3771453558"/>
                    </a:ext>
                  </a:extLst>
                </a:gridCol>
              </a:tblGrid>
              <a:tr h="700467">
                <a:tc gridSpan="9">
                  <a:txBody>
                    <a:bodyPr/>
                    <a:lstStyle/>
                    <a:p>
                      <a:pPr algn="ctr" fontAlgn="b"/>
                      <a:r>
                        <a:rPr lang="es-MX" sz="2800" b="1" i="0" u="none" strike="noStrike" dirty="0">
                          <a:solidFill>
                            <a:schemeClr val="tx1"/>
                          </a:solidFill>
                          <a:effectLst/>
                          <a:latin typeface="+mn-lt"/>
                        </a:rPr>
                        <a:t>¿Qué tipos de noticias periodísticas o tema </a:t>
                      </a:r>
                      <a:r>
                        <a:rPr lang="es-MX" sz="2800" b="1" dirty="0">
                          <a:latin typeface="+mn-lt"/>
                        </a:rPr>
                        <a:t>causa  más violencia digital contra la labor periodística</a:t>
                      </a:r>
                      <a:r>
                        <a:rPr lang="es-MX" sz="2800" b="1" i="0" u="none" strike="noStrike" dirty="0">
                          <a:solidFill>
                            <a:schemeClr val="tx1"/>
                          </a:solidFill>
                          <a:effectLst/>
                          <a:latin typeface="+mn-lt"/>
                        </a:rPr>
                        <a:t>?</a:t>
                      </a:r>
                      <a:endParaRPr lang="es-ES" sz="2800" b="1" i="0" u="none" strike="noStrike" dirty="0">
                        <a:solidFill>
                          <a:schemeClr val="tx1"/>
                        </a:solidFill>
                        <a:effectLst/>
                        <a:latin typeface="+mn-lt"/>
                      </a:endParaRPr>
                    </a:p>
                    <a:p>
                      <a:pPr algn="ctr" fontAlgn="b"/>
                      <a:endParaRPr lang="es-ES" sz="2000" b="1" i="0" u="none" strike="noStrike" dirty="0">
                        <a:solidFill>
                          <a:schemeClr val="tx1"/>
                        </a:solidFill>
                        <a:effectLst/>
                        <a:latin typeface="Quicksand Medium" panose="020B060402020202020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71319">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413533">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ABORTO</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413533">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GÉNERO</a:t>
                      </a:r>
                      <a:endParaRPr lang="es-PY" sz="12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35,8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28,4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85168683"/>
                  </a:ext>
                </a:extLst>
              </a:tr>
              <a:tr h="413533">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FEMINISMO</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15,1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837551558"/>
                  </a:ext>
                </a:extLst>
              </a:tr>
              <a:tr h="869865">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TEMAS SOBRE COLECTIVOS LGTB</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34,6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28,4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29,4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685608257"/>
                  </a:ext>
                </a:extLst>
              </a:tr>
              <a:tr h="413533">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POLÍTICA</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70,6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82507338"/>
                  </a:ext>
                </a:extLst>
              </a:tr>
              <a:tr h="413533">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ELECCIONES</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20,6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273057964"/>
                  </a:ext>
                </a:extLst>
              </a:tr>
              <a:tr h="413533">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DERECHOS HUMANOS</a:t>
                      </a:r>
                      <a:endParaRPr lang="es-PY" sz="12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15,7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18902986"/>
                  </a:ext>
                </a:extLst>
              </a:tr>
              <a:tr h="413533">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CORRUPCIÓN</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52,8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1994015"/>
                  </a:ext>
                </a:extLst>
              </a:tr>
              <a:tr h="413533">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RELIGIÓN</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9,8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37973875"/>
                  </a:ext>
                </a:extLst>
              </a:tr>
              <a:tr h="413533">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TEMAS AMBIENTALES</a:t>
                      </a:r>
                      <a:endParaRPr lang="es-PY" sz="12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654227797"/>
                  </a:ext>
                </a:extLst>
              </a:tr>
              <a:tr h="413533">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EDUCACIÓN</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42499957"/>
                  </a:ext>
                </a:extLst>
              </a:tr>
              <a:tr h="869865">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REDACCIÓN / EDITORIALES</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137373034"/>
                  </a:ext>
                </a:extLst>
              </a:tr>
              <a:tr h="413533">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SABE</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601645726"/>
                  </a:ext>
                </a:extLst>
              </a:tr>
              <a:tr h="413533">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DESEA RESPONDER</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25063707"/>
                  </a:ext>
                </a:extLst>
              </a:tr>
              <a:tr h="413533">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83539129"/>
                  </a:ext>
                </a:extLst>
              </a:tr>
            </a:tbl>
          </a:graphicData>
        </a:graphic>
      </p:graphicFrame>
      <p:sp>
        <p:nvSpPr>
          <p:cNvPr id="5" name="TextBox 4">
            <a:extLst>
              <a:ext uri="{FF2B5EF4-FFF2-40B4-BE49-F238E27FC236}">
                <a16:creationId xmlns:a16="http://schemas.microsoft.com/office/drawing/2014/main" id="{C0C1F20D-E66B-3C96-E740-3EF3E1860D03}"/>
              </a:ext>
            </a:extLst>
          </p:cNvPr>
          <p:cNvSpPr txBox="1"/>
          <p:nvPr/>
        </p:nvSpPr>
        <p:spPr>
          <a:xfrm>
            <a:off x="428888" y="9837993"/>
            <a:ext cx="17430225" cy="334707"/>
          </a:xfrm>
          <a:prstGeom prst="rect">
            <a:avLst/>
          </a:prstGeom>
          <a:noFill/>
        </p:spPr>
        <p:txBody>
          <a:bodyPr wrap="square" rtlCol="0">
            <a:spAutoFit/>
          </a:bodyPr>
          <a:lstStyle/>
          <a:p>
            <a:pPr algn="r" defTabSz="1371600"/>
            <a:r>
              <a:rPr lang="en-US" sz="1575" b="1" dirty="0">
                <a:solidFill>
                  <a:prstClr val="black"/>
                </a:solidFill>
                <a:latin typeface="Calibri" panose="020F0502020204030204"/>
              </a:rPr>
              <a:t>MULTITARGET COMMUNICATION &amp; RESEARCH / LA SEGURIDAD DE LOS PERIODISTAS EN EL EJERCICIO DE SU PROFESION  EN PARAGUAY  Y EL ASEDIO EN EL MUNDO DIGITAL  / ABRIL   2024</a:t>
            </a:r>
            <a:endParaRPr lang="es-PY" sz="1575" b="1" dirty="0">
              <a:solidFill>
                <a:prstClr val="black"/>
              </a:solidFill>
              <a:latin typeface="Calibri" panose="020F0502020204030204"/>
            </a:endParaRPr>
          </a:p>
        </p:txBody>
      </p:sp>
    </p:spTree>
    <p:extLst>
      <p:ext uri="{BB962C8B-B14F-4D97-AF65-F5344CB8AC3E}">
        <p14:creationId xmlns:p14="http://schemas.microsoft.com/office/powerpoint/2010/main" val="1714801729"/>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bg>
      <p:bgPr>
        <a:solidFill>
          <a:srgbClr val="A6A3A3"/>
        </a:solidFill>
        <a:effectLst/>
      </p:bgPr>
    </p:bg>
    <p:spTree>
      <p:nvGrpSpPr>
        <p:cNvPr id="1" name=""/>
        <p:cNvGrpSpPr/>
        <p:nvPr/>
      </p:nvGrpSpPr>
      <p:grpSpPr>
        <a:xfrm>
          <a:off x="0" y="0"/>
          <a:ext cx="0" cy="0"/>
          <a:chOff x="0" y="0"/>
          <a:chExt cx="0" cy="0"/>
        </a:xfrm>
      </p:grpSpPr>
      <p:grpSp>
        <p:nvGrpSpPr>
          <p:cNvPr id="7" name="Group 7"/>
          <p:cNvGrpSpPr/>
          <p:nvPr/>
        </p:nvGrpSpPr>
        <p:grpSpPr>
          <a:xfrm>
            <a:off x="1028700" y="5372100"/>
            <a:ext cx="15049500" cy="5107951"/>
            <a:chOff x="0" y="867739"/>
            <a:chExt cx="14431810" cy="6174954"/>
          </a:xfrm>
        </p:grpSpPr>
        <p:sp>
          <p:nvSpPr>
            <p:cNvPr id="8" name="TextBox 8"/>
            <p:cNvSpPr txBox="1"/>
            <p:nvPr/>
          </p:nvSpPr>
          <p:spPr>
            <a:xfrm>
              <a:off x="0" y="2524312"/>
              <a:ext cx="14431810" cy="4518381"/>
            </a:xfrm>
            <a:prstGeom prst="rect">
              <a:avLst/>
            </a:prstGeom>
          </p:spPr>
          <p:txBody>
            <a:bodyPr wrap="square" lIns="0" tIns="0" rIns="0" bIns="0" rtlCol="0" anchor="t">
              <a:spAutoFit/>
            </a:bodyPr>
            <a:lstStyle/>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3200" b="1" i="0" u="none" strike="noStrike" kern="1200" cap="none" spc="15" normalizeH="0" baseline="0" noProof="0" dirty="0">
                  <a:ln>
                    <a:noFill/>
                  </a:ln>
                  <a:solidFill>
                    <a:schemeClr val="bg1"/>
                  </a:solidFill>
                  <a:effectLst/>
                  <a:uLnTx/>
                  <a:uFillTx/>
                  <a:latin typeface="Fira Sans Light"/>
                  <a:ea typeface="+mn-ea"/>
                  <a:cs typeface="+mn-cs"/>
                </a:rPr>
                <a:t>PERTENENCIA A GREMIOS/ ORGANIZACIÓN / SINDICATOS PERIODÍSTICOS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3200" b="1" spc="15" dirty="0">
                  <a:solidFill>
                    <a:schemeClr val="bg1"/>
                  </a:solidFill>
                  <a:latin typeface="Fira Sans Light"/>
                </a:rPr>
                <a:t>SINDICATO DE PERTENENCIA</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3200" b="1" i="0" u="none" strike="noStrike" kern="1200" cap="none" spc="15" normalizeH="0" baseline="0" noProof="0" dirty="0">
                  <a:ln>
                    <a:noFill/>
                  </a:ln>
                  <a:solidFill>
                    <a:schemeClr val="bg1"/>
                  </a:solidFill>
                  <a:effectLst/>
                  <a:uLnTx/>
                  <a:uFillTx/>
                  <a:latin typeface="Fira Sans Light"/>
                  <a:ea typeface="+mn-ea"/>
                  <a:cs typeface="+mn-cs"/>
                </a:rPr>
                <a:t>AC</a:t>
              </a:r>
              <a:r>
                <a:rPr lang="en-US" sz="3200" b="1" spc="15" dirty="0">
                  <a:solidFill>
                    <a:schemeClr val="bg1"/>
                  </a:solidFill>
                  <a:latin typeface="Fira Sans Light"/>
                </a:rPr>
                <a:t>OMPAÑAMIENTO DEL GREMIO/ INSTITUCION DE PERTENENCIA ANTE UN HECHO DE VIOLENCIA CONTRA UN PERIODISTA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3200" b="1" i="0" u="none" strike="noStrike" kern="1200" cap="none" spc="15" normalizeH="0" baseline="0" noProof="0" dirty="0">
                  <a:ln>
                    <a:noFill/>
                  </a:ln>
                  <a:solidFill>
                    <a:schemeClr val="bg1"/>
                  </a:solidFill>
                  <a:effectLst/>
                  <a:uLnTx/>
                  <a:uFillTx/>
                  <a:latin typeface="Fira Sans Light"/>
                  <a:ea typeface="+mn-ea"/>
                  <a:cs typeface="+mn-cs"/>
                </a:rPr>
                <a:t>TIPO DE ACCIONES QUE ESPERAN DE UN GREMIO/ORGANIZACIÓN / SINDICATO </a:t>
              </a:r>
              <a:r>
                <a:rPr lang="en-US" sz="3200" b="1" spc="15" dirty="0">
                  <a:solidFill>
                    <a:schemeClr val="bg1"/>
                  </a:solidFill>
                  <a:latin typeface="Fira Sans Light"/>
                </a:rPr>
                <a:t>DE PERIODISTAS </a:t>
              </a:r>
              <a:endParaRPr kumimoji="0" lang="en-US" sz="3200" b="1" i="0" u="none" strike="noStrike" kern="1200" cap="none" spc="15" normalizeH="0" baseline="0" noProof="0" dirty="0">
                <a:ln>
                  <a:noFill/>
                </a:ln>
                <a:solidFill>
                  <a:schemeClr val="bg1"/>
                </a:solidFill>
                <a:effectLst/>
                <a:uLnTx/>
                <a:uFillTx/>
                <a:latin typeface="Fira Sans Light"/>
                <a:ea typeface="+mn-ea"/>
                <a:cs typeface="+mn-cs"/>
              </a:endParaRPr>
            </a:p>
            <a:p>
              <a:pPr marR="0" lvl="0" defTabSz="914400" rtl="0" eaLnBrk="1" fontAlgn="auto" latinLnBrk="0" hangingPunct="1">
                <a:lnSpc>
                  <a:spcPts val="4200"/>
                </a:lnSpc>
                <a:spcBef>
                  <a:spcPts val="0"/>
                </a:spcBef>
                <a:spcAft>
                  <a:spcPts val="0"/>
                </a:spcAft>
                <a:buClrTx/>
                <a:buSzTx/>
                <a:tabLst/>
                <a:defRPr/>
              </a:pPr>
              <a:endParaRPr kumimoji="0" lang="en-US" sz="3000" b="0" i="0" u="none" strike="noStrike" kern="1200" cap="none" spc="15" normalizeH="0" baseline="0" noProof="0" dirty="0">
                <a:ln>
                  <a:noFill/>
                </a:ln>
                <a:solidFill>
                  <a:srgbClr val="FFFFFF"/>
                </a:solidFill>
                <a:effectLst/>
                <a:uLnTx/>
                <a:uFillTx/>
                <a:latin typeface="Fira Sans Light"/>
                <a:ea typeface="+mn-ea"/>
                <a:cs typeface="+mn-cs"/>
              </a:endParaRPr>
            </a:p>
          </p:txBody>
        </p:sp>
        <p:sp>
          <p:nvSpPr>
            <p:cNvPr id="9" name="TextBox 9"/>
            <p:cNvSpPr txBox="1"/>
            <p:nvPr/>
          </p:nvSpPr>
          <p:spPr>
            <a:xfrm>
              <a:off x="0" y="867739"/>
              <a:ext cx="12642421" cy="718145"/>
            </a:xfrm>
            <a:prstGeom prst="rect">
              <a:avLst/>
            </a:prstGeom>
          </p:spPr>
          <p:txBody>
            <a:bodyPr lIns="0" tIns="0" rIns="0" bIns="0" rtlCol="0" anchor="t">
              <a:spAutoFit/>
            </a:bodyPr>
            <a:lstStyle/>
            <a:p>
              <a:pPr marL="0" marR="0" lvl="0" indent="0" algn="ctr" defTabSz="914400" rtl="0" eaLnBrk="1" fontAlgn="auto" latinLnBrk="0" hangingPunct="1">
                <a:lnSpc>
                  <a:spcPts val="4200"/>
                </a:lnSpc>
                <a:spcBef>
                  <a:spcPts val="0"/>
                </a:spcBef>
                <a:spcAft>
                  <a:spcPts val="0"/>
                </a:spcAft>
                <a:buClrTx/>
                <a:buSzTx/>
                <a:buFontTx/>
                <a:buNone/>
                <a:tabLst/>
                <a:defRPr/>
              </a:pPr>
              <a:r>
                <a:rPr lang="en-US" sz="4000" b="1" spc="105" dirty="0">
                  <a:solidFill>
                    <a:srgbClr val="FFFFFF"/>
                  </a:solidFill>
                  <a:latin typeface="Fira Sans Semi-Bold"/>
                </a:rPr>
                <a:t>11 – LAS ORGANIZACIONES PERIODISTICAS </a:t>
              </a:r>
              <a:endParaRPr kumimoji="0" lang="en-US" sz="4000" b="1" i="0" u="none" strike="noStrike" kern="1200" cap="none" spc="105" normalizeH="0" baseline="0" noProof="0" dirty="0">
                <a:ln>
                  <a:noFill/>
                </a:ln>
                <a:solidFill>
                  <a:srgbClr val="FFFFFF"/>
                </a:solidFill>
                <a:effectLst/>
                <a:uLnTx/>
                <a:uFillTx/>
                <a:latin typeface="Fira Sans Semi-Bold"/>
                <a:ea typeface="+mn-ea"/>
                <a:cs typeface="+mn-cs"/>
              </a:endParaRPr>
            </a:p>
          </p:txBody>
        </p:sp>
      </p:grpSp>
      <p:sp>
        <p:nvSpPr>
          <p:cNvPr id="10" name="Freeform 10">
            <a:extLst>
              <a:ext uri="{FF2B5EF4-FFF2-40B4-BE49-F238E27FC236}">
                <a16:creationId xmlns:a16="http://schemas.microsoft.com/office/drawing/2014/main" id="{92B1BA3C-7E82-02C8-0323-C39E63BF3DE1}"/>
              </a:ext>
            </a:extLst>
          </p:cNvPr>
          <p:cNvSpPr/>
          <p:nvPr/>
        </p:nvSpPr>
        <p:spPr>
          <a:xfrm>
            <a:off x="16230600" y="8575581"/>
            <a:ext cx="1673319" cy="1673319"/>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endParaRPr lang="es-PY"/>
          </a:p>
        </p:txBody>
      </p:sp>
    </p:spTree>
    <p:extLst>
      <p:ext uri="{BB962C8B-B14F-4D97-AF65-F5344CB8AC3E}">
        <p14:creationId xmlns:p14="http://schemas.microsoft.com/office/powerpoint/2010/main" val="504745246"/>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4"/>
          <p:cNvSpPr txBox="1"/>
          <p:nvPr/>
        </p:nvSpPr>
        <p:spPr>
          <a:xfrm>
            <a:off x="609600" y="4381500"/>
            <a:ext cx="2993767" cy="3773469"/>
          </a:xfrm>
          <a:prstGeom prst="rect">
            <a:avLst/>
          </a:prstGeom>
        </p:spPr>
        <p:txBody>
          <a:bodyPr wrap="square" lIns="0" tIns="0" rIns="0" bIns="0" rtlCol="0" anchor="t">
            <a:spAutoFit/>
          </a:bodyPr>
          <a:lstStyle/>
          <a:p>
            <a:pPr algn="ctr" fontAlgn="b"/>
            <a:r>
              <a:rPr lang="es-MX" sz="2800" b="1" i="0" u="none" strike="noStrike" dirty="0">
                <a:solidFill>
                  <a:schemeClr val="tx1"/>
                </a:solidFill>
                <a:effectLst/>
                <a:latin typeface="Quicksand Medium" panose="020B0604020202020204" charset="0"/>
              </a:rPr>
              <a:t>¿Pertenece Ud. actualmente a alguna organización sindical o gremial de periodistas?</a:t>
            </a:r>
          </a:p>
          <a:p>
            <a:pPr algn="ctr" fontAlgn="b"/>
            <a:endParaRPr lang="es-ES" sz="2800" b="1" i="0" u="none" strike="noStrike" dirty="0">
              <a:solidFill>
                <a:schemeClr val="tx1"/>
              </a:solidFill>
              <a:effectLst/>
              <a:latin typeface="Quicksand Medium" panose="020B0604020202020204" charset="0"/>
            </a:endParaRPr>
          </a:p>
          <a:p>
            <a:pPr>
              <a:lnSpc>
                <a:spcPts val="3118"/>
              </a:lnSpc>
            </a:pPr>
            <a:endParaRPr lang="en-US" sz="2800" dirty="0">
              <a:solidFill>
                <a:srgbClr val="000000"/>
              </a:solidFill>
              <a:latin typeface="Quicksand Medium" panose="020B0604020202020204" charset="0"/>
            </a:endParaRPr>
          </a:p>
          <a:p>
            <a:pPr marL="0" lvl="0" indent="0" algn="l">
              <a:lnSpc>
                <a:spcPts val="3118"/>
              </a:lnSpc>
            </a:pPr>
            <a:r>
              <a:rPr lang="en-US" sz="1999" dirty="0">
                <a:solidFill>
                  <a:srgbClr val="000000"/>
                </a:solidFill>
                <a:latin typeface="Quicksand Medium"/>
              </a:rPr>
              <a:t>.</a:t>
            </a:r>
          </a:p>
        </p:txBody>
      </p:sp>
      <p:sp>
        <p:nvSpPr>
          <p:cNvPr id="5" name="TextBox 5"/>
          <p:cNvSpPr txBox="1"/>
          <p:nvPr/>
        </p:nvSpPr>
        <p:spPr>
          <a:xfrm>
            <a:off x="762000" y="468156"/>
            <a:ext cx="15316200" cy="984885"/>
          </a:xfrm>
          <a:prstGeom prst="rect">
            <a:avLst/>
          </a:prstGeom>
          <a:solidFill>
            <a:schemeClr val="bg1">
              <a:lumMod val="50000"/>
            </a:schemeClr>
          </a:solidFill>
        </p:spPr>
        <p:txBody>
          <a:bodyPr wrap="square" lIns="0" tIns="0" rIns="0" bIns="0" rtlCol="0" anchor="t">
            <a:spAutoFit/>
          </a:bodyPr>
          <a:lstStyle/>
          <a:p>
            <a:pPr marL="0" lvl="0" indent="0" algn="ctr"/>
            <a:r>
              <a:rPr lang="en-US" sz="3200" b="1" spc="617" dirty="0">
                <a:solidFill>
                  <a:schemeClr val="bg1"/>
                </a:solidFill>
              </a:rPr>
              <a:t>PERTENENCIA A GREMIOS/ORGANIZACIÓN/SINDICATOS PERIODÍSTICOS </a:t>
            </a:r>
          </a:p>
        </p:txBody>
      </p:sp>
      <p:graphicFrame>
        <p:nvGraphicFramePr>
          <p:cNvPr id="6" name="Gráfico 5">
            <a:extLst>
              <a:ext uri="{FF2B5EF4-FFF2-40B4-BE49-F238E27FC236}">
                <a16:creationId xmlns:a16="http://schemas.microsoft.com/office/drawing/2014/main" id="{B44A971C-AE28-DE7A-A58B-73CD543B56AF}"/>
              </a:ext>
            </a:extLst>
          </p:cNvPr>
          <p:cNvGraphicFramePr>
            <a:graphicFrameLocks/>
          </p:cNvGraphicFramePr>
          <p:nvPr>
            <p:extLst>
              <p:ext uri="{D42A27DB-BD31-4B8C-83A1-F6EECF244321}">
                <p14:modId xmlns:p14="http://schemas.microsoft.com/office/powerpoint/2010/main" val="4246066440"/>
              </p:ext>
            </p:extLst>
          </p:nvPr>
        </p:nvGraphicFramePr>
        <p:xfrm>
          <a:off x="3886200" y="1824831"/>
          <a:ext cx="13658686" cy="7674231"/>
        </p:xfrm>
        <a:graphic>
          <a:graphicData uri="http://schemas.openxmlformats.org/drawingml/2006/chart">
            <c:chart xmlns:c="http://schemas.openxmlformats.org/drawingml/2006/chart" xmlns:r="http://schemas.openxmlformats.org/officeDocument/2006/relationships" r:id="rId2"/>
          </a:graphicData>
        </a:graphic>
      </p:graphicFrame>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3"/>
            <a:stretch>
              <a:fillRect/>
            </a:stretch>
          </a:blipFill>
        </p:spPr>
        <p:txBody>
          <a:bodyPr/>
          <a:lstStyle/>
          <a:p>
            <a:endParaRPr lang="es-PY"/>
          </a:p>
        </p:txBody>
      </p:sp>
      <p:sp>
        <p:nvSpPr>
          <p:cNvPr id="9" name="TextBox 4">
            <a:extLst>
              <a:ext uri="{FF2B5EF4-FFF2-40B4-BE49-F238E27FC236}">
                <a16:creationId xmlns:a16="http://schemas.microsoft.com/office/drawing/2014/main" id="{51216CB9-69B9-AA1D-0D89-D7B47E3258EF}"/>
              </a:ext>
            </a:extLst>
          </p:cNvPr>
          <p:cNvSpPr txBox="1"/>
          <p:nvPr/>
        </p:nvSpPr>
        <p:spPr>
          <a:xfrm>
            <a:off x="428888" y="9837993"/>
            <a:ext cx="17430225" cy="334707"/>
          </a:xfrm>
          <a:prstGeom prst="rect">
            <a:avLst/>
          </a:prstGeom>
          <a:noFill/>
        </p:spPr>
        <p:txBody>
          <a:bodyPr wrap="square" rtlCol="0">
            <a:spAutoFit/>
          </a:bodyPr>
          <a:lstStyle/>
          <a:p>
            <a:pPr algn="r" defTabSz="1371600"/>
            <a:r>
              <a:rPr lang="en-US" sz="1575" b="1" dirty="0">
                <a:solidFill>
                  <a:prstClr val="black"/>
                </a:solidFill>
                <a:latin typeface="Calibri" panose="020F0502020204030204"/>
              </a:rPr>
              <a:t>MULTITARGET COMMUNICATION &amp; RESEARCH / LA SEGURIDAD DE LOS PERIODISTAS EN EL EJERCICIO DE SU PROFESION  EN PARAGUAY  Y EL ASEDIO EN EL MUNDO DIGITAL  / ABRIL   2024</a:t>
            </a:r>
            <a:endParaRPr lang="es-PY" sz="1575" b="1" dirty="0">
              <a:solidFill>
                <a:prstClr val="black"/>
              </a:solidFill>
              <a:latin typeface="Calibri" panose="020F0502020204030204"/>
            </a:endParaRPr>
          </a:p>
        </p:txBody>
      </p:sp>
      <p:sp>
        <p:nvSpPr>
          <p:cNvPr id="10" name="TextBox 4">
            <a:extLst>
              <a:ext uri="{FF2B5EF4-FFF2-40B4-BE49-F238E27FC236}">
                <a16:creationId xmlns:a16="http://schemas.microsoft.com/office/drawing/2014/main" id="{55D2061F-A9A5-DE03-6190-1D7084B09785}"/>
              </a:ext>
            </a:extLst>
          </p:cNvPr>
          <p:cNvSpPr txBox="1"/>
          <p:nvPr/>
        </p:nvSpPr>
        <p:spPr>
          <a:xfrm>
            <a:off x="771188" y="2109887"/>
            <a:ext cx="2183818" cy="369332"/>
          </a:xfrm>
          <a:prstGeom prst="rect">
            <a:avLst/>
          </a:prstGeom>
          <a:solidFill>
            <a:srgbClr val="FF0000"/>
          </a:solidFill>
          <a:ln>
            <a:solidFill>
              <a:sysClr val="windowText" lastClr="000000"/>
            </a:solidFill>
          </a:ln>
        </p:spPr>
        <p:txBody>
          <a:bodyPr wrap="square" lIns="0" tIns="0" rIns="0" bIns="0" rtlCol="0" anchor="t">
            <a:spAutoFit/>
          </a:bodyPr>
          <a:lstStyle/>
          <a:p>
            <a:pPr marL="0" marR="0" lvl="0" indent="0" algn="ctr" defTabSz="914400" eaLnBrk="1" fontAlgn="b" latinLnBrk="0" hangingPunct="1">
              <a:lnSpc>
                <a:spcPct val="100000"/>
              </a:lnSpc>
              <a:spcBef>
                <a:spcPts val="0"/>
              </a:spcBef>
              <a:spcAft>
                <a:spcPts val="0"/>
              </a:spcAft>
              <a:buClrTx/>
              <a:buSzTx/>
              <a:buFontTx/>
              <a:buNone/>
              <a:tabLst/>
              <a:defRPr/>
            </a:pPr>
            <a:r>
              <a:rPr kumimoji="0" lang="es-PY" sz="2400" b="1" i="0" u="none" strike="noStrike" kern="0" cap="none" spc="0" normalizeH="0" baseline="0" noProof="0" dirty="0">
                <a:ln>
                  <a:noFill/>
                </a:ln>
                <a:solidFill>
                  <a:prstClr val="white"/>
                </a:solidFill>
                <a:effectLst/>
                <a:uLnTx/>
                <a:uFillTx/>
              </a:rPr>
              <a:t>TOTAL, PAÍS</a:t>
            </a:r>
            <a:endParaRPr kumimoji="0" lang="en-US" sz="3600" b="0" i="0" u="none" strike="noStrike" kern="0" cap="none" spc="0" normalizeH="0" baseline="0" noProof="0" dirty="0">
              <a:ln>
                <a:noFill/>
              </a:ln>
              <a:solidFill>
                <a:prstClr val="white"/>
              </a:solidFill>
              <a:effectLst/>
              <a:uLnTx/>
              <a:uFillTx/>
              <a:latin typeface="Quicksand Medium" panose="020B0604020202020204" charset="0"/>
            </a:endParaRPr>
          </a:p>
        </p:txBody>
      </p:sp>
    </p:spTree>
    <p:extLst>
      <p:ext uri="{BB962C8B-B14F-4D97-AF65-F5344CB8AC3E}">
        <p14:creationId xmlns:p14="http://schemas.microsoft.com/office/powerpoint/2010/main" val="3183255911"/>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4"/>
          <p:cNvSpPr txBox="1"/>
          <p:nvPr/>
        </p:nvSpPr>
        <p:spPr>
          <a:xfrm>
            <a:off x="2286000" y="2095500"/>
            <a:ext cx="14478000" cy="2173031"/>
          </a:xfrm>
          <a:prstGeom prst="rect">
            <a:avLst/>
          </a:prstGeom>
        </p:spPr>
        <p:txBody>
          <a:bodyPr wrap="square" lIns="0" tIns="0" rIns="0" bIns="0" rtlCol="0" anchor="t">
            <a:spAutoFit/>
          </a:bodyPr>
          <a:lstStyle/>
          <a:p>
            <a:pPr algn="ctr" fontAlgn="b"/>
            <a:r>
              <a:rPr lang="es-MX" sz="3200" b="1" i="0" u="none" strike="noStrike" dirty="0">
                <a:solidFill>
                  <a:schemeClr val="tx1"/>
                </a:solidFill>
                <a:effectLst/>
                <a:latin typeface="Calibri" panose="020F0502020204030204" pitchFamily="34" charset="0"/>
              </a:rPr>
              <a:t>¿</a:t>
            </a:r>
            <a:r>
              <a:rPr lang="es-MX" sz="3200" b="1" i="0" u="none" strike="noStrike" dirty="0">
                <a:solidFill>
                  <a:schemeClr val="tx1"/>
                </a:solidFill>
                <a:effectLst/>
                <a:latin typeface="Quicksand Medium" panose="020B0604020202020204" charset="0"/>
              </a:rPr>
              <a:t>Podría indicarnos a cuál /cuáles organizaciones /sindicatos pertenece?</a:t>
            </a:r>
          </a:p>
          <a:p>
            <a:pPr algn="ctr" fontAlgn="b"/>
            <a:r>
              <a:rPr lang="es-MX" sz="3200" b="1" i="0" u="none" strike="noStrike" dirty="0">
                <a:solidFill>
                  <a:schemeClr val="tx1"/>
                </a:solidFill>
                <a:effectLst/>
                <a:latin typeface="Quicksand Medium" panose="020B0604020202020204" charset="0"/>
              </a:rPr>
              <a:t> (Indique los gremios a los cuales pertenece)</a:t>
            </a:r>
          </a:p>
          <a:p>
            <a:pPr algn="ctr" fontAlgn="b"/>
            <a:endParaRPr lang="es-ES" sz="2800" b="1" i="0" u="none" strike="noStrike" dirty="0">
              <a:solidFill>
                <a:schemeClr val="tx1"/>
              </a:solidFill>
              <a:effectLst/>
              <a:latin typeface="Quicksand Medium" panose="020B0604020202020204" charset="0"/>
            </a:endParaRPr>
          </a:p>
          <a:p>
            <a:pPr>
              <a:lnSpc>
                <a:spcPts val="3118"/>
              </a:lnSpc>
            </a:pPr>
            <a:endParaRPr lang="en-US" sz="2800" dirty="0">
              <a:solidFill>
                <a:srgbClr val="000000"/>
              </a:solidFill>
              <a:latin typeface="Quicksand Medium" panose="020B0604020202020204" charset="0"/>
            </a:endParaRPr>
          </a:p>
          <a:p>
            <a:pPr marL="0" lvl="0" indent="0" algn="l">
              <a:lnSpc>
                <a:spcPts val="3118"/>
              </a:lnSpc>
            </a:pPr>
            <a:r>
              <a:rPr lang="en-US" sz="1999" dirty="0">
                <a:solidFill>
                  <a:srgbClr val="000000"/>
                </a:solidFill>
                <a:latin typeface="Quicksand Medium"/>
              </a:rPr>
              <a:t>.</a:t>
            </a:r>
          </a:p>
        </p:txBody>
      </p:sp>
      <p:sp>
        <p:nvSpPr>
          <p:cNvPr id="5" name="TextBox 5"/>
          <p:cNvSpPr txBox="1"/>
          <p:nvPr/>
        </p:nvSpPr>
        <p:spPr>
          <a:xfrm>
            <a:off x="384081" y="468156"/>
            <a:ext cx="15694119" cy="523220"/>
          </a:xfrm>
          <a:prstGeom prst="rect">
            <a:avLst/>
          </a:prstGeom>
          <a:solidFill>
            <a:schemeClr val="bg1">
              <a:lumMod val="50000"/>
            </a:schemeClr>
          </a:solidFill>
        </p:spPr>
        <p:txBody>
          <a:bodyPr wrap="square" lIns="0" tIns="0" rIns="0" bIns="0" rtlCol="0" anchor="t">
            <a:spAutoFit/>
          </a:bodyPr>
          <a:lstStyle/>
          <a:p>
            <a:pPr marL="0" lvl="0" indent="0" algn="ctr"/>
            <a:r>
              <a:rPr lang="en-US" sz="3400" b="1" spc="617" dirty="0">
                <a:solidFill>
                  <a:schemeClr val="bg1"/>
                </a:solidFill>
              </a:rPr>
              <a:t>PERTENENCIA A ORGANIZACIONES/SINDICATOS PERIODÍSTICOS</a:t>
            </a:r>
          </a:p>
        </p:txBody>
      </p:sp>
      <p:graphicFrame>
        <p:nvGraphicFramePr>
          <p:cNvPr id="6" name="Gráfico 5">
            <a:extLst>
              <a:ext uri="{FF2B5EF4-FFF2-40B4-BE49-F238E27FC236}">
                <a16:creationId xmlns:a16="http://schemas.microsoft.com/office/drawing/2014/main" id="{B44A971C-AE28-DE7A-A58B-73CD543B56AF}"/>
              </a:ext>
            </a:extLst>
          </p:cNvPr>
          <p:cNvGraphicFramePr>
            <a:graphicFrameLocks/>
          </p:cNvGraphicFramePr>
          <p:nvPr>
            <p:extLst>
              <p:ext uri="{D42A27DB-BD31-4B8C-83A1-F6EECF244321}">
                <p14:modId xmlns:p14="http://schemas.microsoft.com/office/powerpoint/2010/main" val="1045882017"/>
              </p:ext>
            </p:extLst>
          </p:nvPr>
        </p:nvGraphicFramePr>
        <p:xfrm>
          <a:off x="676357" y="1786731"/>
          <a:ext cx="16935286" cy="7674231"/>
        </p:xfrm>
        <a:graphic>
          <a:graphicData uri="http://schemas.openxmlformats.org/drawingml/2006/chart">
            <c:chart xmlns:c="http://schemas.openxmlformats.org/drawingml/2006/chart" xmlns:r="http://schemas.openxmlformats.org/officeDocument/2006/relationships" r:id="rId2"/>
          </a:graphicData>
        </a:graphic>
      </p:graphicFrame>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3"/>
            <a:stretch>
              <a:fillRect/>
            </a:stretch>
          </a:blipFill>
        </p:spPr>
        <p:txBody>
          <a:bodyPr/>
          <a:lstStyle/>
          <a:p>
            <a:endParaRPr lang="es-PY"/>
          </a:p>
        </p:txBody>
      </p:sp>
      <p:sp>
        <p:nvSpPr>
          <p:cNvPr id="11" name="TextBox 4">
            <a:extLst>
              <a:ext uri="{FF2B5EF4-FFF2-40B4-BE49-F238E27FC236}">
                <a16:creationId xmlns:a16="http://schemas.microsoft.com/office/drawing/2014/main" id="{58D43514-61E2-110B-C187-295EF7757002}"/>
              </a:ext>
            </a:extLst>
          </p:cNvPr>
          <p:cNvSpPr txBox="1"/>
          <p:nvPr/>
        </p:nvSpPr>
        <p:spPr>
          <a:xfrm>
            <a:off x="428888" y="9837993"/>
            <a:ext cx="17430225" cy="334707"/>
          </a:xfrm>
          <a:prstGeom prst="rect">
            <a:avLst/>
          </a:prstGeom>
          <a:noFill/>
        </p:spPr>
        <p:txBody>
          <a:bodyPr wrap="square" rtlCol="0">
            <a:spAutoFit/>
          </a:bodyPr>
          <a:lstStyle/>
          <a:p>
            <a:pPr algn="r" defTabSz="1371600"/>
            <a:r>
              <a:rPr lang="en-US" sz="1575" b="1" dirty="0">
                <a:solidFill>
                  <a:prstClr val="black"/>
                </a:solidFill>
                <a:latin typeface="Calibri" panose="020F0502020204030204"/>
              </a:rPr>
              <a:t>MULTITARGET COMMUNICATION &amp; RESEARCH / LA SEGURIDAD DE LOS PERIODISTAS EN EL EJERCICIO DE SU PROFESION  EN PARAGUAY  Y EL ASEDIO EN EL MUNDO DIGITAL  / ABRIL   2024</a:t>
            </a:r>
            <a:endParaRPr lang="es-PY" sz="1575" b="1" dirty="0">
              <a:solidFill>
                <a:prstClr val="black"/>
              </a:solidFill>
              <a:latin typeface="Calibri" panose="020F0502020204030204"/>
            </a:endParaRPr>
          </a:p>
        </p:txBody>
      </p:sp>
      <p:sp>
        <p:nvSpPr>
          <p:cNvPr id="12" name="TextBox 4">
            <a:extLst>
              <a:ext uri="{FF2B5EF4-FFF2-40B4-BE49-F238E27FC236}">
                <a16:creationId xmlns:a16="http://schemas.microsoft.com/office/drawing/2014/main" id="{CE6EBEBD-1869-A380-F797-F6A0D33FECA7}"/>
              </a:ext>
            </a:extLst>
          </p:cNvPr>
          <p:cNvSpPr txBox="1"/>
          <p:nvPr/>
        </p:nvSpPr>
        <p:spPr>
          <a:xfrm>
            <a:off x="15382288" y="4958834"/>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1133662798"/>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4"/>
          <p:cNvSpPr txBox="1"/>
          <p:nvPr/>
        </p:nvSpPr>
        <p:spPr>
          <a:xfrm>
            <a:off x="657727" y="1721742"/>
            <a:ext cx="7315200" cy="3650358"/>
          </a:xfrm>
          <a:prstGeom prst="rect">
            <a:avLst/>
          </a:prstGeom>
        </p:spPr>
        <p:txBody>
          <a:bodyPr wrap="square" lIns="0" tIns="0" rIns="0" bIns="0" rtlCol="0" anchor="t">
            <a:spAutoFit/>
          </a:bodyPr>
          <a:lstStyle/>
          <a:p>
            <a:pPr fontAlgn="b"/>
            <a:r>
              <a:rPr lang="es-MX" sz="3200" b="1" i="0" u="none" strike="noStrike" dirty="0">
                <a:solidFill>
                  <a:schemeClr val="tx1"/>
                </a:solidFill>
                <a:effectLst/>
                <a:latin typeface="Quicksand Medium" panose="020B0604020202020204" charset="0"/>
              </a:rPr>
              <a:t>El gremio al que Ud. pertenece, ¿qué tanto acompaña y/o respalda a los</a:t>
            </a:r>
          </a:p>
          <a:p>
            <a:pPr fontAlgn="b"/>
            <a:r>
              <a:rPr lang="es-MX" sz="3200" b="1" i="0" u="none" strike="noStrike" dirty="0">
                <a:solidFill>
                  <a:schemeClr val="tx1"/>
                </a:solidFill>
                <a:effectLst/>
                <a:latin typeface="Quicksand Medium" panose="020B0604020202020204" charset="0"/>
              </a:rPr>
              <a:t>periodistas ante una situación de violencia en el ejercicio de la profesión?</a:t>
            </a:r>
            <a:endParaRPr lang="es-ES" sz="3200" b="1" i="0" u="none" strike="noStrike" dirty="0">
              <a:solidFill>
                <a:schemeClr val="tx1"/>
              </a:solidFill>
              <a:effectLst/>
              <a:latin typeface="Quicksand Medium" panose="020B0604020202020204" charset="0"/>
            </a:endParaRPr>
          </a:p>
          <a:p>
            <a:pPr fontAlgn="b"/>
            <a:endParaRPr lang="es-ES" sz="2800" b="1" i="0" u="none" strike="noStrike" dirty="0">
              <a:solidFill>
                <a:schemeClr val="tx1"/>
              </a:solidFill>
              <a:effectLst/>
              <a:latin typeface="Quicksand Medium" panose="020B0604020202020204" charset="0"/>
            </a:endParaRPr>
          </a:p>
          <a:p>
            <a:pPr>
              <a:lnSpc>
                <a:spcPts val="3118"/>
              </a:lnSpc>
            </a:pPr>
            <a:endParaRPr lang="en-US" sz="2800" dirty="0">
              <a:solidFill>
                <a:srgbClr val="000000"/>
              </a:solidFill>
              <a:latin typeface="Quicksand Medium" panose="020B0604020202020204" charset="0"/>
            </a:endParaRPr>
          </a:p>
          <a:p>
            <a:pPr marL="0" lvl="0" indent="0">
              <a:lnSpc>
                <a:spcPts val="3118"/>
              </a:lnSpc>
            </a:pPr>
            <a:r>
              <a:rPr lang="en-US" sz="1999" dirty="0">
                <a:solidFill>
                  <a:srgbClr val="000000"/>
                </a:solidFill>
                <a:latin typeface="Quicksand Medium"/>
              </a:rPr>
              <a:t>.</a:t>
            </a:r>
          </a:p>
        </p:txBody>
      </p:sp>
      <p:sp>
        <p:nvSpPr>
          <p:cNvPr id="5" name="TextBox 5"/>
          <p:cNvSpPr txBox="1"/>
          <p:nvPr/>
        </p:nvSpPr>
        <p:spPr>
          <a:xfrm>
            <a:off x="384081" y="468156"/>
            <a:ext cx="15694119" cy="523220"/>
          </a:xfrm>
          <a:prstGeom prst="rect">
            <a:avLst/>
          </a:prstGeom>
          <a:solidFill>
            <a:schemeClr val="bg1">
              <a:lumMod val="50000"/>
            </a:schemeClr>
          </a:solidFill>
        </p:spPr>
        <p:txBody>
          <a:bodyPr wrap="square" lIns="0" tIns="0" rIns="0" bIns="0" rtlCol="0" anchor="t">
            <a:spAutoFit/>
          </a:bodyPr>
          <a:lstStyle/>
          <a:p>
            <a:pPr marL="0" lvl="0" indent="0" algn="r"/>
            <a:r>
              <a:rPr lang="en-US" sz="3400" b="1" spc="617" dirty="0">
                <a:solidFill>
                  <a:schemeClr val="bg1"/>
                </a:solidFill>
              </a:rPr>
              <a:t>ACOMPAÑAMIENTO DE LOS GREMIOS/SINDICATOS</a:t>
            </a: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endParaRPr lang="es-PY"/>
          </a:p>
        </p:txBody>
      </p:sp>
      <p:graphicFrame>
        <p:nvGraphicFramePr>
          <p:cNvPr id="2" name="Gráfico 1">
            <a:extLst>
              <a:ext uri="{FF2B5EF4-FFF2-40B4-BE49-F238E27FC236}">
                <a16:creationId xmlns:a16="http://schemas.microsoft.com/office/drawing/2014/main" id="{B44A971C-AE28-DE7A-A58B-73CD543B56AF}"/>
              </a:ext>
            </a:extLst>
          </p:cNvPr>
          <p:cNvGraphicFramePr>
            <a:graphicFrameLocks/>
          </p:cNvGraphicFramePr>
          <p:nvPr>
            <p:extLst>
              <p:ext uri="{D42A27DB-BD31-4B8C-83A1-F6EECF244321}">
                <p14:modId xmlns:p14="http://schemas.microsoft.com/office/powerpoint/2010/main" val="85280026"/>
              </p:ext>
            </p:extLst>
          </p:nvPr>
        </p:nvGraphicFramePr>
        <p:xfrm>
          <a:off x="384081" y="1257300"/>
          <a:ext cx="17430224" cy="8305800"/>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4">
            <a:extLst>
              <a:ext uri="{FF2B5EF4-FFF2-40B4-BE49-F238E27FC236}">
                <a16:creationId xmlns:a16="http://schemas.microsoft.com/office/drawing/2014/main" id="{871B517A-399E-3949-D443-05F76EE4E9F6}"/>
              </a:ext>
            </a:extLst>
          </p:cNvPr>
          <p:cNvSpPr txBox="1"/>
          <p:nvPr/>
        </p:nvSpPr>
        <p:spPr>
          <a:xfrm>
            <a:off x="428888" y="9837993"/>
            <a:ext cx="17430225" cy="334707"/>
          </a:xfrm>
          <a:prstGeom prst="rect">
            <a:avLst/>
          </a:prstGeom>
          <a:noFill/>
        </p:spPr>
        <p:txBody>
          <a:bodyPr wrap="square" rtlCol="0">
            <a:spAutoFit/>
          </a:bodyPr>
          <a:lstStyle/>
          <a:p>
            <a:pPr algn="r" defTabSz="1371600"/>
            <a:r>
              <a:rPr lang="en-US" sz="1575" b="1" dirty="0">
                <a:solidFill>
                  <a:prstClr val="black"/>
                </a:solidFill>
                <a:latin typeface="Calibri" panose="020F0502020204030204"/>
              </a:rPr>
              <a:t>MULTITARGET COMMUNICATION &amp; RESEARCH / LA SEGURIDAD DE LOS PERIODISTAS EN EL EJERCICIO DE SU PROFESION  EN PARAGUAY  Y EL ASEDIO EN EL MUNDO DIGITAL  / ABRIL   2024</a:t>
            </a:r>
            <a:endParaRPr lang="es-PY" sz="1575" b="1" dirty="0">
              <a:solidFill>
                <a:prstClr val="black"/>
              </a:solidFill>
              <a:latin typeface="Calibri" panose="020F0502020204030204"/>
            </a:endParaRPr>
          </a:p>
        </p:txBody>
      </p:sp>
      <p:sp>
        <p:nvSpPr>
          <p:cNvPr id="9" name="TextBox 4">
            <a:extLst>
              <a:ext uri="{FF2B5EF4-FFF2-40B4-BE49-F238E27FC236}">
                <a16:creationId xmlns:a16="http://schemas.microsoft.com/office/drawing/2014/main" id="{E45CE0C0-7AD8-82DF-F652-B0B0A9800BFF}"/>
              </a:ext>
            </a:extLst>
          </p:cNvPr>
          <p:cNvSpPr txBox="1"/>
          <p:nvPr/>
        </p:nvSpPr>
        <p:spPr>
          <a:xfrm>
            <a:off x="15382288" y="4958834"/>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2083144680"/>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5"/>
          <p:cNvSpPr txBox="1"/>
          <p:nvPr/>
        </p:nvSpPr>
        <p:spPr>
          <a:xfrm>
            <a:off x="384081" y="312063"/>
            <a:ext cx="15694119" cy="861774"/>
          </a:xfrm>
          <a:prstGeom prst="rect">
            <a:avLst/>
          </a:prstGeom>
          <a:solidFill>
            <a:schemeClr val="bg1">
              <a:lumMod val="50000"/>
            </a:schemeClr>
          </a:solidFill>
        </p:spPr>
        <p:txBody>
          <a:bodyPr wrap="square" lIns="0" tIns="0" rIns="0" bIns="0" rtlCol="0" anchor="t">
            <a:spAutoFit/>
          </a:bodyPr>
          <a:lstStyle/>
          <a:p>
            <a:pPr marL="0" lvl="0" indent="0" algn="ctr"/>
            <a:r>
              <a:rPr lang="en-US" sz="2800" b="1" spc="617" dirty="0">
                <a:solidFill>
                  <a:schemeClr val="bg1"/>
                </a:solidFill>
              </a:rPr>
              <a:t>TIPO DE ACCIONES QUE ESPERAN DE UN GREMIO/SINDICATO DE PERIODISTAS </a:t>
            </a: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endParaRPr lang="es-PY"/>
          </a:p>
        </p:txBody>
      </p:sp>
      <p:sp>
        <p:nvSpPr>
          <p:cNvPr id="3" name="TextBox 4">
            <a:extLst>
              <a:ext uri="{FF2B5EF4-FFF2-40B4-BE49-F238E27FC236}">
                <a16:creationId xmlns:a16="http://schemas.microsoft.com/office/drawing/2014/main" id="{871B517A-399E-3949-D443-05F76EE4E9F6}"/>
              </a:ext>
            </a:extLst>
          </p:cNvPr>
          <p:cNvSpPr txBox="1"/>
          <p:nvPr/>
        </p:nvSpPr>
        <p:spPr>
          <a:xfrm>
            <a:off x="428888" y="9837993"/>
            <a:ext cx="17430225" cy="334707"/>
          </a:xfrm>
          <a:prstGeom prst="rect">
            <a:avLst/>
          </a:prstGeom>
          <a:noFill/>
        </p:spPr>
        <p:txBody>
          <a:bodyPr wrap="square" rtlCol="0">
            <a:spAutoFit/>
          </a:bodyPr>
          <a:lstStyle/>
          <a:p>
            <a:pPr algn="r" defTabSz="1371600"/>
            <a:r>
              <a:rPr lang="en-US" sz="1575" b="1" dirty="0">
                <a:solidFill>
                  <a:prstClr val="black"/>
                </a:solidFill>
                <a:latin typeface="Calibri" panose="020F0502020204030204"/>
              </a:rPr>
              <a:t>MULTITARGET COMMUNICATION &amp; RESEARCH / LA SEGURIDAD DE LOS PERIODISTAS EN EL EJERCICIO DE SU PROFESION  EN PARAGUAY  Y EL ASEDIO EN EL MUNDO DIGITAL  / ABRIL   2024</a:t>
            </a:r>
            <a:endParaRPr lang="es-PY" sz="1575" b="1" dirty="0">
              <a:solidFill>
                <a:prstClr val="black"/>
              </a:solidFill>
              <a:latin typeface="Calibri" panose="020F0502020204030204"/>
            </a:endParaRPr>
          </a:p>
        </p:txBody>
      </p:sp>
      <p:graphicFrame>
        <p:nvGraphicFramePr>
          <p:cNvPr id="8" name="Gráfico 7">
            <a:extLst>
              <a:ext uri="{FF2B5EF4-FFF2-40B4-BE49-F238E27FC236}">
                <a16:creationId xmlns:a16="http://schemas.microsoft.com/office/drawing/2014/main" id="{798E31F2-3CF9-41F4-E94F-76E86B352153}"/>
              </a:ext>
            </a:extLst>
          </p:cNvPr>
          <p:cNvGraphicFramePr>
            <a:graphicFrameLocks/>
          </p:cNvGraphicFramePr>
          <p:nvPr>
            <p:extLst>
              <p:ext uri="{D42A27DB-BD31-4B8C-83A1-F6EECF244321}">
                <p14:modId xmlns:p14="http://schemas.microsoft.com/office/powerpoint/2010/main" val="330094578"/>
              </p:ext>
            </p:extLst>
          </p:nvPr>
        </p:nvGraphicFramePr>
        <p:xfrm>
          <a:off x="384081" y="140368"/>
          <a:ext cx="17294319" cy="9662873"/>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4">
            <a:extLst>
              <a:ext uri="{FF2B5EF4-FFF2-40B4-BE49-F238E27FC236}">
                <a16:creationId xmlns:a16="http://schemas.microsoft.com/office/drawing/2014/main" id="{4A3B05AA-0C55-1FBF-ABCB-414CF88D7045}"/>
              </a:ext>
            </a:extLst>
          </p:cNvPr>
          <p:cNvSpPr txBox="1"/>
          <p:nvPr/>
        </p:nvSpPr>
        <p:spPr>
          <a:xfrm>
            <a:off x="15382288" y="4958834"/>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256083252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11400" cy="620862"/>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553998"/>
          </a:xfrm>
          <a:prstGeom prst="rect">
            <a:avLst/>
          </a:prstGeom>
          <a:noFill/>
        </p:spPr>
        <p:txBody>
          <a:bodyPr wrap="square" rtlCol="0">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ES" sz="3000" b="1" i="0" u="none" strike="noStrike" kern="1200" cap="none" spc="0" normalizeH="0" baseline="0" noProof="0" dirty="0">
                <a:ln>
                  <a:noFill/>
                </a:ln>
                <a:solidFill>
                  <a:prstClr val="black"/>
                </a:solidFill>
                <a:effectLst/>
                <a:uLnTx/>
                <a:uFillTx/>
                <a:latin typeface="Calibri" panose="020F0502020204030204"/>
                <a:ea typeface="+mn-ea"/>
                <a:cs typeface="+mn-cs"/>
              </a:rPr>
              <a:t>1. C. CARRERA UNIVERSITARIA – RESPUESTA ABIERTA </a:t>
            </a:r>
            <a:endParaRPr kumimoji="0" lang="es-PY" sz="30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nvGraphicFramePr>
        <p:xfrm>
          <a:off x="517572" y="1407590"/>
          <a:ext cx="17341542" cy="7622118"/>
        </p:xfrm>
        <a:graphic>
          <a:graphicData uri="http://schemas.openxmlformats.org/drawingml/2006/table">
            <a:tbl>
              <a:tblPr/>
              <a:tblGrid>
                <a:gridCol w="4511628">
                  <a:extLst>
                    <a:ext uri="{9D8B030D-6E8A-4147-A177-3AD203B41FA5}">
                      <a16:colId xmlns:a16="http://schemas.microsoft.com/office/drawing/2014/main" val="2603815270"/>
                    </a:ext>
                  </a:extLst>
                </a:gridCol>
                <a:gridCol w="1752600">
                  <a:extLst>
                    <a:ext uri="{9D8B030D-6E8A-4147-A177-3AD203B41FA5}">
                      <a16:colId xmlns:a16="http://schemas.microsoft.com/office/drawing/2014/main" val="2271645990"/>
                    </a:ext>
                  </a:extLst>
                </a:gridCol>
                <a:gridCol w="1759403">
                  <a:extLst>
                    <a:ext uri="{9D8B030D-6E8A-4147-A177-3AD203B41FA5}">
                      <a16:colId xmlns:a16="http://schemas.microsoft.com/office/drawing/2014/main" val="3365438893"/>
                    </a:ext>
                  </a:extLst>
                </a:gridCol>
                <a:gridCol w="2137099">
                  <a:extLst>
                    <a:ext uri="{9D8B030D-6E8A-4147-A177-3AD203B41FA5}">
                      <a16:colId xmlns:a16="http://schemas.microsoft.com/office/drawing/2014/main" val="2198213398"/>
                    </a:ext>
                  </a:extLst>
                </a:gridCol>
                <a:gridCol w="2137099">
                  <a:extLst>
                    <a:ext uri="{9D8B030D-6E8A-4147-A177-3AD203B41FA5}">
                      <a16:colId xmlns:a16="http://schemas.microsoft.com/office/drawing/2014/main" val="2276656453"/>
                    </a:ext>
                  </a:extLst>
                </a:gridCol>
                <a:gridCol w="1670584">
                  <a:extLst>
                    <a:ext uri="{9D8B030D-6E8A-4147-A177-3AD203B41FA5}">
                      <a16:colId xmlns:a16="http://schemas.microsoft.com/office/drawing/2014/main" val="80904801"/>
                    </a:ext>
                  </a:extLst>
                </a:gridCol>
                <a:gridCol w="1533241">
                  <a:extLst>
                    <a:ext uri="{9D8B030D-6E8A-4147-A177-3AD203B41FA5}">
                      <a16:colId xmlns:a16="http://schemas.microsoft.com/office/drawing/2014/main" val="92665308"/>
                    </a:ext>
                  </a:extLst>
                </a:gridCol>
                <a:gridCol w="1839888">
                  <a:extLst>
                    <a:ext uri="{9D8B030D-6E8A-4147-A177-3AD203B41FA5}">
                      <a16:colId xmlns:a16="http://schemas.microsoft.com/office/drawing/2014/main" val="3771453558"/>
                    </a:ext>
                  </a:extLst>
                </a:gridCol>
              </a:tblGrid>
              <a:tr h="402468">
                <a:tc gridSpan="8">
                  <a:txBody>
                    <a:bodyPr/>
                    <a:lstStyle/>
                    <a:p>
                      <a:pPr algn="ctr" fontAlgn="b"/>
                      <a:r>
                        <a:rPr lang="es-ES" sz="2100" b="1" i="0" u="none" strike="noStrike" dirty="0">
                          <a:solidFill>
                            <a:schemeClr val="tx1"/>
                          </a:solidFill>
                          <a:effectLst/>
                          <a:latin typeface="Calibri" panose="020F0502020204030204" pitchFamily="34" charset="0"/>
                        </a:rPr>
                        <a:t>DISTRIBUCIÓN GEOGRAFICA </a:t>
                      </a: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611098">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15702">
                <a:tc>
                  <a:txBody>
                    <a:bodyPr/>
                    <a:lstStyle/>
                    <a:p>
                      <a:pPr fontAlgn="b">
                        <a:lnSpc>
                          <a:spcPct val="115000"/>
                        </a:lnSpc>
                        <a:spcAft>
                          <a:spcPts val="800"/>
                        </a:spcAft>
                      </a:pPr>
                      <a:r>
                        <a:rPr lang="es-PY" sz="1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ABOGADO</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28,1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30,8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66,7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46,2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15702">
                <a:tc>
                  <a:txBody>
                    <a:bodyPr/>
                    <a:lstStyle/>
                    <a:p>
                      <a:pPr fontAlgn="b">
                        <a:lnSpc>
                          <a:spcPct val="115000"/>
                        </a:lnSpc>
                        <a:spcAft>
                          <a:spcPts val="800"/>
                        </a:spcAft>
                      </a:pPr>
                      <a:r>
                        <a:rPr lang="es-PY"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PSICOLOGIA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dirty="0">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888923331"/>
                  </a:ext>
                </a:extLst>
              </a:tr>
              <a:tr h="315702">
                <a:tc>
                  <a:txBody>
                    <a:bodyPr/>
                    <a:lstStyle/>
                    <a:p>
                      <a:pPr fontAlgn="b">
                        <a:lnSpc>
                          <a:spcPct val="115000"/>
                        </a:lnSpc>
                        <a:spcAft>
                          <a:spcPts val="800"/>
                        </a:spcAft>
                      </a:pPr>
                      <a:r>
                        <a:rPr lang="es-PY"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ADMINISTRACIÓN DE NEGOCIOS</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821613583"/>
                  </a:ext>
                </a:extLst>
              </a:tr>
              <a:tr h="315702">
                <a:tc>
                  <a:txBody>
                    <a:bodyPr/>
                    <a:lstStyle/>
                    <a:p>
                      <a:pPr fontAlgn="b">
                        <a:lnSpc>
                          <a:spcPct val="115000"/>
                        </a:lnSpc>
                        <a:spcAft>
                          <a:spcPts val="800"/>
                        </a:spcAft>
                      </a:pPr>
                      <a:r>
                        <a:rPr lang="es-PY"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ANTROPOLOGÍA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748229793"/>
                  </a:ext>
                </a:extLst>
              </a:tr>
              <a:tr h="315702">
                <a:tc>
                  <a:txBody>
                    <a:bodyPr/>
                    <a:lstStyle/>
                    <a:p>
                      <a:pPr fontAlgn="b">
                        <a:lnSpc>
                          <a:spcPct val="115000"/>
                        </a:lnSpc>
                        <a:spcAft>
                          <a:spcPts val="800"/>
                        </a:spcAft>
                      </a:pPr>
                      <a:r>
                        <a:rPr lang="es-PY"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CEREMONIAL Y PROTOCOLO</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86539374"/>
                  </a:ext>
                </a:extLst>
              </a:tr>
              <a:tr h="620809">
                <a:tc>
                  <a:txBody>
                    <a:bodyPr/>
                    <a:lstStyle/>
                    <a:p>
                      <a:pPr fontAlgn="b">
                        <a:lnSpc>
                          <a:spcPct val="115000"/>
                        </a:lnSpc>
                        <a:spcAft>
                          <a:spcPts val="800"/>
                        </a:spcAft>
                      </a:pPr>
                      <a:r>
                        <a:rPr lang="es-MX"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CIENCIAS DE LA COMUNICACIÓN (PERIODISMO)</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48,3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77,1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dirty="0">
                          <a:solidFill>
                            <a:srgbClr val="000000"/>
                          </a:solidFill>
                          <a:effectLst/>
                          <a:latin typeface="Calibri" panose="020F0502020204030204" pitchFamily="34" charset="0"/>
                        </a:rPr>
                        <a:t>38,5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30,8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9185946"/>
                  </a:ext>
                </a:extLst>
              </a:tr>
              <a:tr h="315702">
                <a:tc>
                  <a:txBody>
                    <a:bodyPr/>
                    <a:lstStyle/>
                    <a:p>
                      <a:pPr fontAlgn="b">
                        <a:lnSpc>
                          <a:spcPct val="115000"/>
                        </a:lnSpc>
                        <a:spcAft>
                          <a:spcPts val="800"/>
                        </a:spcAft>
                      </a:pPr>
                      <a:r>
                        <a:rPr lang="es-MX"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CIENCIAS DE LA EDUCACIÓN (DOCENCIA)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299768989"/>
                  </a:ext>
                </a:extLst>
              </a:tr>
              <a:tr h="620809">
                <a:tc>
                  <a:txBody>
                    <a:bodyPr/>
                    <a:lstStyle/>
                    <a:p>
                      <a:pPr fontAlgn="b">
                        <a:lnSpc>
                          <a:spcPct val="115000"/>
                        </a:lnSpc>
                        <a:spcAft>
                          <a:spcPts val="800"/>
                        </a:spcAft>
                      </a:pPr>
                      <a:r>
                        <a:rPr lang="es-MX"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COMUNICACIÓN PARA ELDESARROLLO Y CIENCIAS POLÍTICAS </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521774916"/>
                  </a:ext>
                </a:extLst>
              </a:tr>
              <a:tr h="315702">
                <a:tc>
                  <a:txBody>
                    <a:bodyPr/>
                    <a:lstStyle/>
                    <a:p>
                      <a:pPr fontAlgn="b">
                        <a:lnSpc>
                          <a:spcPct val="115000"/>
                        </a:lnSpc>
                        <a:spcAft>
                          <a:spcPts val="800"/>
                        </a:spcAft>
                      </a:pPr>
                      <a:r>
                        <a:rPr lang="es-MX"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DOCTOR EN LENGUA Y CULTURA GUARANI</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dirty="0">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70395662"/>
                  </a:ext>
                </a:extLst>
              </a:tr>
              <a:tr h="315702">
                <a:tc>
                  <a:txBody>
                    <a:bodyPr/>
                    <a:lstStyle/>
                    <a:p>
                      <a:pPr fontAlgn="b">
                        <a:lnSpc>
                          <a:spcPct val="115000"/>
                        </a:lnSpc>
                        <a:spcAft>
                          <a:spcPts val="800"/>
                        </a:spcAft>
                      </a:pPr>
                      <a:r>
                        <a:rPr lang="es-PY"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HISTORIA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58707679"/>
                  </a:ext>
                </a:extLst>
              </a:tr>
              <a:tr h="315702">
                <a:tc>
                  <a:txBody>
                    <a:bodyPr/>
                    <a:lstStyle/>
                    <a:p>
                      <a:pPr fontAlgn="b">
                        <a:lnSpc>
                          <a:spcPct val="115000"/>
                        </a:lnSpc>
                        <a:spcAft>
                          <a:spcPts val="800"/>
                        </a:spcAft>
                      </a:pPr>
                      <a:r>
                        <a:rPr lang="es-PY"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HUMANISTA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559141039"/>
                  </a:ext>
                </a:extLst>
              </a:tr>
              <a:tr h="315702">
                <a:tc>
                  <a:txBody>
                    <a:bodyPr/>
                    <a:lstStyle/>
                    <a:p>
                      <a:pPr fontAlgn="b">
                        <a:lnSpc>
                          <a:spcPct val="115000"/>
                        </a:lnSpc>
                        <a:spcAft>
                          <a:spcPts val="800"/>
                        </a:spcAft>
                      </a:pPr>
                      <a:r>
                        <a:rPr lang="es-PY"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INGENIERÍA AGRONOMICA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15702">
                <a:tc>
                  <a:txBody>
                    <a:bodyPr/>
                    <a:lstStyle/>
                    <a:p>
                      <a:pPr fontAlgn="b">
                        <a:lnSpc>
                          <a:spcPct val="115000"/>
                        </a:lnSpc>
                        <a:spcAft>
                          <a:spcPts val="800"/>
                        </a:spcAft>
                      </a:pPr>
                      <a:r>
                        <a:rPr lang="es-PY"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LIC ANÁLISIS DE SISTEMA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315702">
                <a:tc>
                  <a:txBody>
                    <a:bodyPr/>
                    <a:lstStyle/>
                    <a:p>
                      <a:pPr fontAlgn="b">
                        <a:lnSpc>
                          <a:spcPct val="115000"/>
                        </a:lnSpc>
                        <a:spcAft>
                          <a:spcPts val="800"/>
                        </a:spcAft>
                      </a:pPr>
                      <a:r>
                        <a:rPr lang="es-PY"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TRABAJO SOCIAL</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r h="315702">
                <a:tc>
                  <a:txBody>
                    <a:bodyPr/>
                    <a:lstStyle/>
                    <a:p>
                      <a:pPr fontAlgn="b">
                        <a:lnSpc>
                          <a:spcPct val="115000"/>
                        </a:lnSpc>
                        <a:spcAft>
                          <a:spcPts val="800"/>
                        </a:spcAft>
                      </a:pPr>
                      <a:r>
                        <a:rPr lang="es-PY"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LIC EN ENFERMERIA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686582574"/>
                  </a:ext>
                </a:extLst>
              </a:tr>
              <a:tr h="315702">
                <a:tc>
                  <a:txBody>
                    <a:bodyPr/>
                    <a:lstStyle/>
                    <a:p>
                      <a:pPr fontAlgn="b">
                        <a:lnSpc>
                          <a:spcPct val="115000"/>
                        </a:lnSpc>
                        <a:spcAft>
                          <a:spcPts val="800"/>
                        </a:spcAft>
                      </a:pPr>
                      <a:r>
                        <a:rPr lang="es-PY"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PEDAGOGÍA, ÉNFASIS E. SOCIALES.</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86666218"/>
                  </a:ext>
                </a:extLst>
              </a:tr>
              <a:tr h="315702">
                <a:tc>
                  <a:txBody>
                    <a:bodyPr/>
                    <a:lstStyle/>
                    <a:p>
                      <a:pPr fontAlgn="b">
                        <a:lnSpc>
                          <a:spcPct val="115000"/>
                        </a:lnSpc>
                        <a:spcAft>
                          <a:spcPts val="800"/>
                        </a:spcAft>
                      </a:pPr>
                      <a:r>
                        <a:rPr lang="es-PY"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LIC EN TRABAJO SOCIAL</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983137101"/>
                  </a:ext>
                </a:extLst>
              </a:tr>
              <a:tr h="315702">
                <a:tc>
                  <a:txBody>
                    <a:bodyPr/>
                    <a:lstStyle/>
                    <a:p>
                      <a:pPr fontAlgn="b">
                        <a:lnSpc>
                          <a:spcPct val="115000"/>
                        </a:lnSpc>
                        <a:spcAft>
                          <a:spcPts val="800"/>
                        </a:spcAft>
                      </a:pPr>
                      <a:r>
                        <a:rPr lang="es-PY"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CONTABILIDAD</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30306699"/>
                  </a:ext>
                </a:extLst>
              </a:tr>
              <a:tr h="315702">
                <a:tc>
                  <a:txBody>
                    <a:bodyPr/>
                    <a:lstStyle/>
                    <a:p>
                      <a:pPr fontAlgn="b">
                        <a:lnSpc>
                          <a:spcPct val="115000"/>
                        </a:lnSpc>
                        <a:spcAft>
                          <a:spcPts val="800"/>
                        </a:spcAft>
                      </a:pPr>
                      <a:r>
                        <a:rPr lang="es-PY" sz="1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89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dirty="0">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639331807"/>
                  </a:ext>
                </a:extLst>
              </a:tr>
            </a:tbl>
          </a:graphicData>
        </a:graphic>
      </p:graphicFrame>
      <p:sp>
        <p:nvSpPr>
          <p:cNvPr id="3" name="TextBox 4">
            <a:extLst>
              <a:ext uri="{FF2B5EF4-FFF2-40B4-BE49-F238E27FC236}">
                <a16:creationId xmlns:a16="http://schemas.microsoft.com/office/drawing/2014/main" id="{2E3B83E5-342F-E80A-43DA-D0C72AB6384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75195395"/>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flipH="1" flipV="1">
            <a:off x="0" y="0"/>
            <a:ext cx="18288000" cy="10287000"/>
          </a:xfrm>
          <a:custGeom>
            <a:avLst/>
            <a:gdLst/>
            <a:ahLst/>
            <a:cxnLst/>
            <a:rect l="l" t="t" r="r" b="b"/>
            <a:pathLst>
              <a:path w="18288000" h="10287000">
                <a:moveTo>
                  <a:pt x="18288000" y="10287000"/>
                </a:moveTo>
                <a:lnTo>
                  <a:pt x="0" y="10287000"/>
                </a:lnTo>
                <a:lnTo>
                  <a:pt x="0" y="0"/>
                </a:lnTo>
                <a:lnTo>
                  <a:pt x="18288000" y="0"/>
                </a:lnTo>
                <a:lnTo>
                  <a:pt x="18288000" y="10287000"/>
                </a:lnTo>
                <a:close/>
              </a:path>
            </a:pathLst>
          </a:custGeom>
          <a:blipFill>
            <a:blip r:embed="rId2"/>
            <a:stretch>
              <a:fillRect t="-38888" b="-38888"/>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3" name="Group 3"/>
          <p:cNvGrpSpPr/>
          <p:nvPr/>
        </p:nvGrpSpPr>
        <p:grpSpPr>
          <a:xfrm>
            <a:off x="4463" y="2510"/>
            <a:ext cx="18279075" cy="3084594"/>
            <a:chOff x="0" y="0"/>
            <a:chExt cx="4816593" cy="812800"/>
          </a:xfrm>
        </p:grpSpPr>
        <p:sp>
          <p:nvSpPr>
            <p:cNvPr id="4" name="Freeform 4"/>
            <p:cNvSpPr/>
            <p:nvPr/>
          </p:nvSpPr>
          <p:spPr>
            <a:xfrm>
              <a:off x="0" y="0"/>
              <a:ext cx="4816592" cy="812800"/>
            </a:xfrm>
            <a:custGeom>
              <a:avLst/>
              <a:gdLst/>
              <a:ahLst/>
              <a:cxnLst/>
              <a:rect l="l" t="t" r="r" b="b"/>
              <a:pathLst>
                <a:path w="4816592" h="812800">
                  <a:moveTo>
                    <a:pt x="0" y="0"/>
                  </a:moveTo>
                  <a:lnTo>
                    <a:pt x="4816592" y="0"/>
                  </a:lnTo>
                  <a:lnTo>
                    <a:pt x="4816592" y="812800"/>
                  </a:lnTo>
                  <a:lnTo>
                    <a:pt x="0" y="812800"/>
                  </a:lnTo>
                  <a:close/>
                </a:path>
              </a:pathLst>
            </a:custGeom>
            <a:solidFill>
              <a:schemeClr val="bg1">
                <a:lumMod val="65000"/>
              </a:schemeClr>
            </a:solid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white">
                    <a:lumMod val="75000"/>
                  </a:prstClr>
                </a:solidFill>
                <a:effectLst/>
                <a:uLnTx/>
                <a:uFillTx/>
                <a:latin typeface="Calibri"/>
                <a:ea typeface="+mn-ea"/>
                <a:cs typeface="+mn-cs"/>
              </a:endParaRPr>
            </a:p>
          </p:txBody>
        </p:sp>
        <p:sp>
          <p:nvSpPr>
            <p:cNvPr id="5" name="TextBox 5"/>
            <p:cNvSpPr txBox="1"/>
            <p:nvPr/>
          </p:nvSpPr>
          <p:spPr>
            <a:xfrm>
              <a:off x="0" y="-19050"/>
              <a:ext cx="4816593" cy="831850"/>
            </a:xfrm>
            <a:prstGeom prst="rect">
              <a:avLst/>
            </a:prstGeom>
          </p:spPr>
          <p:txBody>
            <a:bodyPr lIns="50775" tIns="50775" rIns="50775" bIns="50775" rtlCol="0" anchor="ctr"/>
            <a:lstStyle/>
            <a:p>
              <a:pPr marL="0" marR="0" lvl="0" indent="0" algn="ctr" defTabSz="914400" rtl="0" eaLnBrk="1" fontAlgn="auto" latinLnBrk="0" hangingPunct="1">
                <a:lnSpc>
                  <a:spcPts val="2858"/>
                </a:lnSpc>
                <a:spcBef>
                  <a:spcPts val="0"/>
                </a:spcBef>
                <a:spcAft>
                  <a:spcPts val="0"/>
                </a:spcAft>
                <a:buClrTx/>
                <a:buSzTx/>
                <a:buFontTx/>
                <a:buNone/>
                <a:tabLst/>
                <a:defRPr/>
              </a:pPr>
              <a:endParaRPr kumimoji="0" sz="1800" b="0" i="0" u="none" strike="noStrike" kern="1200" cap="none" spc="0" normalizeH="0" baseline="0" noProof="0">
                <a:ln>
                  <a:noFill/>
                </a:ln>
                <a:solidFill>
                  <a:prstClr val="white">
                    <a:lumMod val="75000"/>
                  </a:prstClr>
                </a:solidFill>
                <a:effectLst/>
                <a:uLnTx/>
                <a:uFillTx/>
                <a:latin typeface="Calibri"/>
                <a:ea typeface="+mn-ea"/>
                <a:cs typeface="+mn-cs"/>
              </a:endParaRPr>
            </a:p>
          </p:txBody>
        </p:sp>
      </p:grpSp>
      <p:sp>
        <p:nvSpPr>
          <p:cNvPr id="6" name="Freeform 6"/>
          <p:cNvSpPr/>
          <p:nvPr/>
        </p:nvSpPr>
        <p:spPr>
          <a:xfrm>
            <a:off x="13448920" y="-4724578"/>
            <a:ext cx="7612839" cy="7811682"/>
          </a:xfrm>
          <a:custGeom>
            <a:avLst/>
            <a:gdLst/>
            <a:ahLst/>
            <a:cxnLst/>
            <a:rect l="l" t="t" r="r" b="b"/>
            <a:pathLst>
              <a:path w="7612839" h="7811682">
                <a:moveTo>
                  <a:pt x="0" y="0"/>
                </a:moveTo>
                <a:lnTo>
                  <a:pt x="7612839" y="0"/>
                </a:lnTo>
                <a:lnTo>
                  <a:pt x="7612839" y="7811682"/>
                </a:lnTo>
                <a:lnTo>
                  <a:pt x="0" y="7811682"/>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Freeform 7"/>
          <p:cNvSpPr/>
          <p:nvPr/>
        </p:nvSpPr>
        <p:spPr>
          <a:xfrm>
            <a:off x="-2845514" y="-3438405"/>
            <a:ext cx="6706657" cy="6881831"/>
          </a:xfrm>
          <a:custGeom>
            <a:avLst/>
            <a:gdLst/>
            <a:ahLst/>
            <a:cxnLst/>
            <a:rect l="l" t="t" r="r" b="b"/>
            <a:pathLst>
              <a:path w="6706657" h="6881831">
                <a:moveTo>
                  <a:pt x="0" y="0"/>
                </a:moveTo>
                <a:lnTo>
                  <a:pt x="6706657" y="0"/>
                </a:lnTo>
                <a:lnTo>
                  <a:pt x="6706657" y="6881831"/>
                </a:lnTo>
                <a:lnTo>
                  <a:pt x="0" y="6881831"/>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2" name="TextBox 12"/>
          <p:cNvSpPr txBox="1"/>
          <p:nvPr/>
        </p:nvSpPr>
        <p:spPr>
          <a:xfrm>
            <a:off x="3693641" y="1234129"/>
            <a:ext cx="10900718" cy="1349353"/>
          </a:xfrm>
          <a:prstGeom prst="rect">
            <a:avLst/>
          </a:prstGeom>
        </p:spPr>
        <p:txBody>
          <a:bodyPr lIns="0" tIns="0" rIns="0" bIns="0" rtlCol="0" anchor="t">
            <a:spAutoFit/>
          </a:bodyPr>
          <a:lstStyle/>
          <a:p>
            <a:pPr marL="0" marR="0" lvl="0" indent="0" algn="ctr" defTabSz="914400" rtl="0" eaLnBrk="1" fontAlgn="auto" latinLnBrk="0" hangingPunct="1">
              <a:lnSpc>
                <a:spcPts val="11076"/>
              </a:lnSpc>
              <a:spcBef>
                <a:spcPts val="0"/>
              </a:spcBef>
              <a:spcAft>
                <a:spcPts val="0"/>
              </a:spcAft>
              <a:buClrTx/>
              <a:buSzTx/>
              <a:buFontTx/>
              <a:buNone/>
              <a:tabLst/>
              <a:defRPr/>
            </a:pPr>
            <a:r>
              <a:rPr lang="en-US" sz="8026" spc="786" dirty="0">
                <a:solidFill>
                  <a:srgbClr val="FFFFFF"/>
                </a:solidFill>
                <a:latin typeface="Oswald Bold"/>
              </a:rPr>
              <a:t>CUADROS </a:t>
            </a:r>
            <a:endParaRPr kumimoji="0" lang="en-US" sz="8026" b="0" i="0" u="none" strike="noStrike" kern="1200" cap="none" spc="786" normalizeH="0" baseline="0" noProof="0" dirty="0">
              <a:ln>
                <a:noFill/>
              </a:ln>
              <a:solidFill>
                <a:srgbClr val="FFFFFF"/>
              </a:solidFill>
              <a:effectLst/>
              <a:uLnTx/>
              <a:uFillTx/>
              <a:latin typeface="Oswald Bold"/>
              <a:ea typeface="+mn-ea"/>
              <a:cs typeface="+mn-cs"/>
            </a:endParaRPr>
          </a:p>
        </p:txBody>
      </p:sp>
      <p:grpSp>
        <p:nvGrpSpPr>
          <p:cNvPr id="13" name="Group 13"/>
          <p:cNvGrpSpPr/>
          <p:nvPr/>
        </p:nvGrpSpPr>
        <p:grpSpPr>
          <a:xfrm>
            <a:off x="1981201" y="3511189"/>
            <a:ext cx="13943396" cy="5899512"/>
            <a:chOff x="0" y="0"/>
            <a:chExt cx="1744696" cy="542290"/>
          </a:xfrm>
        </p:grpSpPr>
        <p:sp>
          <p:nvSpPr>
            <p:cNvPr id="14" name="Freeform 14"/>
            <p:cNvSpPr/>
            <p:nvPr/>
          </p:nvSpPr>
          <p:spPr>
            <a:xfrm>
              <a:off x="0" y="0"/>
              <a:ext cx="1744696" cy="542290"/>
            </a:xfrm>
            <a:custGeom>
              <a:avLst/>
              <a:gdLst/>
              <a:ahLst/>
              <a:cxnLst/>
              <a:rect l="l" t="t" r="r" b="b"/>
              <a:pathLst>
                <a:path w="1744696" h="542290">
                  <a:moveTo>
                    <a:pt x="0" y="0"/>
                  </a:moveTo>
                  <a:lnTo>
                    <a:pt x="1744696" y="0"/>
                  </a:lnTo>
                  <a:lnTo>
                    <a:pt x="1744696" y="542290"/>
                  </a:lnTo>
                  <a:lnTo>
                    <a:pt x="0" y="542290"/>
                  </a:lnTo>
                  <a:close/>
                </a:path>
              </a:pathLst>
            </a:custGeom>
            <a:solidFill>
              <a:srgbClr val="000000">
                <a:alpha val="0"/>
              </a:srgbClr>
            </a:solidFill>
            <a:ln w="38100" cap="sq">
              <a:solidFill>
                <a:srgbClr val="000000"/>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TextBox 15"/>
            <p:cNvSpPr txBox="1"/>
            <p:nvPr/>
          </p:nvSpPr>
          <p:spPr>
            <a:xfrm>
              <a:off x="0" y="-19050"/>
              <a:ext cx="1744696" cy="561340"/>
            </a:xfrm>
            <a:prstGeom prst="rect">
              <a:avLst/>
            </a:prstGeom>
          </p:spPr>
          <p:txBody>
            <a:bodyPr lIns="50775" tIns="50775" rIns="50775" bIns="50775" rtlCol="0" anchor="ctr"/>
            <a:lstStyle/>
            <a:p>
              <a:pPr marL="0" marR="0" lvl="0" indent="0" algn="ctr" defTabSz="914400" rtl="0" eaLnBrk="1" fontAlgn="auto" latinLnBrk="0" hangingPunct="1">
                <a:lnSpc>
                  <a:spcPts val="2858"/>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9" name="CuadroTexto 8">
            <a:extLst>
              <a:ext uri="{FF2B5EF4-FFF2-40B4-BE49-F238E27FC236}">
                <a16:creationId xmlns:a16="http://schemas.microsoft.com/office/drawing/2014/main" id="{673DAEC5-E49C-B634-51A7-70CAF7B08837}"/>
              </a:ext>
            </a:extLst>
          </p:cNvPr>
          <p:cNvSpPr txBox="1"/>
          <p:nvPr/>
        </p:nvSpPr>
        <p:spPr>
          <a:xfrm>
            <a:off x="2363403" y="3749354"/>
            <a:ext cx="11951368" cy="2711896"/>
          </a:xfrm>
          <a:prstGeom prst="rect">
            <a:avLst/>
          </a:prstGeom>
          <a:noFill/>
        </p:spPr>
        <p:txBody>
          <a:bodyPr wrap="square">
            <a:spAutoFit/>
          </a:bodyPr>
          <a:lstStyle/>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1800" b="1" i="0" u="none" strike="noStrike" kern="1200" cap="none" spc="15" normalizeH="0" baseline="0" noProof="0" dirty="0">
                <a:ln>
                  <a:noFill/>
                </a:ln>
                <a:effectLst/>
                <a:uLnTx/>
                <a:uFillTx/>
                <a:latin typeface="Fira Sans Light"/>
                <a:ea typeface="+mn-ea"/>
                <a:cs typeface="+mn-cs"/>
              </a:rPr>
              <a:t>PERTENENCIA A GREMIOS/ ORGANIZACIÓN / SINDICATOS PERIODÍSTICOS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1800" b="1" spc="15" dirty="0">
                <a:latin typeface="Fira Sans Light"/>
              </a:rPr>
              <a:t>SINDICATO DE PERTENENCIA</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1800" b="1" i="0" u="none" strike="noStrike" kern="1200" cap="none" spc="15" normalizeH="0" baseline="0" noProof="0" dirty="0">
                <a:ln>
                  <a:noFill/>
                </a:ln>
                <a:effectLst/>
                <a:uLnTx/>
                <a:uFillTx/>
                <a:latin typeface="Fira Sans Light"/>
                <a:ea typeface="+mn-ea"/>
                <a:cs typeface="+mn-cs"/>
              </a:rPr>
              <a:t>AC</a:t>
            </a:r>
            <a:r>
              <a:rPr lang="en-US" sz="1800" b="1" spc="15" dirty="0">
                <a:latin typeface="Fira Sans Light"/>
              </a:rPr>
              <a:t>OMPAÑAMIENTO DEL GREMIO/ INSTITUCION DE PERTENENCIA ANTE UN HECHO DE VIOLENCIA CONTRA UN PERIODISTA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1800" b="1" i="0" u="none" strike="noStrike" kern="1200" cap="none" spc="15" normalizeH="0" baseline="0" noProof="0" dirty="0">
                <a:ln>
                  <a:noFill/>
                </a:ln>
                <a:effectLst/>
                <a:uLnTx/>
                <a:uFillTx/>
                <a:latin typeface="Fira Sans Light"/>
                <a:ea typeface="+mn-ea"/>
                <a:cs typeface="+mn-cs"/>
              </a:rPr>
              <a:t>TIPO DE ACCIONES QUE ESPERAN DE UN GREMIO/ORGANIZACIÓN / SINDICATO </a:t>
            </a:r>
            <a:r>
              <a:rPr lang="en-US" sz="1800" b="1" spc="15" dirty="0">
                <a:latin typeface="Fira Sans Light"/>
              </a:rPr>
              <a:t>DE PERIODISTAS </a:t>
            </a:r>
            <a:endParaRPr kumimoji="0" lang="en-US" sz="1800" b="1" i="0" u="none" strike="noStrike" kern="1200" cap="none" spc="15" normalizeH="0" baseline="0" noProof="0" dirty="0">
              <a:ln>
                <a:noFill/>
              </a:ln>
              <a:effectLst/>
              <a:uLnTx/>
              <a:uFillTx/>
              <a:latin typeface="Fira Sans Light"/>
              <a:ea typeface="+mn-ea"/>
              <a:cs typeface="+mn-cs"/>
            </a:endParaRPr>
          </a:p>
        </p:txBody>
      </p:sp>
    </p:spTree>
    <p:extLst>
      <p:ext uri="{BB962C8B-B14F-4D97-AF65-F5344CB8AC3E}">
        <p14:creationId xmlns:p14="http://schemas.microsoft.com/office/powerpoint/2010/main" val="1743795346"/>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163800" cy="713195"/>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993285"/>
          </a:xfrm>
          <a:prstGeom prst="rect">
            <a:avLst/>
          </a:prstGeom>
          <a:noFill/>
        </p:spPr>
        <p:txBody>
          <a:bodyPr wrap="square" rtlCol="0">
            <a:spAutoFit/>
          </a:bodyPr>
          <a:lstStyle/>
          <a:p>
            <a:pPr marL="685800" algn="r">
              <a:lnSpc>
                <a:spcPct val="115000"/>
              </a:lnSpc>
              <a:spcAft>
                <a:spcPts val="800"/>
              </a:spcAft>
            </a:pPr>
            <a:r>
              <a:rPr lang="es-PY" sz="2800" b="1" kern="1200" dirty="0">
                <a:solidFill>
                  <a:srgbClr val="000000"/>
                </a:solidFill>
                <a:effectLst/>
                <a:ea typeface="Times New Roman" panose="02020603050405020304" pitchFamily="18" charset="0"/>
                <a:cs typeface="Times New Roman" panose="02020603050405020304" pitchFamily="18" charset="0"/>
              </a:rPr>
              <a:t>11. A. PERTENENCIA A ORGANIZACIONES /SINDICATOS PERIODÍSTICOS </a:t>
            </a:r>
            <a:endParaRPr lang="es-PY" sz="2800" kern="100" dirty="0">
              <a:effectLst/>
              <a:ea typeface="Aptos" panose="020B0004020202020204" pitchFamily="34" charset="0"/>
              <a:cs typeface="Times New Roman" panose="02020603050405020304" pitchFamily="18" charset="0"/>
            </a:endParaRPr>
          </a:p>
          <a:p>
            <a:pPr>
              <a:lnSpc>
                <a:spcPct val="115000"/>
              </a:lnSpc>
              <a:spcAft>
                <a:spcPts val="800"/>
              </a:spcAft>
            </a:pPr>
            <a:r>
              <a:rPr lang="es-PY" sz="1800" kern="100" dirty="0">
                <a:effectLst/>
                <a:latin typeface="Aptos" panose="020B0004020202020204" pitchFamily="34" charset="0"/>
                <a:ea typeface="Aptos" panose="020B0004020202020204" pitchFamily="34" charset="0"/>
                <a:cs typeface="Times New Roman" panose="02020603050405020304" pitchFamily="18" charset="0"/>
              </a:rPr>
              <a:t> </a:t>
            </a: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2349145591"/>
              </p:ext>
            </p:extLst>
          </p:nvPr>
        </p:nvGraphicFramePr>
        <p:xfrm>
          <a:off x="428888" y="1773489"/>
          <a:ext cx="17430225" cy="2840947"/>
        </p:xfrm>
        <a:graphic>
          <a:graphicData uri="http://schemas.openxmlformats.org/drawingml/2006/table">
            <a:tbl>
              <a:tblPr/>
              <a:tblGrid>
                <a:gridCol w="3768607">
                  <a:extLst>
                    <a:ext uri="{9D8B030D-6E8A-4147-A177-3AD203B41FA5}">
                      <a16:colId xmlns:a16="http://schemas.microsoft.com/office/drawing/2014/main" val="2603815270"/>
                    </a:ext>
                  </a:extLst>
                </a:gridCol>
                <a:gridCol w="2148028">
                  <a:extLst>
                    <a:ext uri="{9D8B030D-6E8A-4147-A177-3AD203B41FA5}">
                      <a16:colId xmlns:a16="http://schemas.microsoft.com/office/drawing/2014/main" val="2271645990"/>
                    </a:ext>
                  </a:extLst>
                </a:gridCol>
                <a:gridCol w="2148028">
                  <a:extLst>
                    <a:ext uri="{9D8B030D-6E8A-4147-A177-3AD203B41FA5}">
                      <a16:colId xmlns:a16="http://schemas.microsoft.com/office/drawing/2014/main" val="3365438893"/>
                    </a:ext>
                  </a:extLst>
                </a:gridCol>
                <a:gridCol w="2148028">
                  <a:extLst>
                    <a:ext uri="{9D8B030D-6E8A-4147-A177-3AD203B41FA5}">
                      <a16:colId xmlns:a16="http://schemas.microsoft.com/office/drawing/2014/main" val="2198213398"/>
                    </a:ext>
                  </a:extLst>
                </a:gridCol>
                <a:gridCol w="2148028">
                  <a:extLst>
                    <a:ext uri="{9D8B030D-6E8A-4147-A177-3AD203B41FA5}">
                      <a16:colId xmlns:a16="http://schemas.microsoft.com/office/drawing/2014/main" val="2276656453"/>
                    </a:ext>
                  </a:extLst>
                </a:gridCol>
                <a:gridCol w="1679127">
                  <a:extLst>
                    <a:ext uri="{9D8B030D-6E8A-4147-A177-3AD203B41FA5}">
                      <a16:colId xmlns:a16="http://schemas.microsoft.com/office/drawing/2014/main" val="80904801"/>
                    </a:ext>
                  </a:extLst>
                </a:gridCol>
                <a:gridCol w="1541082">
                  <a:extLst>
                    <a:ext uri="{9D8B030D-6E8A-4147-A177-3AD203B41FA5}">
                      <a16:colId xmlns:a16="http://schemas.microsoft.com/office/drawing/2014/main" val="92665308"/>
                    </a:ext>
                  </a:extLst>
                </a:gridCol>
                <a:gridCol w="1849297">
                  <a:extLst>
                    <a:ext uri="{9D8B030D-6E8A-4147-A177-3AD203B41FA5}">
                      <a16:colId xmlns:a16="http://schemas.microsoft.com/office/drawing/2014/main" val="3771453558"/>
                    </a:ext>
                  </a:extLst>
                </a:gridCol>
              </a:tblGrid>
              <a:tr h="0">
                <a:tc gridSpan="8">
                  <a:txBody>
                    <a:bodyPr/>
                    <a:lstStyle/>
                    <a:p>
                      <a:pPr algn="ctr" fontAlgn="b"/>
                      <a:r>
                        <a:rPr lang="es-MX" sz="3200" b="1" i="0" u="none" strike="noStrike" dirty="0">
                          <a:solidFill>
                            <a:schemeClr val="tx1"/>
                          </a:solidFill>
                          <a:effectLst/>
                          <a:latin typeface="Calibri" panose="020F0502020204030204" pitchFamily="34" charset="0"/>
                        </a:rPr>
                        <a:t>¿Pertenece Ud. actualmente a alguna organización sindical o gremial de periodistas?</a:t>
                      </a:r>
                    </a:p>
                    <a:p>
                      <a:pPr algn="ctr" fontAlgn="b"/>
                      <a:endParaRPr lang="es-ES" sz="32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algn="l" fontAlgn="b"/>
                      <a:r>
                        <a:rPr lang="es-PY" sz="2800" b="1" i="0" u="none" strike="noStrike" dirty="0">
                          <a:solidFill>
                            <a:srgbClr val="000000"/>
                          </a:solidFill>
                          <a:effectLst/>
                          <a:latin typeface="Calibri" panose="020F0502020204030204" pitchFamily="34" charset="0"/>
                        </a:rPr>
                        <a:t>SI</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46,5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algn="l" fontAlgn="b"/>
                      <a:r>
                        <a:rPr lang="es-PY" sz="2800" b="1" i="0" u="none" strike="noStrike">
                          <a:solidFill>
                            <a:srgbClr val="000000"/>
                          </a:solidFill>
                          <a:effectLst/>
                          <a:latin typeface="Calibri" panose="020F0502020204030204" pitchFamily="34" charset="0"/>
                        </a:rPr>
                        <a:t>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53,5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68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91683337"/>
                  </a:ext>
                </a:extLst>
              </a:tr>
              <a:tr h="279980">
                <a:tc>
                  <a:txBody>
                    <a:bodyPr/>
                    <a:lstStyle/>
                    <a:p>
                      <a:pPr algn="l" fontAlgn="b"/>
                      <a:r>
                        <a:rPr lang="es-PY" sz="28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0750506"/>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4122312905"/>
              </p:ext>
            </p:extLst>
          </p:nvPr>
        </p:nvGraphicFramePr>
        <p:xfrm>
          <a:off x="328387" y="5143500"/>
          <a:ext cx="17430224" cy="2788718"/>
        </p:xfrm>
        <a:graphic>
          <a:graphicData uri="http://schemas.openxmlformats.org/drawingml/2006/table">
            <a:tbl>
              <a:tblPr/>
              <a:tblGrid>
                <a:gridCol w="3355134">
                  <a:extLst>
                    <a:ext uri="{9D8B030D-6E8A-4147-A177-3AD203B41FA5}">
                      <a16:colId xmlns:a16="http://schemas.microsoft.com/office/drawing/2014/main" val="2603815270"/>
                    </a:ext>
                  </a:extLst>
                </a:gridCol>
                <a:gridCol w="1912357">
                  <a:extLst>
                    <a:ext uri="{9D8B030D-6E8A-4147-A177-3AD203B41FA5}">
                      <a16:colId xmlns:a16="http://schemas.microsoft.com/office/drawing/2014/main" val="2271645990"/>
                    </a:ext>
                  </a:extLst>
                </a:gridCol>
                <a:gridCol w="1912357">
                  <a:extLst>
                    <a:ext uri="{9D8B030D-6E8A-4147-A177-3AD203B41FA5}">
                      <a16:colId xmlns:a16="http://schemas.microsoft.com/office/drawing/2014/main" val="3365438893"/>
                    </a:ext>
                  </a:extLst>
                </a:gridCol>
                <a:gridCol w="1912357">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533400">
                <a:tc gridSpan="9">
                  <a:txBody>
                    <a:bodyPr/>
                    <a:lstStyle/>
                    <a:p>
                      <a:pPr algn="ctr" fontAlgn="b"/>
                      <a:r>
                        <a:rPr lang="es-MX" sz="3200" b="1" i="0" u="none" strike="noStrike" dirty="0">
                          <a:solidFill>
                            <a:schemeClr val="tx1"/>
                          </a:solidFill>
                          <a:effectLst/>
                          <a:latin typeface="Calibri" panose="020F0502020204030204" pitchFamily="34" charset="0"/>
                        </a:rPr>
                        <a:t>¿Pertenece Ud. actualmente a alguna organización sindical o gremial de periodistas?</a:t>
                      </a:r>
                    </a:p>
                    <a:p>
                      <a:pPr algn="ctr" fontAlgn="b"/>
                      <a:endParaRPr lang="es-ES" sz="32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29398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93986">
                <a:tc>
                  <a:txBody>
                    <a:bodyPr/>
                    <a:lstStyle/>
                    <a:p>
                      <a:pPr algn="l" fontAlgn="b"/>
                      <a:r>
                        <a:rPr lang="es-PY" sz="2800" b="1" i="0" u="none" strike="noStrike" dirty="0">
                          <a:solidFill>
                            <a:srgbClr val="000000"/>
                          </a:solidFill>
                          <a:effectLst/>
                          <a:latin typeface="Calibri" panose="020F0502020204030204" pitchFamily="34" charset="0"/>
                        </a:rPr>
                        <a:t>SI</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49,6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34,9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93986">
                <a:tc>
                  <a:txBody>
                    <a:bodyPr/>
                    <a:lstStyle/>
                    <a:p>
                      <a:pPr algn="l" fontAlgn="b"/>
                      <a:r>
                        <a:rPr lang="es-PY" sz="2800" b="1" i="0" u="none" strike="noStrike">
                          <a:solidFill>
                            <a:srgbClr val="000000"/>
                          </a:solidFill>
                          <a:effectLst/>
                          <a:latin typeface="Calibri" panose="020F0502020204030204" pitchFamily="34" charset="0"/>
                        </a:rPr>
                        <a:t>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50,4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58,7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65,1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25063707"/>
                  </a:ext>
                </a:extLst>
              </a:tr>
              <a:tr h="293986">
                <a:tc>
                  <a:txBody>
                    <a:bodyPr/>
                    <a:lstStyle/>
                    <a:p>
                      <a:pPr algn="l" fontAlgn="b"/>
                      <a:r>
                        <a:rPr lang="es-PY" sz="28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83539129"/>
                  </a:ext>
                </a:extLst>
              </a:tr>
            </a:tbl>
          </a:graphicData>
        </a:graphic>
      </p:graphicFrame>
      <p:sp>
        <p:nvSpPr>
          <p:cNvPr id="5" name="TextBox 4">
            <a:extLst>
              <a:ext uri="{FF2B5EF4-FFF2-40B4-BE49-F238E27FC236}">
                <a16:creationId xmlns:a16="http://schemas.microsoft.com/office/drawing/2014/main" id="{27FC19B7-72F3-6CCC-C4BD-538AF16ADEB4}"/>
              </a:ext>
            </a:extLst>
          </p:cNvPr>
          <p:cNvSpPr txBox="1"/>
          <p:nvPr/>
        </p:nvSpPr>
        <p:spPr>
          <a:xfrm>
            <a:off x="428888" y="9837993"/>
            <a:ext cx="17430225" cy="334707"/>
          </a:xfrm>
          <a:prstGeom prst="rect">
            <a:avLst/>
          </a:prstGeom>
          <a:noFill/>
        </p:spPr>
        <p:txBody>
          <a:bodyPr wrap="square" rtlCol="0">
            <a:spAutoFit/>
          </a:bodyPr>
          <a:lstStyle/>
          <a:p>
            <a:pPr algn="r" defTabSz="1371600"/>
            <a:r>
              <a:rPr lang="en-US" sz="1575" b="1" dirty="0">
                <a:solidFill>
                  <a:prstClr val="black"/>
                </a:solidFill>
                <a:latin typeface="Calibri" panose="020F0502020204030204"/>
              </a:rPr>
              <a:t>MULTITARGET COMMUNICATION &amp; RESEARCH / LA SEGURIDAD DE LOS PERIODISTAS EN EL EJERCICIO DE SU PROFESION  EN PARAGUAY  Y EL ASEDIO EN EL MUNDO DIGITAL  / ABRIL   2024</a:t>
            </a:r>
            <a:endParaRPr lang="es-PY" sz="1575" b="1" dirty="0">
              <a:solidFill>
                <a:prstClr val="black"/>
              </a:solidFill>
              <a:latin typeface="Calibri" panose="020F0502020204030204"/>
            </a:endParaRPr>
          </a:p>
        </p:txBody>
      </p:sp>
    </p:spTree>
    <p:extLst>
      <p:ext uri="{BB962C8B-B14F-4D97-AF65-F5344CB8AC3E}">
        <p14:creationId xmlns:p14="http://schemas.microsoft.com/office/powerpoint/2010/main" val="1297464638"/>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163800" cy="713195"/>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584775"/>
          </a:xfrm>
          <a:prstGeom prst="rect">
            <a:avLst/>
          </a:prstGeom>
          <a:noFill/>
        </p:spPr>
        <p:txBody>
          <a:bodyPr wrap="square" rtlCol="0">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PY" sz="3200" b="1" i="0" u="none" strike="noStrike" kern="1200" cap="none" spc="0" normalizeH="0" baseline="0" noProof="0" dirty="0">
                <a:ln>
                  <a:noFill/>
                </a:ln>
                <a:solidFill>
                  <a:prstClr val="black"/>
                </a:solidFill>
                <a:effectLst/>
                <a:uLnTx/>
                <a:uFillTx/>
                <a:latin typeface="Calibri" panose="020F0502020204030204"/>
                <a:ea typeface="+mn-ea"/>
                <a:cs typeface="+mn-cs"/>
              </a:rPr>
              <a:t>11- B. SINDICATO/ GREMIOS/ ORGANIZACIÓN  DE PERTENENCIA </a:t>
            </a: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1240669794"/>
              </p:ext>
            </p:extLst>
          </p:nvPr>
        </p:nvGraphicFramePr>
        <p:xfrm>
          <a:off x="525486" y="1282942"/>
          <a:ext cx="17237027" cy="7721116"/>
        </p:xfrm>
        <a:graphic>
          <a:graphicData uri="http://schemas.openxmlformats.org/drawingml/2006/table">
            <a:tbl>
              <a:tblPr/>
              <a:tblGrid>
                <a:gridCol w="4435428">
                  <a:extLst>
                    <a:ext uri="{9D8B030D-6E8A-4147-A177-3AD203B41FA5}">
                      <a16:colId xmlns:a16="http://schemas.microsoft.com/office/drawing/2014/main" val="2603815270"/>
                    </a:ext>
                  </a:extLst>
                </a:gridCol>
                <a:gridCol w="1415627">
                  <a:extLst>
                    <a:ext uri="{9D8B030D-6E8A-4147-A177-3AD203B41FA5}">
                      <a16:colId xmlns:a16="http://schemas.microsoft.com/office/drawing/2014/main" val="2271645990"/>
                    </a:ext>
                  </a:extLst>
                </a:gridCol>
                <a:gridCol w="2124219">
                  <a:extLst>
                    <a:ext uri="{9D8B030D-6E8A-4147-A177-3AD203B41FA5}">
                      <a16:colId xmlns:a16="http://schemas.microsoft.com/office/drawing/2014/main" val="3365438893"/>
                    </a:ext>
                  </a:extLst>
                </a:gridCol>
                <a:gridCol w="2124219">
                  <a:extLst>
                    <a:ext uri="{9D8B030D-6E8A-4147-A177-3AD203B41FA5}">
                      <a16:colId xmlns:a16="http://schemas.microsoft.com/office/drawing/2014/main" val="2198213398"/>
                    </a:ext>
                  </a:extLst>
                </a:gridCol>
                <a:gridCol w="2124219">
                  <a:extLst>
                    <a:ext uri="{9D8B030D-6E8A-4147-A177-3AD203B41FA5}">
                      <a16:colId xmlns:a16="http://schemas.microsoft.com/office/drawing/2014/main" val="2276656453"/>
                    </a:ext>
                  </a:extLst>
                </a:gridCol>
                <a:gridCol w="1660516">
                  <a:extLst>
                    <a:ext uri="{9D8B030D-6E8A-4147-A177-3AD203B41FA5}">
                      <a16:colId xmlns:a16="http://schemas.microsoft.com/office/drawing/2014/main" val="80904801"/>
                    </a:ext>
                  </a:extLst>
                </a:gridCol>
                <a:gridCol w="1524000">
                  <a:extLst>
                    <a:ext uri="{9D8B030D-6E8A-4147-A177-3AD203B41FA5}">
                      <a16:colId xmlns:a16="http://schemas.microsoft.com/office/drawing/2014/main" val="92665308"/>
                    </a:ext>
                  </a:extLst>
                </a:gridCol>
                <a:gridCol w="1828799">
                  <a:extLst>
                    <a:ext uri="{9D8B030D-6E8A-4147-A177-3AD203B41FA5}">
                      <a16:colId xmlns:a16="http://schemas.microsoft.com/office/drawing/2014/main" val="3771453558"/>
                    </a:ext>
                  </a:extLst>
                </a:gridCol>
              </a:tblGrid>
              <a:tr h="361856">
                <a:tc gridSpan="8">
                  <a:txBody>
                    <a:bodyPr/>
                    <a:lstStyle/>
                    <a:p>
                      <a:pPr algn="ctr" fontAlgn="b"/>
                      <a:r>
                        <a:rPr lang="es-MX" sz="2800" b="1" i="0" u="none" strike="noStrike" dirty="0">
                          <a:solidFill>
                            <a:schemeClr val="tx1"/>
                          </a:solidFill>
                          <a:effectLst/>
                          <a:latin typeface="Calibri" panose="020F0502020204030204" pitchFamily="34" charset="0"/>
                        </a:rPr>
                        <a:t>¿Podría indicarnos a cuál /cuáles organizaciones /sindicatos pertenece?</a:t>
                      </a:r>
                    </a:p>
                    <a:p>
                      <a:pPr algn="ctr" fontAlgn="b"/>
                      <a:r>
                        <a:rPr lang="es-MX" sz="2800" b="1" i="0" u="none" strike="noStrike" dirty="0">
                          <a:solidFill>
                            <a:schemeClr val="tx1"/>
                          </a:solidFill>
                          <a:effectLst/>
                          <a:latin typeface="Calibri" panose="020F0502020204030204" pitchFamily="34" charset="0"/>
                        </a:rPr>
                        <a:t> (Indique los gremios a los cuales pertenece)</a:t>
                      </a: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fontAlgn="b">
                        <a:lnSpc>
                          <a:spcPct val="115000"/>
                        </a:lnSpc>
                        <a:spcAft>
                          <a:spcPts val="800"/>
                        </a:spcAft>
                      </a:pPr>
                      <a:r>
                        <a:rPr lang="pt-BR"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SINDICATO DE PERIODISTAS DEL PARAGUAY (SPP)</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38,9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FORO DE PERIODISTAS PARAGUAYOS (FOPEP)</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271729209"/>
                  </a:ext>
                </a:extLst>
              </a:tr>
              <a:tr h="279980">
                <a:tc>
                  <a:txBody>
                    <a:bodyPr/>
                    <a:lstStyle/>
                    <a:p>
                      <a:pPr fontAlgn="b">
                        <a:lnSpc>
                          <a:spcPct val="115000"/>
                        </a:lnSpc>
                        <a:spcAft>
                          <a:spcPts val="800"/>
                        </a:spcAft>
                      </a:pPr>
                      <a:r>
                        <a:rPr lang="es-MX"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RED ACTIVA PARAGUAY –ASOCIACIÓN DE COMUNICADORES (RAP)</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38,7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542239007"/>
                  </a:ext>
                </a:extLst>
              </a:tr>
              <a:tr h="279980">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ASOCIACIÓN DE REPORTEROS GRÁFICOS (ARGP)</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230642626"/>
                  </a:ext>
                </a:extLst>
              </a:tr>
              <a:tr h="279980">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SOCIEDAD DE COMUNICADORES DEL PARAGUAY (SCP)</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465012884"/>
                  </a:ext>
                </a:extLst>
              </a:tr>
              <a:tr h="279980">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CÍRCULO DE PERIODISTAS DEPORTIVOS DEL PARAGUAY</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87680354"/>
                  </a:ext>
                </a:extLst>
              </a:tr>
              <a:tr h="279980">
                <a:tc>
                  <a:txBody>
                    <a:bodyPr/>
                    <a:lstStyle/>
                    <a:p>
                      <a:pPr fontAlgn="b">
                        <a:lnSpc>
                          <a:spcPct val="115000"/>
                        </a:lnSpc>
                        <a:spcAft>
                          <a:spcPts val="800"/>
                        </a:spcAft>
                      </a:pPr>
                      <a:r>
                        <a:rPr lang="es-MX"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RED PARAGUAYA DE MUJERES PERIODISTAS Y COMUNICADORAS</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91683337"/>
                  </a:ext>
                </a:extLst>
              </a:tr>
              <a:tr h="279980">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0750506"/>
                  </a:ext>
                </a:extLst>
              </a:tr>
            </a:tbl>
          </a:graphicData>
        </a:graphic>
      </p:graphicFrame>
      <p:sp>
        <p:nvSpPr>
          <p:cNvPr id="3" name="TextBox 4">
            <a:extLst>
              <a:ext uri="{FF2B5EF4-FFF2-40B4-BE49-F238E27FC236}">
                <a16:creationId xmlns:a16="http://schemas.microsoft.com/office/drawing/2014/main" id="{32E9A741-C068-9FE0-030F-7221DA86B40A}"/>
              </a:ext>
            </a:extLst>
          </p:cNvPr>
          <p:cNvSpPr txBox="1"/>
          <p:nvPr/>
        </p:nvSpPr>
        <p:spPr>
          <a:xfrm>
            <a:off x="428888" y="9837993"/>
            <a:ext cx="17430225" cy="334707"/>
          </a:xfrm>
          <a:prstGeom prst="rect">
            <a:avLst/>
          </a:prstGeom>
          <a:noFill/>
        </p:spPr>
        <p:txBody>
          <a:bodyPr wrap="square" rtlCol="0">
            <a:spAutoFit/>
          </a:bodyPr>
          <a:lstStyle/>
          <a:p>
            <a:pPr algn="r" defTabSz="1371600"/>
            <a:r>
              <a:rPr lang="en-US" sz="1575" b="1" dirty="0">
                <a:solidFill>
                  <a:prstClr val="black"/>
                </a:solidFill>
                <a:latin typeface="Calibri" panose="020F0502020204030204"/>
              </a:rPr>
              <a:t>MULTITARGET COMMUNICATION &amp; RESEARCH / LA SEGURIDAD DE LOS PERIODISTAS EN EL EJERCICIO DE SU PROFESION  EN PARAGUAY  Y EL ASEDIO EN EL MUNDO DIGITAL  / ABRIL   2024</a:t>
            </a:r>
            <a:endParaRPr lang="es-PY" sz="1575" b="1" dirty="0">
              <a:solidFill>
                <a:prstClr val="black"/>
              </a:solidFill>
              <a:latin typeface="Calibri" panose="020F0502020204030204"/>
            </a:endParaRPr>
          </a:p>
        </p:txBody>
      </p:sp>
    </p:spTree>
    <p:extLst>
      <p:ext uri="{BB962C8B-B14F-4D97-AF65-F5344CB8AC3E}">
        <p14:creationId xmlns:p14="http://schemas.microsoft.com/office/powerpoint/2010/main" val="1596852028"/>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163800" cy="713195"/>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PY" sz="2800" b="1" i="0" u="none" strike="noStrike" kern="1200" cap="none" spc="0" normalizeH="0" baseline="0" noProof="0" dirty="0">
                <a:ln>
                  <a:noFill/>
                </a:ln>
                <a:solidFill>
                  <a:prstClr val="black"/>
                </a:solidFill>
                <a:effectLst/>
                <a:uLnTx/>
                <a:uFillTx/>
                <a:latin typeface="Calibri" panose="020F0502020204030204"/>
                <a:ea typeface="+mn-ea"/>
                <a:cs typeface="+mn-cs"/>
              </a:rPr>
              <a:t>11- B. SINDICATO/ GREMIOS/ ORGANIZACIÓN  DE PERTENENCIA </a:t>
            </a:r>
          </a:p>
        </p:txBody>
      </p:sp>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3446438108"/>
              </p:ext>
            </p:extLst>
          </p:nvPr>
        </p:nvGraphicFramePr>
        <p:xfrm>
          <a:off x="533400" y="1472785"/>
          <a:ext cx="17430224" cy="7668887"/>
        </p:xfrm>
        <a:graphic>
          <a:graphicData uri="http://schemas.openxmlformats.org/drawingml/2006/table">
            <a:tbl>
              <a:tblPr/>
              <a:tblGrid>
                <a:gridCol w="4572000">
                  <a:extLst>
                    <a:ext uri="{9D8B030D-6E8A-4147-A177-3AD203B41FA5}">
                      <a16:colId xmlns:a16="http://schemas.microsoft.com/office/drawing/2014/main" val="2603815270"/>
                    </a:ext>
                  </a:extLst>
                </a:gridCol>
                <a:gridCol w="1371600">
                  <a:extLst>
                    <a:ext uri="{9D8B030D-6E8A-4147-A177-3AD203B41FA5}">
                      <a16:colId xmlns:a16="http://schemas.microsoft.com/office/drawing/2014/main" val="2271645990"/>
                    </a:ext>
                  </a:extLst>
                </a:gridCol>
                <a:gridCol w="1752600">
                  <a:extLst>
                    <a:ext uri="{9D8B030D-6E8A-4147-A177-3AD203B41FA5}">
                      <a16:colId xmlns:a16="http://schemas.microsoft.com/office/drawing/2014/main" val="3365438893"/>
                    </a:ext>
                  </a:extLst>
                </a:gridCol>
                <a:gridCol w="1396005">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533400">
                <a:tc gridSpan="9">
                  <a:txBody>
                    <a:bodyPr/>
                    <a:lstStyle/>
                    <a:p>
                      <a:pPr algn="ctr" fontAlgn="b"/>
                      <a:r>
                        <a:rPr lang="es-MX" sz="2800" b="1" i="0" u="none" strike="noStrike" dirty="0">
                          <a:solidFill>
                            <a:schemeClr val="tx1"/>
                          </a:solidFill>
                          <a:effectLst/>
                          <a:latin typeface="Calibri" panose="020F0502020204030204" pitchFamily="34" charset="0"/>
                        </a:rPr>
                        <a:t>¿Podría indicarnos a cuál /cuáles organizaciones /sindicatos pertenece?</a:t>
                      </a:r>
                    </a:p>
                    <a:p>
                      <a:pPr algn="ctr" fontAlgn="b"/>
                      <a:r>
                        <a:rPr lang="es-MX" sz="2800" b="1" i="0" u="none" strike="noStrike" dirty="0">
                          <a:solidFill>
                            <a:schemeClr val="tx1"/>
                          </a:solidFill>
                          <a:effectLst/>
                          <a:latin typeface="Calibri" panose="020F0502020204030204" pitchFamily="34" charset="0"/>
                        </a:rPr>
                        <a:t> (Indique los gremios a los cuales pertenece)</a:t>
                      </a: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29398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93986">
                <a:tc>
                  <a:txBody>
                    <a:bodyPr/>
                    <a:lstStyle/>
                    <a:p>
                      <a:pPr fontAlgn="b">
                        <a:lnSpc>
                          <a:spcPct val="115000"/>
                        </a:lnSpc>
                        <a:spcAft>
                          <a:spcPts val="800"/>
                        </a:spcAft>
                      </a:pPr>
                      <a:r>
                        <a:rPr lang="pt-BR"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SINDICATO DE PERIODISTAS DEL PARAGUAY (SPP)</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58,1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93986">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FORO DE PERIODISTAS PARAGUAYOS (FOPEP)</a:t>
                      </a:r>
                      <a:endParaRPr lang="es-PY" sz="24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19,4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16,1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56759281"/>
                  </a:ext>
                </a:extLst>
              </a:tr>
              <a:tr h="293986">
                <a:tc>
                  <a:txBody>
                    <a:bodyPr/>
                    <a:lstStyle/>
                    <a:p>
                      <a:pPr fontAlgn="b">
                        <a:lnSpc>
                          <a:spcPct val="115000"/>
                        </a:lnSpc>
                        <a:spcAft>
                          <a:spcPts val="800"/>
                        </a:spcAft>
                      </a:pPr>
                      <a:r>
                        <a:rPr lang="es-MX"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RED ACTIVA PARAGUAY –ASOCIACIÓN DE COMUNICADORES (RAP)</a:t>
                      </a:r>
                      <a:endParaRPr lang="es-PY" sz="24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38,7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81503011"/>
                  </a:ext>
                </a:extLst>
              </a:tr>
              <a:tr h="293986">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ASOCIACIÓN DE REPORTEROS GRÁFICOS (ARGP)</a:t>
                      </a:r>
                      <a:endParaRPr lang="es-PY" sz="24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152972721"/>
                  </a:ext>
                </a:extLst>
              </a:tr>
              <a:tr h="293986">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SOCIEDAD DE COMUNICADORES DEL PARAGUAY (SCP)</a:t>
                      </a:r>
                      <a:endParaRPr lang="es-PY" sz="24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6941927"/>
                  </a:ext>
                </a:extLst>
              </a:tr>
              <a:tr h="293986">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CÍRCULO DE PERIODISTAS DEPORTIVOS DEL PARAGUAY</a:t>
                      </a:r>
                      <a:endParaRPr lang="es-PY" sz="24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730979646"/>
                  </a:ext>
                </a:extLst>
              </a:tr>
              <a:tr h="293986">
                <a:tc>
                  <a:txBody>
                    <a:bodyPr/>
                    <a:lstStyle/>
                    <a:p>
                      <a:pPr fontAlgn="b">
                        <a:lnSpc>
                          <a:spcPct val="115000"/>
                        </a:lnSpc>
                        <a:spcAft>
                          <a:spcPts val="800"/>
                        </a:spcAft>
                      </a:pPr>
                      <a:r>
                        <a:rPr lang="es-MX"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RED PARAGUAYA DE MUJERES PERIODISTAS Y COMUNICADORAS</a:t>
                      </a:r>
                      <a:endParaRPr lang="es-PY" sz="24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25063707"/>
                  </a:ext>
                </a:extLst>
              </a:tr>
              <a:tr h="293986">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83539129"/>
                  </a:ext>
                </a:extLst>
              </a:tr>
            </a:tbl>
          </a:graphicData>
        </a:graphic>
      </p:graphicFrame>
      <p:sp>
        <p:nvSpPr>
          <p:cNvPr id="5" name="TextBox 4">
            <a:extLst>
              <a:ext uri="{FF2B5EF4-FFF2-40B4-BE49-F238E27FC236}">
                <a16:creationId xmlns:a16="http://schemas.microsoft.com/office/drawing/2014/main" id="{665158CD-2877-C5B1-C515-4A2024EDF773}"/>
              </a:ext>
            </a:extLst>
          </p:cNvPr>
          <p:cNvSpPr txBox="1"/>
          <p:nvPr/>
        </p:nvSpPr>
        <p:spPr>
          <a:xfrm>
            <a:off x="428888" y="9837993"/>
            <a:ext cx="17430225" cy="334707"/>
          </a:xfrm>
          <a:prstGeom prst="rect">
            <a:avLst/>
          </a:prstGeom>
          <a:noFill/>
        </p:spPr>
        <p:txBody>
          <a:bodyPr wrap="square" rtlCol="0">
            <a:spAutoFit/>
          </a:bodyPr>
          <a:lstStyle/>
          <a:p>
            <a:pPr algn="r" defTabSz="1371600"/>
            <a:r>
              <a:rPr lang="en-US" sz="1575" b="1" dirty="0">
                <a:solidFill>
                  <a:prstClr val="black"/>
                </a:solidFill>
                <a:latin typeface="Calibri" panose="020F0502020204030204"/>
              </a:rPr>
              <a:t>MULTITARGET COMMUNICATION &amp; RESEARCH / LA SEGURIDAD DE LOS PERIODISTAS EN EL EJERCICIO DE SU PROFESION  EN PARAGUAY  Y EL ASEDIO EN EL MUNDO DIGITAL  / ABRIL   2024</a:t>
            </a:r>
            <a:endParaRPr lang="es-PY" sz="1575" b="1" dirty="0">
              <a:solidFill>
                <a:prstClr val="black"/>
              </a:solidFill>
              <a:latin typeface="Calibri" panose="020F0502020204030204"/>
            </a:endParaRPr>
          </a:p>
        </p:txBody>
      </p:sp>
    </p:spTree>
    <p:extLst>
      <p:ext uri="{BB962C8B-B14F-4D97-AF65-F5344CB8AC3E}">
        <p14:creationId xmlns:p14="http://schemas.microsoft.com/office/powerpoint/2010/main" val="1360676333"/>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544800" cy="1092537"/>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1116139"/>
          </a:xfrm>
          <a:prstGeom prst="rect">
            <a:avLst/>
          </a:prstGeom>
          <a:noFill/>
        </p:spPr>
        <p:txBody>
          <a:bodyPr wrap="square" rtlCol="0">
            <a:spAutoFit/>
          </a:bodyPr>
          <a:lstStyle/>
          <a:p>
            <a:pPr marR="0" lvl="0" algn="r" defTabSz="914400" rtl="0" eaLnBrk="1" fontAlgn="auto" latinLnBrk="0" hangingPunct="1">
              <a:lnSpc>
                <a:spcPts val="4200"/>
              </a:lnSpc>
              <a:spcBef>
                <a:spcPts val="0"/>
              </a:spcBef>
              <a:spcAft>
                <a:spcPts val="0"/>
              </a:spcAft>
              <a:buClrTx/>
              <a:buSzTx/>
              <a:tabLst/>
              <a:defRPr/>
            </a:pPr>
            <a:r>
              <a:rPr kumimoji="0" lang="en-US" sz="2400" b="1" i="0" u="none" strike="noStrike" kern="1200" cap="none" spc="15" normalizeH="0" baseline="0" noProof="0" dirty="0">
                <a:ln>
                  <a:noFill/>
                </a:ln>
                <a:effectLst/>
                <a:uLnTx/>
                <a:uFillTx/>
                <a:ea typeface="+mn-ea"/>
                <a:cs typeface="+mn-cs"/>
              </a:rPr>
              <a:t>11- C. AC</a:t>
            </a:r>
            <a:r>
              <a:rPr lang="en-US" sz="2400" b="1" spc="15" dirty="0"/>
              <a:t>OMPAÑAMIENTO DEL GREMIO/ ORGANIZACION  DE PERTENENCIA ANTE UN HECHO DE VIOLENCIA CONTRA UN PERIODISTA </a:t>
            </a: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2320851418"/>
              </p:ext>
            </p:extLst>
          </p:nvPr>
        </p:nvGraphicFramePr>
        <p:xfrm>
          <a:off x="517572" y="1650781"/>
          <a:ext cx="17237027" cy="3699277"/>
        </p:xfrm>
        <a:graphic>
          <a:graphicData uri="http://schemas.openxmlformats.org/drawingml/2006/table">
            <a:tbl>
              <a:tblPr/>
              <a:tblGrid>
                <a:gridCol w="4359228">
                  <a:extLst>
                    <a:ext uri="{9D8B030D-6E8A-4147-A177-3AD203B41FA5}">
                      <a16:colId xmlns:a16="http://schemas.microsoft.com/office/drawing/2014/main" val="2603815270"/>
                    </a:ext>
                  </a:extLst>
                </a:gridCol>
                <a:gridCol w="1491827">
                  <a:extLst>
                    <a:ext uri="{9D8B030D-6E8A-4147-A177-3AD203B41FA5}">
                      <a16:colId xmlns:a16="http://schemas.microsoft.com/office/drawing/2014/main" val="2271645990"/>
                    </a:ext>
                  </a:extLst>
                </a:gridCol>
                <a:gridCol w="2124219">
                  <a:extLst>
                    <a:ext uri="{9D8B030D-6E8A-4147-A177-3AD203B41FA5}">
                      <a16:colId xmlns:a16="http://schemas.microsoft.com/office/drawing/2014/main" val="3365438893"/>
                    </a:ext>
                  </a:extLst>
                </a:gridCol>
                <a:gridCol w="2124219">
                  <a:extLst>
                    <a:ext uri="{9D8B030D-6E8A-4147-A177-3AD203B41FA5}">
                      <a16:colId xmlns:a16="http://schemas.microsoft.com/office/drawing/2014/main" val="2198213398"/>
                    </a:ext>
                  </a:extLst>
                </a:gridCol>
                <a:gridCol w="2124219">
                  <a:extLst>
                    <a:ext uri="{9D8B030D-6E8A-4147-A177-3AD203B41FA5}">
                      <a16:colId xmlns:a16="http://schemas.microsoft.com/office/drawing/2014/main" val="2276656453"/>
                    </a:ext>
                  </a:extLst>
                </a:gridCol>
                <a:gridCol w="1660516">
                  <a:extLst>
                    <a:ext uri="{9D8B030D-6E8A-4147-A177-3AD203B41FA5}">
                      <a16:colId xmlns:a16="http://schemas.microsoft.com/office/drawing/2014/main" val="80904801"/>
                    </a:ext>
                  </a:extLst>
                </a:gridCol>
                <a:gridCol w="1524000">
                  <a:extLst>
                    <a:ext uri="{9D8B030D-6E8A-4147-A177-3AD203B41FA5}">
                      <a16:colId xmlns:a16="http://schemas.microsoft.com/office/drawing/2014/main" val="92665308"/>
                    </a:ext>
                  </a:extLst>
                </a:gridCol>
                <a:gridCol w="1828799">
                  <a:extLst>
                    <a:ext uri="{9D8B030D-6E8A-4147-A177-3AD203B41FA5}">
                      <a16:colId xmlns:a16="http://schemas.microsoft.com/office/drawing/2014/main" val="3771453558"/>
                    </a:ext>
                  </a:extLst>
                </a:gridCol>
              </a:tblGrid>
              <a:tr h="361856">
                <a:tc gridSpan="8">
                  <a:txBody>
                    <a:bodyPr/>
                    <a:lstStyle/>
                    <a:p>
                      <a:pPr algn="ctr" fontAlgn="b"/>
                      <a:r>
                        <a:rPr lang="es-MX" sz="2800" b="1" i="0" u="none" strike="noStrike" dirty="0">
                          <a:solidFill>
                            <a:schemeClr val="tx1"/>
                          </a:solidFill>
                          <a:effectLst/>
                          <a:latin typeface="Calibri" panose="020F0502020204030204" pitchFamily="34" charset="0"/>
                        </a:rPr>
                        <a:t>El gremio al que Ud. pertenece, ¿qué tanto acompaña y/o respalda a los</a:t>
                      </a:r>
                    </a:p>
                    <a:p>
                      <a:pPr algn="ctr" fontAlgn="b"/>
                      <a:r>
                        <a:rPr lang="es-MX" sz="2800" b="1" i="0" u="none" strike="noStrike" dirty="0">
                          <a:solidFill>
                            <a:schemeClr val="tx1"/>
                          </a:solidFill>
                          <a:effectLst/>
                          <a:latin typeface="Calibri" panose="020F0502020204030204" pitchFamily="34" charset="0"/>
                        </a:rPr>
                        <a:t>periodistas ante una situación de violencia en el ejercicio de la profesión?</a:t>
                      </a:r>
                      <a:endParaRPr lang="es-ES" sz="28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ACOMPAÑA NI RESPALDA</a:t>
                      </a:r>
                      <a:endParaRPr lang="es-PY" sz="24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fontAlgn="b">
                        <a:lnSpc>
                          <a:spcPct val="115000"/>
                        </a:lnSpc>
                        <a:spcAft>
                          <a:spcPts val="800"/>
                        </a:spcAft>
                      </a:pPr>
                      <a:r>
                        <a:rPr lang="es-MX"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ACOMPAÑA Y/O RESPALDA POCO</a:t>
                      </a:r>
                      <a:endParaRPr lang="es-PY" sz="24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32890335"/>
                  </a:ext>
                </a:extLst>
              </a:tr>
              <a:tr h="279980">
                <a:tc>
                  <a:txBody>
                    <a:bodyPr/>
                    <a:lstStyle/>
                    <a:p>
                      <a:pPr fontAlgn="b">
                        <a:lnSpc>
                          <a:spcPct val="115000"/>
                        </a:lnSpc>
                        <a:spcAft>
                          <a:spcPts val="800"/>
                        </a:spcAft>
                      </a:pPr>
                      <a:r>
                        <a:rPr lang="es-MX"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ACOMPAÑA Y/O RESPALDA MUCHO</a:t>
                      </a:r>
                      <a:endParaRPr lang="es-PY" sz="24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55,1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72765262"/>
                  </a:ext>
                </a:extLst>
              </a:tr>
              <a:tr h="279980">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SABE</a:t>
                      </a:r>
                      <a:endParaRPr lang="es-PY" sz="24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91683337"/>
                  </a:ext>
                </a:extLst>
              </a:tr>
              <a:tr h="279980">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24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89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0750506"/>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3477080806"/>
              </p:ext>
            </p:extLst>
          </p:nvPr>
        </p:nvGraphicFramePr>
        <p:xfrm>
          <a:off x="517572" y="5607286"/>
          <a:ext cx="17414396" cy="3647048"/>
        </p:xfrm>
        <a:graphic>
          <a:graphicData uri="http://schemas.openxmlformats.org/drawingml/2006/table">
            <a:tbl>
              <a:tblPr/>
              <a:tblGrid>
                <a:gridCol w="4359228">
                  <a:extLst>
                    <a:ext uri="{9D8B030D-6E8A-4147-A177-3AD203B41FA5}">
                      <a16:colId xmlns:a16="http://schemas.microsoft.com/office/drawing/2014/main" val="2603815270"/>
                    </a:ext>
                  </a:extLst>
                </a:gridCol>
                <a:gridCol w="1524000">
                  <a:extLst>
                    <a:ext uri="{9D8B030D-6E8A-4147-A177-3AD203B41FA5}">
                      <a16:colId xmlns:a16="http://schemas.microsoft.com/office/drawing/2014/main" val="2271645990"/>
                    </a:ext>
                  </a:extLst>
                </a:gridCol>
                <a:gridCol w="1280792">
                  <a:extLst>
                    <a:ext uri="{9D8B030D-6E8A-4147-A177-3AD203B41FA5}">
                      <a16:colId xmlns:a16="http://schemas.microsoft.com/office/drawing/2014/main" val="3365438893"/>
                    </a:ext>
                  </a:extLst>
                </a:gridCol>
                <a:gridCol w="1912357">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533400">
                <a:tc gridSpan="9">
                  <a:txBody>
                    <a:bodyPr/>
                    <a:lstStyle/>
                    <a:p>
                      <a:pPr algn="ctr" fontAlgn="b"/>
                      <a:r>
                        <a:rPr lang="es-MX" sz="2800" b="1" i="0" u="none" strike="noStrike" dirty="0">
                          <a:solidFill>
                            <a:schemeClr val="tx1"/>
                          </a:solidFill>
                          <a:effectLst/>
                          <a:latin typeface="Calibri" panose="020F0502020204030204" pitchFamily="34" charset="0"/>
                        </a:rPr>
                        <a:t>El gremio al que Ud. pertenece, ¿qué tanto acompaña y/o respalda a los</a:t>
                      </a:r>
                    </a:p>
                    <a:p>
                      <a:pPr algn="ctr" fontAlgn="b"/>
                      <a:r>
                        <a:rPr lang="es-MX" sz="2800" b="1" i="0" u="none" strike="noStrike" dirty="0">
                          <a:solidFill>
                            <a:schemeClr val="tx1"/>
                          </a:solidFill>
                          <a:effectLst/>
                          <a:latin typeface="Calibri" panose="020F0502020204030204" pitchFamily="34" charset="0"/>
                        </a:rPr>
                        <a:t>periodistas ante una situación de violencia en el ejercicio de la profesión?</a:t>
                      </a:r>
                      <a:endParaRPr lang="es-ES" sz="28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29398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93986">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ACOMPAÑA NI RESPALDA</a:t>
                      </a:r>
                      <a:endParaRPr lang="es-PY" sz="24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93986">
                <a:tc>
                  <a:txBody>
                    <a:bodyPr/>
                    <a:lstStyle/>
                    <a:p>
                      <a:pPr fontAlgn="b">
                        <a:lnSpc>
                          <a:spcPct val="115000"/>
                        </a:lnSpc>
                        <a:spcAft>
                          <a:spcPts val="800"/>
                        </a:spcAft>
                      </a:pPr>
                      <a:r>
                        <a:rPr lang="es-MX"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ACOMPAÑA Y/O RESPALDA POCO</a:t>
                      </a:r>
                      <a:endParaRPr lang="es-PY" sz="24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762857798"/>
                  </a:ext>
                </a:extLst>
              </a:tr>
              <a:tr h="293986">
                <a:tc>
                  <a:txBody>
                    <a:bodyPr/>
                    <a:lstStyle/>
                    <a:p>
                      <a:pPr fontAlgn="b">
                        <a:lnSpc>
                          <a:spcPct val="115000"/>
                        </a:lnSpc>
                        <a:spcAft>
                          <a:spcPts val="800"/>
                        </a:spcAft>
                      </a:pPr>
                      <a:r>
                        <a:rPr lang="es-MX"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ACOMPAÑA Y/O RESPALDA MUCHO</a:t>
                      </a:r>
                      <a:endParaRPr lang="es-PY" sz="24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55,1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294938908"/>
                  </a:ext>
                </a:extLst>
              </a:tr>
              <a:tr h="293986">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SABE</a:t>
                      </a:r>
                      <a:endParaRPr lang="es-PY" sz="24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25063707"/>
                  </a:ext>
                </a:extLst>
              </a:tr>
              <a:tr h="293986">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24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89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83539129"/>
                  </a:ext>
                </a:extLst>
              </a:tr>
            </a:tbl>
          </a:graphicData>
        </a:graphic>
      </p:graphicFrame>
      <p:sp>
        <p:nvSpPr>
          <p:cNvPr id="5" name="TextBox 4">
            <a:extLst>
              <a:ext uri="{FF2B5EF4-FFF2-40B4-BE49-F238E27FC236}">
                <a16:creationId xmlns:a16="http://schemas.microsoft.com/office/drawing/2014/main" id="{52332B9E-C8BA-616F-9082-B4631C66E402}"/>
              </a:ext>
            </a:extLst>
          </p:cNvPr>
          <p:cNvSpPr txBox="1"/>
          <p:nvPr/>
        </p:nvSpPr>
        <p:spPr>
          <a:xfrm>
            <a:off x="428888" y="9837993"/>
            <a:ext cx="17430225" cy="334707"/>
          </a:xfrm>
          <a:prstGeom prst="rect">
            <a:avLst/>
          </a:prstGeom>
          <a:noFill/>
        </p:spPr>
        <p:txBody>
          <a:bodyPr wrap="square" rtlCol="0">
            <a:spAutoFit/>
          </a:bodyPr>
          <a:lstStyle/>
          <a:p>
            <a:pPr algn="r" defTabSz="1371600"/>
            <a:r>
              <a:rPr lang="en-US" sz="1575" b="1" dirty="0">
                <a:solidFill>
                  <a:prstClr val="black"/>
                </a:solidFill>
                <a:latin typeface="Calibri" panose="020F0502020204030204"/>
              </a:rPr>
              <a:t>MULTITARGET COMMUNICATION &amp; RESEARCH / LA SEGURIDAD DE LOS PERIODISTAS EN EL EJERCICIO DE SU PROFESION  EN PARAGUAY  Y EL ASEDIO EN EL MUNDO DIGITAL  / ABRIL   2024</a:t>
            </a:r>
            <a:endParaRPr lang="es-PY" sz="1575" b="1" dirty="0">
              <a:solidFill>
                <a:prstClr val="black"/>
              </a:solidFill>
              <a:latin typeface="Calibri" panose="020F0502020204030204"/>
            </a:endParaRPr>
          </a:p>
        </p:txBody>
      </p:sp>
    </p:spTree>
    <p:extLst>
      <p:ext uri="{BB962C8B-B14F-4D97-AF65-F5344CB8AC3E}">
        <p14:creationId xmlns:p14="http://schemas.microsoft.com/office/powerpoint/2010/main" val="681732406"/>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163800" cy="713195"/>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577530"/>
          </a:xfrm>
          <a:prstGeom prst="rect">
            <a:avLst/>
          </a:prstGeom>
          <a:noFill/>
        </p:spPr>
        <p:txBody>
          <a:bodyPr wrap="square" rtlCol="0">
            <a:spAutoFit/>
          </a:bodyPr>
          <a:lstStyle/>
          <a:p>
            <a:pPr marR="0" lvl="0" algn="r" defTabSz="914400" rtl="0" eaLnBrk="1" fontAlgn="auto" latinLnBrk="0" hangingPunct="1">
              <a:lnSpc>
                <a:spcPts val="4200"/>
              </a:lnSpc>
              <a:spcBef>
                <a:spcPts val="0"/>
              </a:spcBef>
              <a:spcAft>
                <a:spcPts val="0"/>
              </a:spcAft>
              <a:buClrTx/>
              <a:buSzTx/>
              <a:tabLst/>
              <a:defRPr/>
            </a:pPr>
            <a:r>
              <a:rPr kumimoji="0" lang="en-US" sz="2400" b="1" i="0" u="none" strike="noStrike" kern="1200" cap="none" spc="15" normalizeH="0" baseline="0" noProof="0" dirty="0">
                <a:ln>
                  <a:noFill/>
                </a:ln>
                <a:effectLst/>
                <a:uLnTx/>
                <a:uFillTx/>
                <a:ea typeface="+mn-ea"/>
                <a:cs typeface="+mn-cs"/>
              </a:rPr>
              <a:t>11- D. TIPO DE ACCIONES QUE ESPERAN DE UN GREMIO/ ORGANIZACION /SINDICATO </a:t>
            </a:r>
            <a:r>
              <a:rPr lang="en-US" sz="2400" b="1" spc="15" dirty="0"/>
              <a:t>DE PERIODISTAS </a:t>
            </a:r>
            <a:endParaRPr kumimoji="0" lang="en-US" sz="2400" b="1" i="0" u="none" strike="noStrike" kern="1200" cap="none" spc="15" normalizeH="0" baseline="0" noProof="0" dirty="0">
              <a:ln>
                <a:noFill/>
              </a:ln>
              <a:effectLst/>
              <a:uLnTx/>
              <a:uFillTx/>
              <a:ea typeface="+mn-ea"/>
              <a:cs typeface="+mn-cs"/>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922396312"/>
              </p:ext>
            </p:extLst>
          </p:nvPr>
        </p:nvGraphicFramePr>
        <p:xfrm>
          <a:off x="525486" y="1452149"/>
          <a:ext cx="17237027" cy="7944467"/>
        </p:xfrm>
        <a:graphic>
          <a:graphicData uri="http://schemas.openxmlformats.org/drawingml/2006/table">
            <a:tbl>
              <a:tblPr/>
              <a:tblGrid>
                <a:gridCol w="5297690">
                  <a:extLst>
                    <a:ext uri="{9D8B030D-6E8A-4147-A177-3AD203B41FA5}">
                      <a16:colId xmlns:a16="http://schemas.microsoft.com/office/drawing/2014/main" val="2603815270"/>
                    </a:ext>
                  </a:extLst>
                </a:gridCol>
                <a:gridCol w="990600">
                  <a:extLst>
                    <a:ext uri="{9D8B030D-6E8A-4147-A177-3AD203B41FA5}">
                      <a16:colId xmlns:a16="http://schemas.microsoft.com/office/drawing/2014/main" val="2271645990"/>
                    </a:ext>
                  </a:extLst>
                </a:gridCol>
                <a:gridCol w="1905000">
                  <a:extLst>
                    <a:ext uri="{9D8B030D-6E8A-4147-A177-3AD203B41FA5}">
                      <a16:colId xmlns:a16="http://schemas.microsoft.com/office/drawing/2014/main" val="3365438893"/>
                    </a:ext>
                  </a:extLst>
                </a:gridCol>
                <a:gridCol w="1906203">
                  <a:extLst>
                    <a:ext uri="{9D8B030D-6E8A-4147-A177-3AD203B41FA5}">
                      <a16:colId xmlns:a16="http://schemas.microsoft.com/office/drawing/2014/main" val="2198213398"/>
                    </a:ext>
                  </a:extLst>
                </a:gridCol>
                <a:gridCol w="2124219">
                  <a:extLst>
                    <a:ext uri="{9D8B030D-6E8A-4147-A177-3AD203B41FA5}">
                      <a16:colId xmlns:a16="http://schemas.microsoft.com/office/drawing/2014/main" val="2276656453"/>
                    </a:ext>
                  </a:extLst>
                </a:gridCol>
                <a:gridCol w="1660516">
                  <a:extLst>
                    <a:ext uri="{9D8B030D-6E8A-4147-A177-3AD203B41FA5}">
                      <a16:colId xmlns:a16="http://schemas.microsoft.com/office/drawing/2014/main" val="80904801"/>
                    </a:ext>
                  </a:extLst>
                </a:gridCol>
                <a:gridCol w="1524000">
                  <a:extLst>
                    <a:ext uri="{9D8B030D-6E8A-4147-A177-3AD203B41FA5}">
                      <a16:colId xmlns:a16="http://schemas.microsoft.com/office/drawing/2014/main" val="92665308"/>
                    </a:ext>
                  </a:extLst>
                </a:gridCol>
                <a:gridCol w="1828799">
                  <a:extLst>
                    <a:ext uri="{9D8B030D-6E8A-4147-A177-3AD203B41FA5}">
                      <a16:colId xmlns:a16="http://schemas.microsoft.com/office/drawing/2014/main" val="3771453558"/>
                    </a:ext>
                  </a:extLst>
                </a:gridCol>
              </a:tblGrid>
              <a:tr h="361856">
                <a:tc gridSpan="8">
                  <a:txBody>
                    <a:bodyPr/>
                    <a:lstStyle/>
                    <a:p>
                      <a:pPr algn="ctr" fontAlgn="b"/>
                      <a:endParaRPr lang="es-ES" sz="2000" b="1" kern="1200" dirty="0">
                        <a:solidFill>
                          <a:schemeClr val="tx1"/>
                        </a:solidFill>
                        <a:effectLst/>
                        <a:latin typeface="+mn-lt"/>
                        <a:ea typeface="+mn-ea"/>
                        <a:cs typeface="+mn-cs"/>
                      </a:endParaRPr>
                    </a:p>
                    <a:p>
                      <a:pPr algn="ctr" fontAlgn="b"/>
                      <a:r>
                        <a:rPr lang="es-ES" sz="2000" b="1" kern="1200" dirty="0">
                          <a:solidFill>
                            <a:schemeClr val="tx1"/>
                          </a:solidFill>
                          <a:effectLst/>
                          <a:latin typeface="+mn-lt"/>
                          <a:ea typeface="+mn-ea"/>
                          <a:cs typeface="+mn-cs"/>
                        </a:rPr>
                        <a:t>A continuación, se enumerarán algunas actividades o acciones que debería de desarrollar / gestionar los Gremios del Periodismo para promover una mayor seguridad en el ejercicio de la profesión periodística a  sus asociados o miembros? Podría enumerar en un grado de MAYOR relevancia/importancia a una MENOR relevancia/importancia dichas acciones, es decir cual ubicaría en primer lugar, en segundo lugar, en tercer lugar, cuarto lugar y un quinto lugar?</a:t>
                      </a:r>
                    </a:p>
                    <a:p>
                      <a:pPr algn="ctr" fontAlgn="b"/>
                      <a:endParaRPr lang="es-ES" sz="20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706313">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CAPACITACIONES PARA PERIODISTAS</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35,7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68580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CONVERSATORIOS/CHARLAS ABIERTAS</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11084428"/>
                  </a:ext>
                </a:extLst>
              </a:tr>
              <a:tr h="279980">
                <a:tc>
                  <a:txBody>
                    <a:bodyPr/>
                    <a:lstStyle/>
                    <a:p>
                      <a:pPr fontAlgn="b">
                        <a:lnSpc>
                          <a:spcPct val="115000"/>
                        </a:lnSpc>
                        <a:spcAft>
                          <a:spcPts val="800"/>
                        </a:spcAft>
                      </a:pPr>
                      <a:r>
                        <a:rPr lang="es-MX"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ASISTENCIA JURÍDICA Y/O GREMIAL EN CASOS DE VIOLENCIA CONTRA PERIODISTAS</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631544634"/>
                  </a:ext>
                </a:extLst>
              </a:tr>
              <a:tr h="360639">
                <a:tc>
                  <a:txBody>
                    <a:bodyPr/>
                    <a:lstStyle/>
                    <a:p>
                      <a:pPr fontAlgn="b">
                        <a:lnSpc>
                          <a:spcPct val="115000"/>
                        </a:lnSpc>
                        <a:spcAft>
                          <a:spcPts val="800"/>
                        </a:spcAft>
                      </a:pPr>
                      <a:r>
                        <a:rPr lang="es-MX"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ASISTENCIA PSICOLÓGICA PARA PERIODISTAS Y FAMILIARES VÍCTIMAS DE VIOLENCIA.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859491085"/>
                  </a:ext>
                </a:extLst>
              </a:tr>
              <a:tr h="279980">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SEGUIMIENTO A CASOS DE VIOLENCIA CONTRA PERIODISTAS</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253163556"/>
                  </a:ext>
                </a:extLst>
              </a:tr>
              <a:tr h="279980">
                <a:tc>
                  <a:txBody>
                    <a:bodyPr/>
                    <a:lstStyle/>
                    <a:p>
                      <a:pPr fontAlgn="b">
                        <a:lnSpc>
                          <a:spcPct val="115000"/>
                        </a:lnSpc>
                        <a:spcAft>
                          <a:spcPts val="800"/>
                        </a:spcAft>
                      </a:pPr>
                      <a:r>
                        <a:rPr lang="es-MX"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DESARROLLO DE PROTOCOLOS PARALA PROTECCIÓN DE LOS PERIODISTAS</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221512700"/>
                  </a:ext>
                </a:extLst>
              </a:tr>
              <a:tr h="279980">
                <a:tc>
                  <a:txBody>
                    <a:bodyPr/>
                    <a:lstStyle/>
                    <a:p>
                      <a:pPr fontAlgn="b">
                        <a:lnSpc>
                          <a:spcPct val="115000"/>
                        </a:lnSpc>
                        <a:spcAft>
                          <a:spcPts val="800"/>
                        </a:spcAft>
                      </a:pPr>
                      <a:r>
                        <a:rPr lang="es-MX"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GESTIÓN ANTE AUTORIDADES YENTES DE SEGURIDAD DEL ESTADO</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967702093"/>
                  </a:ext>
                </a:extLst>
              </a:tr>
              <a:tr h="279980">
                <a:tc>
                  <a:txBody>
                    <a:bodyPr/>
                    <a:lstStyle/>
                    <a:p>
                      <a:pPr fontAlgn="b">
                        <a:lnSpc>
                          <a:spcPct val="115000"/>
                        </a:lnSpc>
                        <a:spcAft>
                          <a:spcPts val="800"/>
                        </a:spcAft>
                      </a:pPr>
                      <a:r>
                        <a:rPr lang="es-MX"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GESTIÓN DE RECURSOS PARA EL APOYO A PERIODISTAS EN RIESGO</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91683337"/>
                  </a:ext>
                </a:extLst>
              </a:tr>
              <a:tr h="522818">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0750506"/>
                  </a:ext>
                </a:extLst>
              </a:tr>
            </a:tbl>
          </a:graphicData>
        </a:graphic>
      </p:graphicFrame>
      <p:sp>
        <p:nvSpPr>
          <p:cNvPr id="3" name="TextBox 4">
            <a:extLst>
              <a:ext uri="{FF2B5EF4-FFF2-40B4-BE49-F238E27FC236}">
                <a16:creationId xmlns:a16="http://schemas.microsoft.com/office/drawing/2014/main" id="{349BD08D-ABF6-4C99-3623-5B2305913415}"/>
              </a:ext>
            </a:extLst>
          </p:cNvPr>
          <p:cNvSpPr txBox="1"/>
          <p:nvPr/>
        </p:nvSpPr>
        <p:spPr>
          <a:xfrm>
            <a:off x="428888" y="9837993"/>
            <a:ext cx="17430225" cy="334707"/>
          </a:xfrm>
          <a:prstGeom prst="rect">
            <a:avLst/>
          </a:prstGeom>
          <a:noFill/>
        </p:spPr>
        <p:txBody>
          <a:bodyPr wrap="square" rtlCol="0">
            <a:spAutoFit/>
          </a:bodyPr>
          <a:lstStyle/>
          <a:p>
            <a:pPr algn="r" defTabSz="1371600"/>
            <a:r>
              <a:rPr lang="en-US" sz="1575" b="1" dirty="0">
                <a:solidFill>
                  <a:prstClr val="black"/>
                </a:solidFill>
                <a:latin typeface="Calibri" panose="020F0502020204030204"/>
              </a:rPr>
              <a:t>MULTITARGET COMMUNICATION &amp; RESEARCH / LA SEGURIDAD DE LOS PERIODISTAS EN EL EJERCICIO DE SU PROFESION  EN PARAGUAY  Y EL ASEDIO EN EL MUNDO DIGITAL  / ABRIL   2024</a:t>
            </a:r>
            <a:endParaRPr lang="es-PY" sz="1575" b="1" dirty="0">
              <a:solidFill>
                <a:prstClr val="black"/>
              </a:solidFill>
              <a:latin typeface="Calibri" panose="020F0502020204030204"/>
            </a:endParaRPr>
          </a:p>
        </p:txBody>
      </p:sp>
    </p:spTree>
    <p:extLst>
      <p:ext uri="{BB962C8B-B14F-4D97-AF65-F5344CB8AC3E}">
        <p14:creationId xmlns:p14="http://schemas.microsoft.com/office/powerpoint/2010/main" val="3837176955"/>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163800" cy="713195"/>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591059"/>
          </a:xfrm>
          <a:prstGeom prst="rect">
            <a:avLst/>
          </a:prstGeom>
          <a:noFill/>
        </p:spPr>
        <p:txBody>
          <a:bodyPr wrap="square" rtlCol="0">
            <a:spAutoFit/>
          </a:bodyPr>
          <a:lstStyle/>
          <a:p>
            <a:pPr marR="0" lvl="0" algn="r" defTabSz="914400" rtl="0" eaLnBrk="1" fontAlgn="auto" latinLnBrk="0" hangingPunct="1">
              <a:lnSpc>
                <a:spcPts val="4200"/>
              </a:lnSpc>
              <a:spcBef>
                <a:spcPts val="0"/>
              </a:spcBef>
              <a:spcAft>
                <a:spcPts val="0"/>
              </a:spcAft>
              <a:buClrTx/>
              <a:buSzTx/>
              <a:tabLst/>
              <a:defRPr/>
            </a:pPr>
            <a:r>
              <a:rPr kumimoji="0" lang="en-US" sz="2400" b="1" i="0" u="none" strike="noStrike" kern="1200" cap="none" spc="15" normalizeH="0" baseline="0" noProof="0" dirty="0">
                <a:ln>
                  <a:noFill/>
                </a:ln>
                <a:effectLst/>
                <a:uLnTx/>
                <a:uFillTx/>
                <a:ea typeface="+mn-ea"/>
                <a:cs typeface="+mn-cs"/>
              </a:rPr>
              <a:t>11- D. TIPO DE ACCIONES QUE ESPERAN DE UN GREMIO/ORGANIZACIÓN/SINDICATO </a:t>
            </a:r>
            <a:r>
              <a:rPr lang="en-US" sz="2400" b="1" spc="15" dirty="0"/>
              <a:t>DE PERIODISTAS </a:t>
            </a:r>
            <a:endParaRPr kumimoji="0" lang="en-US" sz="2400" b="1" i="0" u="none" strike="noStrike" kern="1200" cap="none" spc="15" normalizeH="0" baseline="0" noProof="0" dirty="0">
              <a:ln>
                <a:noFill/>
              </a:ln>
              <a:effectLst/>
              <a:uLnTx/>
              <a:uFillTx/>
              <a:ea typeface="+mn-ea"/>
              <a:cs typeface="+mn-cs"/>
            </a:endParaRPr>
          </a:p>
        </p:txBody>
      </p:sp>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168871543"/>
              </p:ext>
            </p:extLst>
          </p:nvPr>
        </p:nvGraphicFramePr>
        <p:xfrm>
          <a:off x="533400" y="1228467"/>
          <a:ext cx="17430224" cy="8161894"/>
        </p:xfrm>
        <a:graphic>
          <a:graphicData uri="http://schemas.openxmlformats.org/drawingml/2006/table">
            <a:tbl>
              <a:tblPr/>
              <a:tblGrid>
                <a:gridCol w="4724400">
                  <a:extLst>
                    <a:ext uri="{9D8B030D-6E8A-4147-A177-3AD203B41FA5}">
                      <a16:colId xmlns:a16="http://schemas.microsoft.com/office/drawing/2014/main" val="2603815270"/>
                    </a:ext>
                  </a:extLst>
                </a:gridCol>
                <a:gridCol w="914400">
                  <a:extLst>
                    <a:ext uri="{9D8B030D-6E8A-4147-A177-3AD203B41FA5}">
                      <a16:colId xmlns:a16="http://schemas.microsoft.com/office/drawing/2014/main" val="2271645990"/>
                    </a:ext>
                  </a:extLst>
                </a:gridCol>
                <a:gridCol w="1541048">
                  <a:extLst>
                    <a:ext uri="{9D8B030D-6E8A-4147-A177-3AD203B41FA5}">
                      <a16:colId xmlns:a16="http://schemas.microsoft.com/office/drawing/2014/main" val="3365438893"/>
                    </a:ext>
                  </a:extLst>
                </a:gridCol>
                <a:gridCol w="1912357">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533400">
                <a:tc gridSpan="9">
                  <a:txBody>
                    <a:bodyPr/>
                    <a:lstStyle/>
                    <a:p>
                      <a:pPr algn="ctr" fontAlgn="b"/>
                      <a:endParaRPr lang="es-ES" sz="2000" b="1" kern="1200" dirty="0">
                        <a:solidFill>
                          <a:schemeClr val="tx1"/>
                        </a:solidFill>
                        <a:effectLst/>
                        <a:latin typeface="+mn-lt"/>
                        <a:ea typeface="+mn-ea"/>
                        <a:cs typeface="+mn-cs"/>
                      </a:endParaRPr>
                    </a:p>
                    <a:p>
                      <a:pPr algn="ctr" fontAlgn="b"/>
                      <a:r>
                        <a:rPr lang="es-ES" sz="2000" b="1" kern="1200" dirty="0">
                          <a:solidFill>
                            <a:schemeClr val="tx1"/>
                          </a:solidFill>
                          <a:effectLst/>
                          <a:latin typeface="+mn-lt"/>
                          <a:ea typeface="+mn-ea"/>
                          <a:cs typeface="+mn-cs"/>
                        </a:rPr>
                        <a:t>A continuación, se enumerarán algunas actividades o acciones que debería de desarrollar / gestionar los Gremios del Periodismo para promover una mayor seguridad en el ejercicio de la profesión periodística a  sus asociados o miembros? Podría enumerar en un grado de MAYOR relevancia/importancia a una MENOR relevancia/importancia dichas acciones, es decir cual ubicaría en primer lugar, en segundo lugar, en tercer lugar, cuarto lugar y un quinto lugar?</a:t>
                      </a:r>
                    </a:p>
                    <a:p>
                      <a:pPr algn="ctr" fontAlgn="b"/>
                      <a:endParaRPr lang="es-ES" sz="20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29398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646871">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CAPACITACIONES PARA PERIODISTAS</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26,1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53340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CONVERSATORIOS/CHARLAS ABIERTAS</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556112169"/>
                  </a:ext>
                </a:extLst>
              </a:tr>
              <a:tr h="293986">
                <a:tc>
                  <a:txBody>
                    <a:bodyPr/>
                    <a:lstStyle/>
                    <a:p>
                      <a:pPr fontAlgn="b">
                        <a:lnSpc>
                          <a:spcPct val="115000"/>
                        </a:lnSpc>
                        <a:spcAft>
                          <a:spcPts val="800"/>
                        </a:spcAft>
                      </a:pPr>
                      <a:r>
                        <a:rPr lang="es-MX"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ASISTENCIA JURÍDICA Y/O GREMIAL EN CASOS DE VIOLENCIA CONTRA PERIODISTAS</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26,1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450071942"/>
                  </a:ext>
                </a:extLst>
              </a:tr>
              <a:tr h="293986">
                <a:tc>
                  <a:txBody>
                    <a:bodyPr/>
                    <a:lstStyle/>
                    <a:p>
                      <a:pPr fontAlgn="b">
                        <a:lnSpc>
                          <a:spcPct val="115000"/>
                        </a:lnSpc>
                        <a:spcAft>
                          <a:spcPts val="800"/>
                        </a:spcAft>
                      </a:pPr>
                      <a:r>
                        <a:rPr lang="es-MX"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ASISTENCIA PSICOLÓGICA PARA PERIODISTAS Y FAMILIARES VÍCTIMAS DE VIOLENCIA.</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167863829"/>
                  </a:ext>
                </a:extLst>
              </a:tr>
              <a:tr h="293986">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SEGUIMIENTO A CASOS DE VIOLENCIA CONTRA PERIODISTAS</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384977032"/>
                  </a:ext>
                </a:extLst>
              </a:tr>
              <a:tr h="293986">
                <a:tc>
                  <a:txBody>
                    <a:bodyPr/>
                    <a:lstStyle/>
                    <a:p>
                      <a:pPr fontAlgn="b">
                        <a:lnSpc>
                          <a:spcPct val="115000"/>
                        </a:lnSpc>
                        <a:spcAft>
                          <a:spcPts val="800"/>
                        </a:spcAft>
                      </a:pPr>
                      <a:r>
                        <a:rPr lang="es-MX"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DESARROLLO DE PROTOCOLOS PARALA PROTECCIÓN DE LOS PERIODISTAS</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148942755"/>
                  </a:ext>
                </a:extLst>
              </a:tr>
              <a:tr h="293986">
                <a:tc>
                  <a:txBody>
                    <a:bodyPr/>
                    <a:lstStyle/>
                    <a:p>
                      <a:pPr fontAlgn="b">
                        <a:lnSpc>
                          <a:spcPct val="115000"/>
                        </a:lnSpc>
                        <a:spcAft>
                          <a:spcPts val="800"/>
                        </a:spcAft>
                      </a:pPr>
                      <a:r>
                        <a:rPr lang="es-MX"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GESTIÓN ANTE AUTORIDADES YENTES DE SEGURIDAD DEL ESTADO</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779488852"/>
                  </a:ext>
                </a:extLst>
              </a:tr>
              <a:tr h="293986">
                <a:tc>
                  <a:txBody>
                    <a:bodyPr/>
                    <a:lstStyle/>
                    <a:p>
                      <a:pPr fontAlgn="b">
                        <a:lnSpc>
                          <a:spcPct val="115000"/>
                        </a:lnSpc>
                        <a:spcAft>
                          <a:spcPts val="800"/>
                        </a:spcAft>
                      </a:pPr>
                      <a:r>
                        <a:rPr lang="es-MX"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GESTIÓN DE RECURSOS PARA EL APOYO A PERIODISTAS EN RIESGO</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25063707"/>
                  </a:ext>
                </a:extLst>
              </a:tr>
              <a:tr h="653796">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89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83539129"/>
                  </a:ext>
                </a:extLst>
              </a:tr>
            </a:tbl>
          </a:graphicData>
        </a:graphic>
      </p:graphicFrame>
      <p:sp>
        <p:nvSpPr>
          <p:cNvPr id="5" name="TextBox 4">
            <a:extLst>
              <a:ext uri="{FF2B5EF4-FFF2-40B4-BE49-F238E27FC236}">
                <a16:creationId xmlns:a16="http://schemas.microsoft.com/office/drawing/2014/main" id="{95AB20DB-1AA4-D474-B074-96A71715CF4A}"/>
              </a:ext>
            </a:extLst>
          </p:cNvPr>
          <p:cNvSpPr txBox="1"/>
          <p:nvPr/>
        </p:nvSpPr>
        <p:spPr>
          <a:xfrm>
            <a:off x="428888" y="9837993"/>
            <a:ext cx="17430225" cy="334707"/>
          </a:xfrm>
          <a:prstGeom prst="rect">
            <a:avLst/>
          </a:prstGeom>
          <a:noFill/>
        </p:spPr>
        <p:txBody>
          <a:bodyPr wrap="square" rtlCol="0">
            <a:spAutoFit/>
          </a:bodyPr>
          <a:lstStyle/>
          <a:p>
            <a:pPr algn="r" defTabSz="1371600"/>
            <a:r>
              <a:rPr lang="en-US" sz="1575" b="1" dirty="0">
                <a:solidFill>
                  <a:prstClr val="black"/>
                </a:solidFill>
                <a:latin typeface="Calibri" panose="020F0502020204030204"/>
              </a:rPr>
              <a:t>MULTITARGET COMMUNICATION &amp; RESEARCH / LA SEGURIDAD DE LOS PERIODISTAS EN EL EJERCICIO DE SU PROFESION  EN PARAGUAY  Y EL ASEDIO EN EL MUNDO DIGITAL  / ABRIL   2024</a:t>
            </a:r>
            <a:endParaRPr lang="es-PY" sz="1575" b="1" dirty="0">
              <a:solidFill>
                <a:prstClr val="black"/>
              </a:solidFill>
              <a:latin typeface="Calibri" panose="020F0502020204030204"/>
            </a:endParaRPr>
          </a:p>
        </p:txBody>
      </p:sp>
    </p:spTree>
    <p:extLst>
      <p:ext uri="{BB962C8B-B14F-4D97-AF65-F5344CB8AC3E}">
        <p14:creationId xmlns:p14="http://schemas.microsoft.com/office/powerpoint/2010/main" val="419926117"/>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7D391C86-4A27-884C-A980-A33547541855}"/>
              </a:ext>
            </a:extLst>
          </p:cNvPr>
          <p:cNvPicPr>
            <a:picLocks noChangeAspect="1"/>
          </p:cNvPicPr>
          <p:nvPr/>
        </p:nvPicPr>
        <p:blipFill>
          <a:blip r:embed="rId2"/>
          <a:stretch>
            <a:fillRect/>
          </a:stretch>
        </p:blipFill>
        <p:spPr>
          <a:xfrm>
            <a:off x="7040394" y="0"/>
            <a:ext cx="8001000" cy="152400"/>
          </a:xfrm>
          <a:prstGeom prst="rect">
            <a:avLst/>
          </a:prstGeom>
        </p:spPr>
      </p:pic>
      <p:pic>
        <p:nvPicPr>
          <p:cNvPr id="4" name="Imagen 3">
            <a:extLst>
              <a:ext uri="{FF2B5EF4-FFF2-40B4-BE49-F238E27FC236}">
                <a16:creationId xmlns:a16="http://schemas.microsoft.com/office/drawing/2014/main" id="{C2467F66-09B6-904C-91E7-EFC95D2133D8}"/>
              </a:ext>
            </a:extLst>
          </p:cNvPr>
          <p:cNvPicPr>
            <a:picLocks noChangeAspect="1"/>
          </p:cNvPicPr>
          <p:nvPr/>
        </p:nvPicPr>
        <p:blipFill>
          <a:blip r:embed="rId3"/>
          <a:stretch>
            <a:fillRect/>
          </a:stretch>
        </p:blipFill>
        <p:spPr>
          <a:xfrm>
            <a:off x="6638345" y="2835513"/>
            <a:ext cx="5762220" cy="4846371"/>
          </a:xfrm>
          <a:prstGeom prst="rect">
            <a:avLst/>
          </a:prstGeom>
        </p:spPr>
      </p:pic>
      <p:sp>
        <p:nvSpPr>
          <p:cNvPr id="5" name="Rectángulo 4">
            <a:extLst>
              <a:ext uri="{FF2B5EF4-FFF2-40B4-BE49-F238E27FC236}">
                <a16:creationId xmlns:a16="http://schemas.microsoft.com/office/drawing/2014/main" id="{C42A513B-B758-5844-B0F1-BAB567C62096}"/>
              </a:ext>
            </a:extLst>
          </p:cNvPr>
          <p:cNvSpPr/>
          <p:nvPr/>
        </p:nvSpPr>
        <p:spPr>
          <a:xfrm>
            <a:off x="15348031" y="1"/>
            <a:ext cx="2708477" cy="128479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Y" sz="2700"/>
          </a:p>
        </p:txBody>
      </p:sp>
      <p:pic>
        <p:nvPicPr>
          <p:cNvPr id="2" name="Imagen 1" descr="Logotipo, nombre de la empresa&#10;&#10;Descripción generada automáticamente">
            <a:extLst>
              <a:ext uri="{FF2B5EF4-FFF2-40B4-BE49-F238E27FC236}">
                <a16:creationId xmlns:a16="http://schemas.microsoft.com/office/drawing/2014/main" id="{8C49855F-683E-0155-1C73-061B6AAC5293}"/>
              </a:ext>
            </a:extLst>
          </p:cNvPr>
          <p:cNvPicPr>
            <a:picLocks noChangeAspect="1"/>
          </p:cNvPicPr>
          <p:nvPr/>
        </p:nvPicPr>
        <p:blipFill rotWithShape="1">
          <a:blip r:embed="rId4"/>
          <a:srcRect t="84033"/>
          <a:stretch/>
        </p:blipFill>
        <p:spPr bwMode="auto">
          <a:xfrm>
            <a:off x="1142999" y="8788113"/>
            <a:ext cx="15849601" cy="900192"/>
          </a:xfrm>
          <a:prstGeom prst="rect">
            <a:avLst/>
          </a:prstGeom>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146782825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11400" cy="620862"/>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553998"/>
          </a:xfrm>
          <a:prstGeom prst="rect">
            <a:avLst/>
          </a:prstGeom>
          <a:noFill/>
        </p:spPr>
        <p:txBody>
          <a:bodyPr wrap="square" rtlCol="0">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ES" sz="3000" b="1" i="0" u="none" strike="noStrike" kern="1200" cap="none" spc="0" normalizeH="0" baseline="0" noProof="0" dirty="0">
                <a:ln>
                  <a:noFill/>
                </a:ln>
                <a:solidFill>
                  <a:prstClr val="black"/>
                </a:solidFill>
                <a:effectLst/>
                <a:uLnTx/>
                <a:uFillTx/>
                <a:latin typeface="Calibri" panose="020F0502020204030204"/>
                <a:ea typeface="+mn-ea"/>
                <a:cs typeface="+mn-cs"/>
              </a:rPr>
              <a:t>1.C. CARRERA UNIVERSITARIA – RESPUESTA ABIERTA </a:t>
            </a:r>
            <a:endParaRPr kumimoji="0" lang="es-PY" sz="30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nvGraphicFramePr>
        <p:xfrm>
          <a:off x="517572" y="1407590"/>
          <a:ext cx="17341541" cy="8177148"/>
        </p:xfrm>
        <a:graphic>
          <a:graphicData uri="http://schemas.openxmlformats.org/drawingml/2006/table">
            <a:tbl>
              <a:tblPr/>
              <a:tblGrid>
                <a:gridCol w="3749628">
                  <a:extLst>
                    <a:ext uri="{9D8B030D-6E8A-4147-A177-3AD203B41FA5}">
                      <a16:colId xmlns:a16="http://schemas.microsoft.com/office/drawing/2014/main" val="2603815270"/>
                    </a:ext>
                  </a:extLst>
                </a:gridCol>
                <a:gridCol w="1491063">
                  <a:extLst>
                    <a:ext uri="{9D8B030D-6E8A-4147-A177-3AD203B41FA5}">
                      <a16:colId xmlns:a16="http://schemas.microsoft.com/office/drawing/2014/main" val="2271645990"/>
                    </a:ext>
                  </a:extLst>
                </a:gridCol>
                <a:gridCol w="1902627">
                  <a:extLst>
                    <a:ext uri="{9D8B030D-6E8A-4147-A177-3AD203B41FA5}">
                      <a16:colId xmlns:a16="http://schemas.microsoft.com/office/drawing/2014/main" val="3365438893"/>
                    </a:ext>
                  </a:extLst>
                </a:gridCol>
                <a:gridCol w="1902627">
                  <a:extLst>
                    <a:ext uri="{9D8B030D-6E8A-4147-A177-3AD203B41FA5}">
                      <a16:colId xmlns:a16="http://schemas.microsoft.com/office/drawing/2014/main" val="2265923886"/>
                    </a:ext>
                  </a:extLst>
                </a:gridCol>
                <a:gridCol w="1902627">
                  <a:extLst>
                    <a:ext uri="{9D8B030D-6E8A-4147-A177-3AD203B41FA5}">
                      <a16:colId xmlns:a16="http://schemas.microsoft.com/office/drawing/2014/main" val="2198213398"/>
                    </a:ext>
                  </a:extLst>
                </a:gridCol>
                <a:gridCol w="1902627">
                  <a:extLst>
                    <a:ext uri="{9D8B030D-6E8A-4147-A177-3AD203B41FA5}">
                      <a16:colId xmlns:a16="http://schemas.microsoft.com/office/drawing/2014/main" val="2276656453"/>
                    </a:ext>
                  </a:extLst>
                </a:gridCol>
                <a:gridCol w="1487296">
                  <a:extLst>
                    <a:ext uri="{9D8B030D-6E8A-4147-A177-3AD203B41FA5}">
                      <a16:colId xmlns:a16="http://schemas.microsoft.com/office/drawing/2014/main" val="80904801"/>
                    </a:ext>
                  </a:extLst>
                </a:gridCol>
                <a:gridCol w="1365021">
                  <a:extLst>
                    <a:ext uri="{9D8B030D-6E8A-4147-A177-3AD203B41FA5}">
                      <a16:colId xmlns:a16="http://schemas.microsoft.com/office/drawing/2014/main" val="92665308"/>
                    </a:ext>
                  </a:extLst>
                </a:gridCol>
                <a:gridCol w="1638025">
                  <a:extLst>
                    <a:ext uri="{9D8B030D-6E8A-4147-A177-3AD203B41FA5}">
                      <a16:colId xmlns:a16="http://schemas.microsoft.com/office/drawing/2014/main" val="3771453558"/>
                    </a:ext>
                  </a:extLst>
                </a:gridCol>
              </a:tblGrid>
              <a:tr h="402468">
                <a:tc gridSpan="9">
                  <a:txBody>
                    <a:bodyPr/>
                    <a:lstStyle/>
                    <a:p>
                      <a:pPr algn="ctr" fontAlgn="b"/>
                      <a:r>
                        <a:rPr lang="es-ES" sz="2100" b="1" i="0" u="none" strike="noStrike" dirty="0">
                          <a:solidFill>
                            <a:schemeClr val="tx1"/>
                          </a:solidFill>
                          <a:effectLst/>
                          <a:latin typeface="Calibri" panose="020F0502020204030204" pitchFamily="34" charset="0"/>
                        </a:rPr>
                        <a:t>EDAD, SEXO </a:t>
                      </a: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611098">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15702">
                <a:tc>
                  <a:txBody>
                    <a:bodyPr/>
                    <a:lstStyle/>
                    <a:p>
                      <a:pPr fontAlgn="b">
                        <a:lnSpc>
                          <a:spcPct val="115000"/>
                        </a:lnSpc>
                        <a:spcAft>
                          <a:spcPts val="800"/>
                        </a:spcAft>
                      </a:pPr>
                      <a:r>
                        <a:rPr lang="es-PY" sz="1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ABOGADO</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28,1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dirty="0">
                          <a:solidFill>
                            <a:srgbClr val="000000"/>
                          </a:solidFill>
                          <a:effectLst/>
                          <a:latin typeface="Calibri" panose="020F0502020204030204" pitchFamily="34" charset="0"/>
                        </a:rPr>
                        <a:t>34,6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18,9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66,7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29,6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41,7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15702">
                <a:tc>
                  <a:txBody>
                    <a:bodyPr/>
                    <a:lstStyle/>
                    <a:p>
                      <a:pPr fontAlgn="b">
                        <a:lnSpc>
                          <a:spcPct val="115000"/>
                        </a:lnSpc>
                        <a:spcAft>
                          <a:spcPts val="800"/>
                        </a:spcAft>
                      </a:pPr>
                      <a:r>
                        <a:rPr lang="es-PY"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PSICOLOGIA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dirty="0">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888923331"/>
                  </a:ext>
                </a:extLst>
              </a:tr>
              <a:tr h="315702">
                <a:tc>
                  <a:txBody>
                    <a:bodyPr/>
                    <a:lstStyle/>
                    <a:p>
                      <a:pPr fontAlgn="b">
                        <a:lnSpc>
                          <a:spcPct val="115000"/>
                        </a:lnSpc>
                        <a:spcAft>
                          <a:spcPts val="800"/>
                        </a:spcAft>
                      </a:pPr>
                      <a:r>
                        <a:rPr lang="es-PY"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ADMINISTRACIÓN DE NEGOCIOS</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dirty="0">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821613583"/>
                  </a:ext>
                </a:extLst>
              </a:tr>
              <a:tr h="315702">
                <a:tc>
                  <a:txBody>
                    <a:bodyPr/>
                    <a:lstStyle/>
                    <a:p>
                      <a:pPr fontAlgn="b">
                        <a:lnSpc>
                          <a:spcPct val="115000"/>
                        </a:lnSpc>
                        <a:spcAft>
                          <a:spcPts val="800"/>
                        </a:spcAft>
                      </a:pPr>
                      <a:r>
                        <a:rPr lang="es-PY"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ANTROPOLOGÍA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748229793"/>
                  </a:ext>
                </a:extLst>
              </a:tr>
              <a:tr h="315702">
                <a:tc>
                  <a:txBody>
                    <a:bodyPr/>
                    <a:lstStyle/>
                    <a:p>
                      <a:pPr fontAlgn="b">
                        <a:lnSpc>
                          <a:spcPct val="115000"/>
                        </a:lnSpc>
                        <a:spcAft>
                          <a:spcPts val="800"/>
                        </a:spcAft>
                      </a:pPr>
                      <a:r>
                        <a:rPr lang="es-PY"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CEREMONIAL Y PROTOCOLO</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dirty="0">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86539374"/>
                  </a:ext>
                </a:extLst>
              </a:tr>
              <a:tr h="620809">
                <a:tc>
                  <a:txBody>
                    <a:bodyPr/>
                    <a:lstStyle/>
                    <a:p>
                      <a:pPr fontAlgn="b">
                        <a:lnSpc>
                          <a:spcPct val="115000"/>
                        </a:lnSpc>
                        <a:spcAft>
                          <a:spcPts val="800"/>
                        </a:spcAft>
                      </a:pPr>
                      <a:r>
                        <a:rPr lang="es-MX"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CIENCIAS DE LA COMUNICACIÓN (PERIODISMO)</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dirty="0">
                          <a:solidFill>
                            <a:srgbClr val="000000"/>
                          </a:solidFill>
                          <a:effectLst/>
                          <a:latin typeface="Calibri" panose="020F0502020204030204" pitchFamily="34" charset="0"/>
                        </a:rPr>
                        <a:t>48,3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34,6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67,6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68,2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44,4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41,7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9185946"/>
                  </a:ext>
                </a:extLst>
              </a:tr>
              <a:tr h="315702">
                <a:tc>
                  <a:txBody>
                    <a:bodyPr/>
                    <a:lstStyle/>
                    <a:p>
                      <a:pPr fontAlgn="b">
                        <a:lnSpc>
                          <a:spcPct val="115000"/>
                        </a:lnSpc>
                        <a:spcAft>
                          <a:spcPts val="800"/>
                        </a:spcAft>
                      </a:pPr>
                      <a:r>
                        <a:rPr lang="es-MX"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CIENCIAS DE LA EDUCACIÓN (DOCENCIA)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299768989"/>
                  </a:ext>
                </a:extLst>
              </a:tr>
              <a:tr h="620809">
                <a:tc>
                  <a:txBody>
                    <a:bodyPr/>
                    <a:lstStyle/>
                    <a:p>
                      <a:pPr fontAlgn="b">
                        <a:lnSpc>
                          <a:spcPct val="115000"/>
                        </a:lnSpc>
                        <a:spcAft>
                          <a:spcPts val="800"/>
                        </a:spcAft>
                      </a:pPr>
                      <a:r>
                        <a:rPr lang="es-MX"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COMUNICACIÓN PARA ELDESARROLLO Y CIENCIAS POLÍTICAS </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9,6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521774916"/>
                  </a:ext>
                </a:extLst>
              </a:tr>
              <a:tr h="315702">
                <a:tc>
                  <a:txBody>
                    <a:bodyPr/>
                    <a:lstStyle/>
                    <a:p>
                      <a:pPr fontAlgn="b">
                        <a:lnSpc>
                          <a:spcPct val="115000"/>
                        </a:lnSpc>
                        <a:spcAft>
                          <a:spcPts val="800"/>
                        </a:spcAft>
                      </a:pPr>
                      <a:r>
                        <a:rPr lang="es-MX"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DOCTOR EN LENGUA Y CULTURA GUARANI</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dirty="0">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70395662"/>
                  </a:ext>
                </a:extLst>
              </a:tr>
              <a:tr h="315702">
                <a:tc>
                  <a:txBody>
                    <a:bodyPr/>
                    <a:lstStyle/>
                    <a:p>
                      <a:pPr fontAlgn="b">
                        <a:lnSpc>
                          <a:spcPct val="115000"/>
                        </a:lnSpc>
                        <a:spcAft>
                          <a:spcPts val="800"/>
                        </a:spcAft>
                      </a:pPr>
                      <a:r>
                        <a:rPr lang="es-PY"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HISTORIA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dirty="0">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58707679"/>
                  </a:ext>
                </a:extLst>
              </a:tr>
              <a:tr h="315702">
                <a:tc>
                  <a:txBody>
                    <a:bodyPr/>
                    <a:lstStyle/>
                    <a:p>
                      <a:pPr fontAlgn="b">
                        <a:lnSpc>
                          <a:spcPct val="115000"/>
                        </a:lnSpc>
                        <a:spcAft>
                          <a:spcPts val="800"/>
                        </a:spcAft>
                      </a:pPr>
                      <a:r>
                        <a:rPr lang="es-PY" sz="1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HUMANISTA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dirty="0">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559141039"/>
                  </a:ext>
                </a:extLst>
              </a:tr>
              <a:tr h="315702">
                <a:tc>
                  <a:txBody>
                    <a:bodyPr/>
                    <a:lstStyle/>
                    <a:p>
                      <a:pPr fontAlgn="b">
                        <a:lnSpc>
                          <a:spcPct val="115000"/>
                        </a:lnSpc>
                        <a:spcAft>
                          <a:spcPts val="800"/>
                        </a:spcAft>
                      </a:pPr>
                      <a:r>
                        <a:rPr lang="es-PY"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INGENIERÍA AGRONOMICA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15702">
                <a:tc>
                  <a:txBody>
                    <a:bodyPr/>
                    <a:lstStyle/>
                    <a:p>
                      <a:pPr fontAlgn="b">
                        <a:lnSpc>
                          <a:spcPct val="115000"/>
                        </a:lnSpc>
                        <a:spcAft>
                          <a:spcPts val="800"/>
                        </a:spcAft>
                      </a:pPr>
                      <a:r>
                        <a:rPr lang="es-PY"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LIC ANÁLISIS DE SISTEMA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315702">
                <a:tc>
                  <a:txBody>
                    <a:bodyPr/>
                    <a:lstStyle/>
                    <a:p>
                      <a:pPr fontAlgn="b">
                        <a:lnSpc>
                          <a:spcPct val="115000"/>
                        </a:lnSpc>
                        <a:spcAft>
                          <a:spcPts val="800"/>
                        </a:spcAft>
                      </a:pPr>
                      <a:r>
                        <a:rPr lang="es-PY"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TRABAJO SOCIAL</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r h="315702">
                <a:tc>
                  <a:txBody>
                    <a:bodyPr/>
                    <a:lstStyle/>
                    <a:p>
                      <a:pPr fontAlgn="b">
                        <a:lnSpc>
                          <a:spcPct val="115000"/>
                        </a:lnSpc>
                        <a:spcAft>
                          <a:spcPts val="800"/>
                        </a:spcAft>
                      </a:pPr>
                      <a:r>
                        <a:rPr lang="es-PY"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LIC EN ENFERMERIA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686582574"/>
                  </a:ext>
                </a:extLst>
              </a:tr>
              <a:tr h="315702">
                <a:tc>
                  <a:txBody>
                    <a:bodyPr/>
                    <a:lstStyle/>
                    <a:p>
                      <a:pPr fontAlgn="b">
                        <a:lnSpc>
                          <a:spcPct val="115000"/>
                        </a:lnSpc>
                        <a:spcAft>
                          <a:spcPts val="800"/>
                        </a:spcAft>
                      </a:pPr>
                      <a:r>
                        <a:rPr lang="es-PY"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PEDAGOGÍA, ÉNFASIS E. SOCIALES.</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86666218"/>
                  </a:ext>
                </a:extLst>
              </a:tr>
              <a:tr h="315702">
                <a:tc>
                  <a:txBody>
                    <a:bodyPr/>
                    <a:lstStyle/>
                    <a:p>
                      <a:pPr fontAlgn="b">
                        <a:lnSpc>
                          <a:spcPct val="115000"/>
                        </a:lnSpc>
                        <a:spcAft>
                          <a:spcPts val="800"/>
                        </a:spcAft>
                      </a:pPr>
                      <a:r>
                        <a:rPr lang="es-PY"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LIC EN TRABAJO SOCIAL</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dirty="0">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983137101"/>
                  </a:ext>
                </a:extLst>
              </a:tr>
              <a:tr h="315702">
                <a:tc>
                  <a:txBody>
                    <a:bodyPr/>
                    <a:lstStyle/>
                    <a:p>
                      <a:pPr fontAlgn="b">
                        <a:lnSpc>
                          <a:spcPct val="115000"/>
                        </a:lnSpc>
                        <a:spcAft>
                          <a:spcPts val="800"/>
                        </a:spcAft>
                      </a:pPr>
                      <a:r>
                        <a:rPr lang="es-PY" sz="1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CONTABILIDAD</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dirty="0">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30306699"/>
                  </a:ext>
                </a:extLst>
              </a:tr>
              <a:tr h="315702">
                <a:tc>
                  <a:txBody>
                    <a:bodyPr/>
                    <a:lstStyle/>
                    <a:p>
                      <a:pPr fontAlgn="b">
                        <a:lnSpc>
                          <a:spcPct val="115000"/>
                        </a:lnSpc>
                        <a:spcAft>
                          <a:spcPts val="800"/>
                        </a:spcAft>
                      </a:pPr>
                      <a:r>
                        <a:rPr lang="es-PY" sz="1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dirty="0">
                          <a:solidFill>
                            <a:srgbClr val="000000"/>
                          </a:solidFill>
                          <a:effectLst/>
                          <a:latin typeface="Calibri" panose="020F0502020204030204" pitchFamily="34" charset="0"/>
                        </a:rPr>
                        <a:t>89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1800" b="1" i="0" u="none" strike="noStrike" dirty="0">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639331807"/>
                  </a:ext>
                </a:extLst>
              </a:tr>
            </a:tbl>
          </a:graphicData>
        </a:graphic>
      </p:graphicFrame>
      <p:sp>
        <p:nvSpPr>
          <p:cNvPr id="3" name="TextBox 4">
            <a:extLst>
              <a:ext uri="{FF2B5EF4-FFF2-40B4-BE49-F238E27FC236}">
                <a16:creationId xmlns:a16="http://schemas.microsoft.com/office/drawing/2014/main" id="{A54E0EA3-B489-FEB6-AB98-EEFA54201619}"/>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023157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A6A3A3"/>
        </a:solidFill>
        <a:effectLst/>
      </p:bgPr>
    </p:bg>
    <p:spTree>
      <p:nvGrpSpPr>
        <p:cNvPr id="1" name=""/>
        <p:cNvGrpSpPr/>
        <p:nvPr/>
      </p:nvGrpSpPr>
      <p:grpSpPr>
        <a:xfrm>
          <a:off x="0" y="0"/>
          <a:ext cx="0" cy="0"/>
          <a:chOff x="0" y="0"/>
          <a:chExt cx="0" cy="0"/>
        </a:xfrm>
      </p:grpSpPr>
      <p:grpSp>
        <p:nvGrpSpPr>
          <p:cNvPr id="7" name="Group 7"/>
          <p:cNvGrpSpPr/>
          <p:nvPr/>
        </p:nvGrpSpPr>
        <p:grpSpPr>
          <a:xfrm>
            <a:off x="1066800" y="5753100"/>
            <a:ext cx="12382500" cy="3207277"/>
            <a:chOff x="0" y="-9525"/>
            <a:chExt cx="12642421" cy="7486763"/>
          </a:xfrm>
        </p:grpSpPr>
        <p:sp>
          <p:nvSpPr>
            <p:cNvPr id="8" name="TextBox 8"/>
            <p:cNvSpPr txBox="1"/>
            <p:nvPr/>
          </p:nvSpPr>
          <p:spPr>
            <a:xfrm>
              <a:off x="0" y="2524312"/>
              <a:ext cx="12642421" cy="4952926"/>
            </a:xfrm>
            <a:prstGeom prst="rect">
              <a:avLst/>
            </a:prstGeom>
          </p:spPr>
          <p:txBody>
            <a:bodyPr lIns="0" tIns="0" rIns="0" bIns="0" rtlCol="0" anchor="t">
              <a:spAutoFit/>
            </a:bodyPr>
            <a:lstStyle/>
            <a:p>
              <a:pPr marL="0" marR="0" lvl="0" indent="0" defTabSz="914400" rtl="0" eaLnBrk="1" fontAlgn="auto" latinLnBrk="0" hangingPunct="1">
                <a:lnSpc>
                  <a:spcPts val="4200"/>
                </a:lnSpc>
                <a:spcBef>
                  <a:spcPts val="0"/>
                </a:spcBef>
                <a:spcAft>
                  <a:spcPts val="0"/>
                </a:spcAft>
                <a:buClrTx/>
                <a:buSzTx/>
                <a:buFontTx/>
                <a:buNone/>
                <a:tabLst/>
                <a:defRPr/>
              </a:pPr>
              <a:r>
                <a:rPr kumimoji="0" lang="en-US" sz="3000" b="0" i="0" u="none" strike="noStrike" kern="1200" cap="none" spc="15" normalizeH="0" baseline="0" noProof="0" dirty="0">
                  <a:ln>
                    <a:noFill/>
                  </a:ln>
                  <a:solidFill>
                    <a:srgbClr val="FFFFFF"/>
                  </a:solidFill>
                  <a:effectLst/>
                  <a:uLnTx/>
                  <a:uFillTx/>
                  <a:latin typeface="Fira Sans Light"/>
                  <a:ea typeface="+mn-ea"/>
                  <a:cs typeface="+mn-cs"/>
                </a:rPr>
                <a:t>A- TIPO DE DEPENDENCIA LABORAL CON EL MEDIO</a:t>
              </a:r>
            </a:p>
            <a:p>
              <a:pPr marL="0" marR="0" lvl="0" indent="0" defTabSz="914400" rtl="0" eaLnBrk="1" fontAlgn="auto" latinLnBrk="0" hangingPunct="1">
                <a:lnSpc>
                  <a:spcPts val="4200"/>
                </a:lnSpc>
                <a:spcBef>
                  <a:spcPts val="0"/>
                </a:spcBef>
                <a:spcAft>
                  <a:spcPts val="0"/>
                </a:spcAft>
                <a:buClrTx/>
                <a:buSzTx/>
                <a:buFontTx/>
                <a:buNone/>
                <a:tabLst/>
                <a:defRPr/>
              </a:pPr>
              <a:r>
                <a:rPr lang="en-US" sz="3000" spc="15" dirty="0">
                  <a:solidFill>
                    <a:srgbClr val="FFFFFF"/>
                  </a:solidFill>
                  <a:latin typeface="Fira Sans Light"/>
                </a:rPr>
                <a:t>B- TIPO DE MEDIO EN EL CUAL TRABAJA </a:t>
              </a:r>
            </a:p>
            <a:p>
              <a:pPr marL="0" marR="0" lvl="0" indent="0" defTabSz="914400" rtl="0" eaLnBrk="1" fontAlgn="auto" latinLnBrk="0" hangingPunct="1">
                <a:lnSpc>
                  <a:spcPts val="4200"/>
                </a:lnSpc>
                <a:spcBef>
                  <a:spcPts val="0"/>
                </a:spcBef>
                <a:spcAft>
                  <a:spcPts val="0"/>
                </a:spcAft>
                <a:buClrTx/>
                <a:buSzTx/>
                <a:buFontTx/>
                <a:buNone/>
                <a:tabLst/>
                <a:defRPr/>
              </a:pPr>
              <a:r>
                <a:rPr kumimoji="0" lang="en-US" sz="3000" b="0" i="0" u="none" strike="noStrike" kern="1200" cap="none" spc="15" normalizeH="0" baseline="0" noProof="0" dirty="0">
                  <a:ln>
                    <a:noFill/>
                  </a:ln>
                  <a:solidFill>
                    <a:srgbClr val="FFFFFF"/>
                  </a:solidFill>
                  <a:effectLst/>
                  <a:uLnTx/>
                  <a:uFillTx/>
                  <a:latin typeface="Fira Sans Light"/>
                  <a:ea typeface="+mn-ea"/>
                  <a:cs typeface="+mn-cs"/>
                </a:rPr>
                <a:t>C- ÁREA ESPECÍFICA EN </a:t>
              </a:r>
              <a:r>
                <a:rPr lang="en-US" sz="3000" spc="15" dirty="0">
                  <a:solidFill>
                    <a:srgbClr val="FFFFFF"/>
                  </a:solidFill>
                  <a:latin typeface="Fira Sans Light"/>
                </a:rPr>
                <a:t>LA CUAL TRABAJA </a:t>
              </a:r>
            </a:p>
            <a:p>
              <a:pPr marL="0" marR="0" lvl="0" indent="0" defTabSz="914400" rtl="0" eaLnBrk="1" fontAlgn="auto" latinLnBrk="0" hangingPunct="1">
                <a:lnSpc>
                  <a:spcPts val="4200"/>
                </a:lnSpc>
                <a:spcBef>
                  <a:spcPts val="0"/>
                </a:spcBef>
                <a:spcAft>
                  <a:spcPts val="0"/>
                </a:spcAft>
                <a:buClrTx/>
                <a:buSzTx/>
                <a:buFontTx/>
                <a:buNone/>
                <a:tabLst/>
                <a:defRPr/>
              </a:pPr>
              <a:r>
                <a:rPr kumimoji="0" lang="en-US" sz="3000" b="0" i="0" u="none" strike="noStrike" kern="1200" cap="none" spc="15" normalizeH="0" baseline="0" noProof="0" dirty="0">
                  <a:ln>
                    <a:noFill/>
                  </a:ln>
                  <a:solidFill>
                    <a:srgbClr val="FFFFFF"/>
                  </a:solidFill>
                  <a:effectLst/>
                  <a:uLnTx/>
                  <a:uFillTx/>
                  <a:latin typeface="Fira Sans Light"/>
                  <a:ea typeface="+mn-ea"/>
                  <a:cs typeface="+mn-cs"/>
                </a:rPr>
                <a:t>D- AÑOS DE E</a:t>
              </a:r>
              <a:r>
                <a:rPr lang="en-US" sz="3000" spc="15" dirty="0">
                  <a:solidFill>
                    <a:srgbClr val="FFFFFF"/>
                  </a:solidFill>
                  <a:latin typeface="Fira Sans Light"/>
                </a:rPr>
                <a:t>JERCICIO DE LA PROFESIÓN </a:t>
              </a:r>
              <a:endParaRPr kumimoji="0" lang="en-US" sz="3000" b="0" i="0" u="none" strike="noStrike" kern="1200" cap="none" spc="15" normalizeH="0" baseline="0" noProof="0" dirty="0">
                <a:ln>
                  <a:noFill/>
                </a:ln>
                <a:solidFill>
                  <a:srgbClr val="FFFFFF"/>
                </a:solidFill>
                <a:effectLst/>
                <a:uLnTx/>
                <a:uFillTx/>
                <a:latin typeface="Fira Sans Light"/>
                <a:ea typeface="+mn-ea"/>
                <a:cs typeface="+mn-cs"/>
              </a:endParaRPr>
            </a:p>
          </p:txBody>
        </p:sp>
        <p:sp>
          <p:nvSpPr>
            <p:cNvPr id="9" name="TextBox 9"/>
            <p:cNvSpPr txBox="1"/>
            <p:nvPr/>
          </p:nvSpPr>
          <p:spPr>
            <a:xfrm>
              <a:off x="0" y="-9525"/>
              <a:ext cx="12642421" cy="1257278"/>
            </a:xfrm>
            <a:prstGeom prst="rect">
              <a:avLst/>
            </a:prstGeom>
          </p:spPr>
          <p:txBody>
            <a:bodyPr lIns="0" tIns="0" rIns="0" bIns="0" rtlCol="0" anchor="t">
              <a:spAutoFit/>
            </a:bodyPr>
            <a:lstStyle/>
            <a:p>
              <a:pPr marL="0" marR="0" lvl="0" indent="0" algn="r" defTabSz="914400" rtl="0" eaLnBrk="1" fontAlgn="auto" latinLnBrk="0" hangingPunct="1">
                <a:lnSpc>
                  <a:spcPts val="4200"/>
                </a:lnSpc>
                <a:spcBef>
                  <a:spcPts val="0"/>
                </a:spcBef>
                <a:spcAft>
                  <a:spcPts val="0"/>
                </a:spcAft>
                <a:buClrTx/>
                <a:buSzTx/>
                <a:buFontTx/>
                <a:buNone/>
                <a:tabLst/>
                <a:defRPr/>
              </a:pPr>
              <a:r>
                <a:rPr lang="en-US" sz="3500" b="1" spc="105" dirty="0">
                  <a:solidFill>
                    <a:srgbClr val="FFFFFF"/>
                  </a:solidFill>
                  <a:latin typeface="Fira Sans Semi-Bold"/>
                </a:rPr>
                <a:t>2- PERFIL LABORAL DEL RESPONDIENTE </a:t>
              </a:r>
              <a:endParaRPr kumimoji="0" lang="en-US" sz="3500" b="1" i="0" strike="noStrike" kern="1200" cap="none" spc="105" normalizeH="0" baseline="0" noProof="0" dirty="0">
                <a:ln>
                  <a:noFill/>
                </a:ln>
                <a:solidFill>
                  <a:srgbClr val="FFFFFF"/>
                </a:solidFill>
                <a:effectLst/>
                <a:uLnTx/>
                <a:uFillTx/>
                <a:latin typeface="Fira Sans Semi-Bold"/>
                <a:ea typeface="+mn-ea"/>
                <a:cs typeface="+mn-cs"/>
              </a:endParaRPr>
            </a:p>
          </p:txBody>
        </p:sp>
      </p:grpSp>
      <p:sp>
        <p:nvSpPr>
          <p:cNvPr id="10" name="Freeform 10">
            <a:extLst>
              <a:ext uri="{FF2B5EF4-FFF2-40B4-BE49-F238E27FC236}">
                <a16:creationId xmlns:a16="http://schemas.microsoft.com/office/drawing/2014/main" id="{92B1BA3C-7E82-02C8-0323-C39E63BF3DE1}"/>
              </a:ext>
            </a:extLst>
          </p:cNvPr>
          <p:cNvSpPr/>
          <p:nvPr/>
        </p:nvSpPr>
        <p:spPr>
          <a:xfrm>
            <a:off x="16154400" y="19050"/>
            <a:ext cx="1673319" cy="1673319"/>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endParaRPr lang="es-PY"/>
          </a:p>
        </p:txBody>
      </p:sp>
    </p:spTree>
    <p:extLst>
      <p:ext uri="{BB962C8B-B14F-4D97-AF65-F5344CB8AC3E}">
        <p14:creationId xmlns:p14="http://schemas.microsoft.com/office/powerpoint/2010/main" val="94925950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4"/>
          <p:cNvSpPr txBox="1"/>
          <p:nvPr/>
        </p:nvSpPr>
        <p:spPr>
          <a:xfrm>
            <a:off x="428888" y="3811628"/>
            <a:ext cx="5410200" cy="3219471"/>
          </a:xfrm>
          <a:prstGeom prst="rect">
            <a:avLst/>
          </a:prstGeom>
        </p:spPr>
        <p:txBody>
          <a:bodyPr wrap="square" lIns="0" tIns="0" rIns="0" bIns="0" rtlCol="0" anchor="t">
            <a:spAutoFit/>
          </a:bodyPr>
          <a:lstStyle/>
          <a:p>
            <a:pPr algn="ctr" fontAlgn="b"/>
            <a:r>
              <a:rPr lang="es-MX" sz="4000" b="1" i="0" u="none" strike="noStrike" dirty="0">
                <a:solidFill>
                  <a:schemeClr val="tx1"/>
                </a:solidFill>
                <a:effectLst/>
                <a:latin typeface="Quicksand Medium" panose="020B0604020202020204" charset="0"/>
              </a:rPr>
              <a:t>¿Actualmente ejerce su labor de manera independiente o para un medio específico? </a:t>
            </a:r>
            <a:endParaRPr lang="es-ES" sz="4000" b="1" i="0" u="none" strike="noStrike" dirty="0">
              <a:solidFill>
                <a:schemeClr val="tx1"/>
              </a:solidFill>
              <a:effectLst/>
              <a:latin typeface="Quicksand Medium" panose="020B0604020202020204" charset="0"/>
            </a:endParaRPr>
          </a:p>
          <a:p>
            <a:pPr>
              <a:lnSpc>
                <a:spcPts val="3118"/>
              </a:lnSpc>
            </a:pPr>
            <a:endParaRPr lang="en-US" sz="1999" dirty="0">
              <a:solidFill>
                <a:srgbClr val="000000"/>
              </a:solidFill>
              <a:latin typeface="Quicksand Medium"/>
            </a:endParaRPr>
          </a:p>
          <a:p>
            <a:pPr marL="0" lvl="0" indent="0" algn="l">
              <a:lnSpc>
                <a:spcPts val="3118"/>
              </a:lnSpc>
            </a:pPr>
            <a:r>
              <a:rPr lang="en-US" sz="1999" dirty="0">
                <a:solidFill>
                  <a:srgbClr val="000000"/>
                </a:solidFill>
                <a:latin typeface="Quicksand Medium"/>
              </a:rPr>
              <a:t>.</a:t>
            </a:r>
          </a:p>
        </p:txBody>
      </p:sp>
      <p:graphicFrame>
        <p:nvGraphicFramePr>
          <p:cNvPr id="6" name="Gráfico 5">
            <a:extLst>
              <a:ext uri="{FF2B5EF4-FFF2-40B4-BE49-F238E27FC236}">
                <a16:creationId xmlns:a16="http://schemas.microsoft.com/office/drawing/2014/main" id="{B44A971C-AE28-DE7A-A58B-73CD543B56AF}"/>
              </a:ext>
            </a:extLst>
          </p:cNvPr>
          <p:cNvGraphicFramePr>
            <a:graphicFrameLocks/>
          </p:cNvGraphicFramePr>
          <p:nvPr>
            <p:extLst>
              <p:ext uri="{D42A27DB-BD31-4B8C-83A1-F6EECF244321}">
                <p14:modId xmlns:p14="http://schemas.microsoft.com/office/powerpoint/2010/main" val="2480290936"/>
              </p:ext>
            </p:extLst>
          </p:nvPr>
        </p:nvGraphicFramePr>
        <p:xfrm>
          <a:off x="3962400" y="342900"/>
          <a:ext cx="13734886" cy="9579231"/>
        </p:xfrm>
        <a:graphic>
          <a:graphicData uri="http://schemas.openxmlformats.org/drawingml/2006/chart">
            <c:chart xmlns:c="http://schemas.openxmlformats.org/drawingml/2006/chart" xmlns:r="http://schemas.openxmlformats.org/officeDocument/2006/relationships" r:id="rId2"/>
          </a:graphicData>
        </a:graphic>
      </p:graphicFrame>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3"/>
            <a:stretch>
              <a:fillRect/>
            </a:stretch>
          </a:blipFill>
        </p:spPr>
        <p:txBody>
          <a:bodyPr/>
          <a:lstStyle/>
          <a:p>
            <a:endParaRPr lang="es-PY"/>
          </a:p>
        </p:txBody>
      </p:sp>
      <p:sp>
        <p:nvSpPr>
          <p:cNvPr id="2" name="TextBox 5">
            <a:extLst>
              <a:ext uri="{FF2B5EF4-FFF2-40B4-BE49-F238E27FC236}">
                <a16:creationId xmlns:a16="http://schemas.microsoft.com/office/drawing/2014/main" id="{C03E0E20-71CA-D2B0-4D01-B42B144D62AD}"/>
              </a:ext>
            </a:extLst>
          </p:cNvPr>
          <p:cNvSpPr txBox="1"/>
          <p:nvPr/>
        </p:nvSpPr>
        <p:spPr>
          <a:xfrm>
            <a:off x="762000" y="468156"/>
            <a:ext cx="15316200" cy="677108"/>
          </a:xfrm>
          <a:prstGeom prst="rect">
            <a:avLst/>
          </a:prstGeom>
          <a:solidFill>
            <a:schemeClr val="bg1">
              <a:lumMod val="50000"/>
            </a:schemeClr>
          </a:solidFill>
        </p:spPr>
        <p:txBody>
          <a:bodyPr wrap="square" lIns="0" tIns="0" rIns="0" bIns="0" rtlCol="0" anchor="t">
            <a:spAutoFit/>
          </a:bodyPr>
          <a:lstStyle/>
          <a:p>
            <a:pPr marL="0" lvl="0" indent="0" algn="ctr"/>
            <a:r>
              <a:rPr lang="en-US" sz="4400" b="1" spc="617" dirty="0">
                <a:solidFill>
                  <a:schemeClr val="bg1"/>
                </a:solidFill>
              </a:rPr>
              <a:t>PERFIL LABORAL DEL RESPONDIENTE </a:t>
            </a:r>
          </a:p>
        </p:txBody>
      </p:sp>
      <p:sp>
        <p:nvSpPr>
          <p:cNvPr id="3" name="TextBox 4">
            <a:extLst>
              <a:ext uri="{FF2B5EF4-FFF2-40B4-BE49-F238E27FC236}">
                <a16:creationId xmlns:a16="http://schemas.microsoft.com/office/drawing/2014/main" id="{9E3CC117-A761-0378-61B2-D22DF999E76D}"/>
              </a:ext>
            </a:extLst>
          </p:cNvPr>
          <p:cNvSpPr txBox="1"/>
          <p:nvPr/>
        </p:nvSpPr>
        <p:spPr>
          <a:xfrm>
            <a:off x="14528887" y="1806742"/>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
        <p:nvSpPr>
          <p:cNvPr id="9" name="TextBox 4">
            <a:extLst>
              <a:ext uri="{FF2B5EF4-FFF2-40B4-BE49-F238E27FC236}">
                <a16:creationId xmlns:a16="http://schemas.microsoft.com/office/drawing/2014/main" id="{C706EB01-B421-D395-E3EE-53011F981B66}"/>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0118485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Gráfico 5">
            <a:extLst>
              <a:ext uri="{FF2B5EF4-FFF2-40B4-BE49-F238E27FC236}">
                <a16:creationId xmlns:a16="http://schemas.microsoft.com/office/drawing/2014/main" id="{B44A971C-AE28-DE7A-A58B-73CD543B56AF}"/>
              </a:ext>
            </a:extLst>
          </p:cNvPr>
          <p:cNvGraphicFramePr>
            <a:graphicFrameLocks/>
          </p:cNvGraphicFramePr>
          <p:nvPr>
            <p:extLst>
              <p:ext uri="{D42A27DB-BD31-4B8C-83A1-F6EECF244321}">
                <p14:modId xmlns:p14="http://schemas.microsoft.com/office/powerpoint/2010/main" val="3918689782"/>
              </p:ext>
            </p:extLst>
          </p:nvPr>
        </p:nvGraphicFramePr>
        <p:xfrm>
          <a:off x="762000" y="468156"/>
          <a:ext cx="17678400" cy="9780744"/>
        </p:xfrm>
        <a:graphic>
          <a:graphicData uri="http://schemas.openxmlformats.org/drawingml/2006/chart">
            <c:chart xmlns:c="http://schemas.openxmlformats.org/drawingml/2006/chart" xmlns:r="http://schemas.openxmlformats.org/officeDocument/2006/relationships" r:id="rId2"/>
          </a:graphicData>
        </a:graphic>
      </p:graphicFrame>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3"/>
            <a:stretch>
              <a:fillRect/>
            </a:stretch>
          </a:blipFill>
        </p:spPr>
        <p:txBody>
          <a:bodyPr/>
          <a:lstStyle/>
          <a:p>
            <a:endParaRPr lang="es-PY"/>
          </a:p>
        </p:txBody>
      </p:sp>
      <p:sp>
        <p:nvSpPr>
          <p:cNvPr id="2" name="TextBox 5">
            <a:extLst>
              <a:ext uri="{FF2B5EF4-FFF2-40B4-BE49-F238E27FC236}">
                <a16:creationId xmlns:a16="http://schemas.microsoft.com/office/drawing/2014/main" id="{C03E0E20-71CA-D2B0-4D01-B42B144D62AD}"/>
              </a:ext>
            </a:extLst>
          </p:cNvPr>
          <p:cNvSpPr txBox="1"/>
          <p:nvPr/>
        </p:nvSpPr>
        <p:spPr>
          <a:xfrm>
            <a:off x="762000" y="468156"/>
            <a:ext cx="15316200" cy="954107"/>
          </a:xfrm>
          <a:prstGeom prst="rect">
            <a:avLst/>
          </a:prstGeom>
          <a:solidFill>
            <a:schemeClr val="bg1">
              <a:lumMod val="50000"/>
            </a:schemeClr>
          </a:solidFill>
        </p:spPr>
        <p:txBody>
          <a:bodyPr wrap="square" lIns="0" tIns="0" rIns="0" bIns="0" rtlCol="0" anchor="t">
            <a:spAutoFit/>
          </a:bodyPr>
          <a:lstStyle/>
          <a:p>
            <a:pPr marL="0" lvl="0" indent="0" algn="ctr"/>
            <a:r>
              <a:rPr lang="en-US" sz="4400" b="1" spc="617" dirty="0">
                <a:solidFill>
                  <a:schemeClr val="bg1"/>
                </a:solidFill>
              </a:rPr>
              <a:t>TIPO DE MEDIO EN EL CUAL TRABAJA- </a:t>
            </a:r>
          </a:p>
          <a:p>
            <a:pPr marL="0" lvl="0" indent="0" algn="ctr"/>
            <a:r>
              <a:rPr lang="en-US" b="1" spc="617" dirty="0">
                <a:solidFill>
                  <a:schemeClr val="bg1"/>
                </a:solidFill>
              </a:rPr>
              <a:t>RESPUESTA MULTIPLE  </a:t>
            </a:r>
          </a:p>
        </p:txBody>
      </p:sp>
      <p:sp>
        <p:nvSpPr>
          <p:cNvPr id="3" name="TextBox 4">
            <a:extLst>
              <a:ext uri="{FF2B5EF4-FFF2-40B4-BE49-F238E27FC236}">
                <a16:creationId xmlns:a16="http://schemas.microsoft.com/office/drawing/2014/main" id="{13FF1468-4B4D-695E-CE90-17B9F879A3F0}"/>
              </a:ext>
            </a:extLst>
          </p:cNvPr>
          <p:cNvSpPr txBox="1"/>
          <p:nvPr/>
        </p:nvSpPr>
        <p:spPr>
          <a:xfrm>
            <a:off x="15720101" y="8724900"/>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
        <p:nvSpPr>
          <p:cNvPr id="5" name="TextBox 4">
            <a:extLst>
              <a:ext uri="{FF2B5EF4-FFF2-40B4-BE49-F238E27FC236}">
                <a16:creationId xmlns:a16="http://schemas.microsoft.com/office/drawing/2014/main" id="{4D8F8CCA-E341-ABC8-234F-9343A998EC9E}"/>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279475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Imagen 2" descr="Una captura de pantalla de un celular con texto e imagen&#10;&#10;Descripción generada automáticamente con confianza baja">
            <a:extLst>
              <a:ext uri="{FF2B5EF4-FFF2-40B4-BE49-F238E27FC236}">
                <a16:creationId xmlns:a16="http://schemas.microsoft.com/office/drawing/2014/main" id="{B9D77726-D165-0741-162A-57ABD75DE552}"/>
              </a:ext>
            </a:extLst>
          </p:cNvPr>
          <p:cNvPicPr>
            <a:picLocks noChangeAspect="1"/>
          </p:cNvPicPr>
          <p:nvPr/>
        </p:nvPicPr>
        <p:blipFill rotWithShape="1">
          <a:blip r:embed="rId2"/>
          <a:srcRect b="443"/>
          <a:stretch/>
        </p:blipFill>
        <p:spPr>
          <a:xfrm>
            <a:off x="0" y="1923"/>
            <a:ext cx="18364200" cy="10285077"/>
          </a:xfrm>
          <a:prstGeom prst="rect">
            <a:avLst/>
          </a:prstGeom>
        </p:spPr>
      </p:pic>
      <p:sp>
        <p:nvSpPr>
          <p:cNvPr id="18" name="Rectangle 17">
            <a:extLst>
              <a:ext uri="{FF2B5EF4-FFF2-40B4-BE49-F238E27FC236}">
                <a16:creationId xmlns:a16="http://schemas.microsoft.com/office/drawing/2014/main" id="{216BB327-7AA9-4EC5-815F-9D8E6BC53E3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89309" y="172789"/>
            <a:ext cx="17909382" cy="9941421"/>
          </a:xfrm>
          <a:prstGeom prst="rect">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uadroTexto 4">
            <a:extLst>
              <a:ext uri="{FF2B5EF4-FFF2-40B4-BE49-F238E27FC236}">
                <a16:creationId xmlns:a16="http://schemas.microsoft.com/office/drawing/2014/main" id="{C4A096A9-BE4C-6D4F-4593-9983E0875991}"/>
              </a:ext>
            </a:extLst>
          </p:cNvPr>
          <p:cNvSpPr txBox="1"/>
          <p:nvPr/>
        </p:nvSpPr>
        <p:spPr>
          <a:xfrm>
            <a:off x="225403" y="172788"/>
            <a:ext cx="17873287" cy="461665"/>
          </a:xfrm>
          <a:prstGeom prst="rect">
            <a:avLst/>
          </a:prstGeom>
          <a:solidFill>
            <a:srgbClr val="FF0000"/>
          </a:solidFill>
        </p:spPr>
        <p:txBody>
          <a:bodyPr wrap="square">
            <a:spAutoFit/>
          </a:bodyPr>
          <a:lstStyle/>
          <a:p>
            <a:pPr algn="r" defTabSz="1371600">
              <a:defRPr/>
            </a:pPr>
            <a:r>
              <a:rPr lang="es-ES" sz="2400" b="1" dirty="0">
                <a:solidFill>
                  <a:schemeClr val="bg1"/>
                </a:solidFill>
                <a:latin typeface="Abadi" panose="020B0604020104020204" pitchFamily="34" charset="0"/>
              </a:rPr>
              <a:t>INFORME FINAL DE LA ENCUESTA </a:t>
            </a:r>
            <a:endParaRPr lang="es-PY" sz="2400" b="1" dirty="0">
              <a:solidFill>
                <a:schemeClr val="bg1"/>
              </a:solidFill>
              <a:latin typeface="Abadi" panose="020B0604020104020204" pitchFamily="34" charset="0"/>
            </a:endParaRPr>
          </a:p>
        </p:txBody>
      </p:sp>
    </p:spTree>
    <p:extLst>
      <p:ext uri="{BB962C8B-B14F-4D97-AF65-F5344CB8AC3E}">
        <p14:creationId xmlns:p14="http://schemas.microsoft.com/office/powerpoint/2010/main" val="284936076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Gráfico 5">
            <a:extLst>
              <a:ext uri="{FF2B5EF4-FFF2-40B4-BE49-F238E27FC236}">
                <a16:creationId xmlns:a16="http://schemas.microsoft.com/office/drawing/2014/main" id="{B44A971C-AE28-DE7A-A58B-73CD543B56AF}"/>
              </a:ext>
            </a:extLst>
          </p:cNvPr>
          <p:cNvGraphicFramePr>
            <a:graphicFrameLocks/>
          </p:cNvGraphicFramePr>
          <p:nvPr/>
        </p:nvGraphicFramePr>
        <p:xfrm>
          <a:off x="762001" y="1333499"/>
          <a:ext cx="16840200" cy="9050583"/>
        </p:xfrm>
        <a:graphic>
          <a:graphicData uri="http://schemas.openxmlformats.org/drawingml/2006/chart">
            <c:chart xmlns:c="http://schemas.openxmlformats.org/drawingml/2006/chart" xmlns:r="http://schemas.openxmlformats.org/officeDocument/2006/relationships" r:id="rId2"/>
          </a:graphicData>
        </a:graphic>
      </p:graphicFrame>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3"/>
            <a:stretch>
              <a:fillRect/>
            </a:stretch>
          </a:blipFill>
        </p:spPr>
        <p:txBody>
          <a:bodyPr/>
          <a:lstStyle/>
          <a:p>
            <a:endParaRPr lang="es-PY"/>
          </a:p>
        </p:txBody>
      </p:sp>
      <p:sp>
        <p:nvSpPr>
          <p:cNvPr id="2" name="TextBox 5">
            <a:extLst>
              <a:ext uri="{FF2B5EF4-FFF2-40B4-BE49-F238E27FC236}">
                <a16:creationId xmlns:a16="http://schemas.microsoft.com/office/drawing/2014/main" id="{C03E0E20-71CA-D2B0-4D01-B42B144D62AD}"/>
              </a:ext>
            </a:extLst>
          </p:cNvPr>
          <p:cNvSpPr txBox="1"/>
          <p:nvPr/>
        </p:nvSpPr>
        <p:spPr>
          <a:xfrm>
            <a:off x="762000" y="468156"/>
            <a:ext cx="15316200" cy="677108"/>
          </a:xfrm>
          <a:prstGeom prst="rect">
            <a:avLst/>
          </a:prstGeom>
          <a:solidFill>
            <a:schemeClr val="bg1">
              <a:lumMod val="50000"/>
            </a:schemeClr>
          </a:solidFill>
        </p:spPr>
        <p:txBody>
          <a:bodyPr wrap="square" lIns="0" tIns="0" rIns="0" bIns="0" rtlCol="0" anchor="t">
            <a:spAutoFit/>
          </a:bodyPr>
          <a:lstStyle/>
          <a:p>
            <a:pPr marL="0" lvl="0" indent="0" algn="ctr"/>
            <a:r>
              <a:rPr lang="en-US" sz="4400" b="1" spc="617" dirty="0">
                <a:solidFill>
                  <a:schemeClr val="bg1"/>
                </a:solidFill>
              </a:rPr>
              <a:t>ÁREA EN LA CUAL DESEMPEÑA SU LABOR </a:t>
            </a:r>
          </a:p>
        </p:txBody>
      </p:sp>
      <p:sp>
        <p:nvSpPr>
          <p:cNvPr id="3" name="TextBox 4">
            <a:extLst>
              <a:ext uri="{FF2B5EF4-FFF2-40B4-BE49-F238E27FC236}">
                <a16:creationId xmlns:a16="http://schemas.microsoft.com/office/drawing/2014/main" id="{40264AD1-649B-1811-EFBE-9C8454AC680B}"/>
              </a:ext>
            </a:extLst>
          </p:cNvPr>
          <p:cNvSpPr txBox="1"/>
          <p:nvPr/>
        </p:nvSpPr>
        <p:spPr>
          <a:xfrm>
            <a:off x="15382288" y="4958834"/>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
        <p:nvSpPr>
          <p:cNvPr id="4" name="TextBox 4">
            <a:extLst>
              <a:ext uri="{FF2B5EF4-FFF2-40B4-BE49-F238E27FC236}">
                <a16:creationId xmlns:a16="http://schemas.microsoft.com/office/drawing/2014/main" id="{DCB815E3-D11E-8CC0-D9F2-8D8B7EC05B9C}"/>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964963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Gráfico 5">
            <a:extLst>
              <a:ext uri="{FF2B5EF4-FFF2-40B4-BE49-F238E27FC236}">
                <a16:creationId xmlns:a16="http://schemas.microsoft.com/office/drawing/2014/main" id="{B44A971C-AE28-DE7A-A58B-73CD543B56AF}"/>
              </a:ext>
            </a:extLst>
          </p:cNvPr>
          <p:cNvGraphicFramePr>
            <a:graphicFrameLocks/>
          </p:cNvGraphicFramePr>
          <p:nvPr>
            <p:extLst>
              <p:ext uri="{D42A27DB-BD31-4B8C-83A1-F6EECF244321}">
                <p14:modId xmlns:p14="http://schemas.microsoft.com/office/powerpoint/2010/main" val="780208830"/>
              </p:ext>
            </p:extLst>
          </p:nvPr>
        </p:nvGraphicFramePr>
        <p:xfrm>
          <a:off x="762001" y="1333499"/>
          <a:ext cx="16840200" cy="9050583"/>
        </p:xfrm>
        <a:graphic>
          <a:graphicData uri="http://schemas.openxmlformats.org/drawingml/2006/chart">
            <c:chart xmlns:c="http://schemas.openxmlformats.org/drawingml/2006/chart" xmlns:r="http://schemas.openxmlformats.org/officeDocument/2006/relationships" r:id="rId2"/>
          </a:graphicData>
        </a:graphic>
      </p:graphicFrame>
      <p:sp>
        <p:nvSpPr>
          <p:cNvPr id="2" name="TextBox 5">
            <a:extLst>
              <a:ext uri="{FF2B5EF4-FFF2-40B4-BE49-F238E27FC236}">
                <a16:creationId xmlns:a16="http://schemas.microsoft.com/office/drawing/2014/main" id="{C03E0E20-71CA-D2B0-4D01-B42B144D62AD}"/>
              </a:ext>
            </a:extLst>
          </p:cNvPr>
          <p:cNvSpPr txBox="1"/>
          <p:nvPr/>
        </p:nvSpPr>
        <p:spPr>
          <a:xfrm>
            <a:off x="762000" y="468156"/>
            <a:ext cx="14478000" cy="677108"/>
          </a:xfrm>
          <a:prstGeom prst="rect">
            <a:avLst/>
          </a:prstGeom>
          <a:solidFill>
            <a:schemeClr val="bg1">
              <a:lumMod val="50000"/>
            </a:schemeClr>
          </a:solidFill>
        </p:spPr>
        <p:txBody>
          <a:bodyPr wrap="square" lIns="0" tIns="0" rIns="0" bIns="0" rtlCol="0" anchor="t">
            <a:spAutoFit/>
          </a:bodyPr>
          <a:lstStyle/>
          <a:p>
            <a:pPr marL="0" lvl="0" indent="0" algn="ctr"/>
            <a:r>
              <a:rPr lang="en-US" sz="4400" b="1" spc="617" dirty="0">
                <a:solidFill>
                  <a:schemeClr val="bg1"/>
                </a:solidFill>
              </a:rPr>
              <a:t>RELACIÓN LABORAL CON EL MEDIO</a:t>
            </a:r>
          </a:p>
        </p:txBody>
      </p:sp>
      <p:sp>
        <p:nvSpPr>
          <p:cNvPr id="3" name="TextBox 4">
            <a:extLst>
              <a:ext uri="{FF2B5EF4-FFF2-40B4-BE49-F238E27FC236}">
                <a16:creationId xmlns:a16="http://schemas.microsoft.com/office/drawing/2014/main" id="{66FA6D77-EFBE-8EB5-2930-3CB1A01330D4}"/>
              </a:ext>
            </a:extLst>
          </p:cNvPr>
          <p:cNvSpPr txBox="1"/>
          <p:nvPr/>
        </p:nvSpPr>
        <p:spPr>
          <a:xfrm>
            <a:off x="15382288" y="4958834"/>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320584603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Gráfico 5">
            <a:extLst>
              <a:ext uri="{FF2B5EF4-FFF2-40B4-BE49-F238E27FC236}">
                <a16:creationId xmlns:a16="http://schemas.microsoft.com/office/drawing/2014/main" id="{B44A971C-AE28-DE7A-A58B-73CD543B56AF}"/>
              </a:ext>
            </a:extLst>
          </p:cNvPr>
          <p:cNvGraphicFramePr>
            <a:graphicFrameLocks/>
          </p:cNvGraphicFramePr>
          <p:nvPr>
            <p:extLst>
              <p:ext uri="{D42A27DB-BD31-4B8C-83A1-F6EECF244321}">
                <p14:modId xmlns:p14="http://schemas.microsoft.com/office/powerpoint/2010/main" val="3647578800"/>
              </p:ext>
            </p:extLst>
          </p:nvPr>
        </p:nvGraphicFramePr>
        <p:xfrm>
          <a:off x="762001" y="1333499"/>
          <a:ext cx="16840200" cy="9050583"/>
        </p:xfrm>
        <a:graphic>
          <a:graphicData uri="http://schemas.openxmlformats.org/drawingml/2006/chart">
            <c:chart xmlns:c="http://schemas.openxmlformats.org/drawingml/2006/chart" xmlns:r="http://schemas.openxmlformats.org/officeDocument/2006/relationships" r:id="rId2"/>
          </a:graphicData>
        </a:graphic>
      </p:graphicFrame>
      <p:sp>
        <p:nvSpPr>
          <p:cNvPr id="2" name="TextBox 5">
            <a:extLst>
              <a:ext uri="{FF2B5EF4-FFF2-40B4-BE49-F238E27FC236}">
                <a16:creationId xmlns:a16="http://schemas.microsoft.com/office/drawing/2014/main" id="{C03E0E20-71CA-D2B0-4D01-B42B144D62AD}"/>
              </a:ext>
            </a:extLst>
          </p:cNvPr>
          <p:cNvSpPr txBox="1"/>
          <p:nvPr/>
        </p:nvSpPr>
        <p:spPr>
          <a:xfrm>
            <a:off x="762000" y="468156"/>
            <a:ext cx="14478000" cy="677108"/>
          </a:xfrm>
          <a:prstGeom prst="rect">
            <a:avLst/>
          </a:prstGeom>
          <a:solidFill>
            <a:schemeClr val="bg1">
              <a:lumMod val="50000"/>
            </a:schemeClr>
          </a:solidFill>
        </p:spPr>
        <p:txBody>
          <a:bodyPr wrap="square" lIns="0" tIns="0" rIns="0" bIns="0" rtlCol="0" anchor="t">
            <a:spAutoFit/>
          </a:bodyPr>
          <a:lstStyle/>
          <a:p>
            <a:pPr marL="0" lvl="0" indent="0" algn="ctr"/>
            <a:r>
              <a:rPr lang="en-US" sz="4400" b="1" spc="617" dirty="0">
                <a:solidFill>
                  <a:schemeClr val="bg1"/>
                </a:solidFill>
              </a:rPr>
              <a:t>AÑOS EN EL EJERCICIO DE LA PROFESIÓN </a:t>
            </a:r>
          </a:p>
        </p:txBody>
      </p:sp>
      <p:sp>
        <p:nvSpPr>
          <p:cNvPr id="3" name="TextBox 4">
            <a:extLst>
              <a:ext uri="{FF2B5EF4-FFF2-40B4-BE49-F238E27FC236}">
                <a16:creationId xmlns:a16="http://schemas.microsoft.com/office/drawing/2014/main" id="{900F8FD8-520B-6FA2-94DB-D06FF8B73BDD}"/>
              </a:ext>
            </a:extLst>
          </p:cNvPr>
          <p:cNvSpPr txBox="1"/>
          <p:nvPr/>
        </p:nvSpPr>
        <p:spPr>
          <a:xfrm>
            <a:off x="15382288" y="4958834"/>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
        <p:nvSpPr>
          <p:cNvPr id="4" name="TextBox 4">
            <a:extLst>
              <a:ext uri="{FF2B5EF4-FFF2-40B4-BE49-F238E27FC236}">
                <a16:creationId xmlns:a16="http://schemas.microsoft.com/office/drawing/2014/main" id="{A84B1180-A4C0-C3B8-F932-71ABC4CA3C1E}"/>
              </a:ext>
            </a:extLst>
          </p:cNvPr>
          <p:cNvSpPr txBox="1"/>
          <p:nvPr/>
        </p:nvSpPr>
        <p:spPr>
          <a:xfrm>
            <a:off x="466988" y="9816839"/>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5904477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flipH="1" flipV="1">
            <a:off x="0" y="0"/>
            <a:ext cx="18288000" cy="10287000"/>
          </a:xfrm>
          <a:custGeom>
            <a:avLst/>
            <a:gdLst/>
            <a:ahLst/>
            <a:cxnLst/>
            <a:rect l="l" t="t" r="r" b="b"/>
            <a:pathLst>
              <a:path w="18288000" h="10287000">
                <a:moveTo>
                  <a:pt x="18288000" y="10287000"/>
                </a:moveTo>
                <a:lnTo>
                  <a:pt x="0" y="10287000"/>
                </a:lnTo>
                <a:lnTo>
                  <a:pt x="0" y="0"/>
                </a:lnTo>
                <a:lnTo>
                  <a:pt x="18288000" y="0"/>
                </a:lnTo>
                <a:lnTo>
                  <a:pt x="18288000" y="10287000"/>
                </a:lnTo>
                <a:close/>
              </a:path>
            </a:pathLst>
          </a:custGeom>
          <a:blipFill>
            <a:blip r:embed="rId2"/>
            <a:stretch>
              <a:fillRect t="-38888" b="-38888"/>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3" name="Group 3"/>
          <p:cNvGrpSpPr/>
          <p:nvPr/>
        </p:nvGrpSpPr>
        <p:grpSpPr>
          <a:xfrm>
            <a:off x="4463" y="2510"/>
            <a:ext cx="18279075" cy="3084594"/>
            <a:chOff x="0" y="0"/>
            <a:chExt cx="4816593" cy="812800"/>
          </a:xfrm>
        </p:grpSpPr>
        <p:sp>
          <p:nvSpPr>
            <p:cNvPr id="4" name="Freeform 4"/>
            <p:cNvSpPr/>
            <p:nvPr/>
          </p:nvSpPr>
          <p:spPr>
            <a:xfrm>
              <a:off x="0" y="0"/>
              <a:ext cx="4816592" cy="812800"/>
            </a:xfrm>
            <a:custGeom>
              <a:avLst/>
              <a:gdLst/>
              <a:ahLst/>
              <a:cxnLst/>
              <a:rect l="l" t="t" r="r" b="b"/>
              <a:pathLst>
                <a:path w="4816592" h="812800">
                  <a:moveTo>
                    <a:pt x="0" y="0"/>
                  </a:moveTo>
                  <a:lnTo>
                    <a:pt x="4816592" y="0"/>
                  </a:lnTo>
                  <a:lnTo>
                    <a:pt x="4816592" y="812800"/>
                  </a:lnTo>
                  <a:lnTo>
                    <a:pt x="0" y="812800"/>
                  </a:lnTo>
                  <a:close/>
                </a:path>
              </a:pathLst>
            </a:custGeom>
            <a:solidFill>
              <a:schemeClr val="bg1">
                <a:lumMod val="65000"/>
              </a:schemeClr>
            </a:solid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white">
                    <a:lumMod val="75000"/>
                  </a:prstClr>
                </a:solidFill>
                <a:effectLst/>
                <a:uLnTx/>
                <a:uFillTx/>
                <a:latin typeface="Calibri"/>
                <a:ea typeface="+mn-ea"/>
                <a:cs typeface="+mn-cs"/>
              </a:endParaRPr>
            </a:p>
          </p:txBody>
        </p:sp>
        <p:sp>
          <p:nvSpPr>
            <p:cNvPr id="5" name="TextBox 5"/>
            <p:cNvSpPr txBox="1"/>
            <p:nvPr/>
          </p:nvSpPr>
          <p:spPr>
            <a:xfrm>
              <a:off x="0" y="-19050"/>
              <a:ext cx="4816593" cy="831850"/>
            </a:xfrm>
            <a:prstGeom prst="rect">
              <a:avLst/>
            </a:prstGeom>
          </p:spPr>
          <p:txBody>
            <a:bodyPr lIns="50775" tIns="50775" rIns="50775" bIns="50775" rtlCol="0" anchor="ctr"/>
            <a:lstStyle/>
            <a:p>
              <a:pPr marL="0" marR="0" lvl="0" indent="0" algn="ctr" defTabSz="914400" rtl="0" eaLnBrk="1" fontAlgn="auto" latinLnBrk="0" hangingPunct="1">
                <a:lnSpc>
                  <a:spcPts val="2858"/>
                </a:lnSpc>
                <a:spcBef>
                  <a:spcPts val="0"/>
                </a:spcBef>
                <a:spcAft>
                  <a:spcPts val="0"/>
                </a:spcAft>
                <a:buClrTx/>
                <a:buSzTx/>
                <a:buFontTx/>
                <a:buNone/>
                <a:tabLst/>
                <a:defRPr/>
              </a:pPr>
              <a:endParaRPr kumimoji="0" sz="1800" b="0" i="0" u="none" strike="noStrike" kern="1200" cap="none" spc="0" normalizeH="0" baseline="0" noProof="0">
                <a:ln>
                  <a:noFill/>
                </a:ln>
                <a:solidFill>
                  <a:prstClr val="white">
                    <a:lumMod val="75000"/>
                  </a:prstClr>
                </a:solidFill>
                <a:effectLst/>
                <a:uLnTx/>
                <a:uFillTx/>
                <a:latin typeface="Calibri"/>
                <a:ea typeface="+mn-ea"/>
                <a:cs typeface="+mn-cs"/>
              </a:endParaRPr>
            </a:p>
          </p:txBody>
        </p:sp>
      </p:grpSp>
      <p:sp>
        <p:nvSpPr>
          <p:cNvPr id="6" name="Freeform 6"/>
          <p:cNvSpPr/>
          <p:nvPr/>
        </p:nvSpPr>
        <p:spPr>
          <a:xfrm>
            <a:off x="13448920" y="-4724578"/>
            <a:ext cx="7612839" cy="7811682"/>
          </a:xfrm>
          <a:custGeom>
            <a:avLst/>
            <a:gdLst/>
            <a:ahLst/>
            <a:cxnLst/>
            <a:rect l="l" t="t" r="r" b="b"/>
            <a:pathLst>
              <a:path w="7612839" h="7811682">
                <a:moveTo>
                  <a:pt x="0" y="0"/>
                </a:moveTo>
                <a:lnTo>
                  <a:pt x="7612839" y="0"/>
                </a:lnTo>
                <a:lnTo>
                  <a:pt x="7612839" y="7811682"/>
                </a:lnTo>
                <a:lnTo>
                  <a:pt x="0" y="7811682"/>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Freeform 7"/>
          <p:cNvSpPr/>
          <p:nvPr/>
        </p:nvSpPr>
        <p:spPr>
          <a:xfrm>
            <a:off x="-2845514" y="-3438405"/>
            <a:ext cx="6706657" cy="6881831"/>
          </a:xfrm>
          <a:custGeom>
            <a:avLst/>
            <a:gdLst/>
            <a:ahLst/>
            <a:cxnLst/>
            <a:rect l="l" t="t" r="r" b="b"/>
            <a:pathLst>
              <a:path w="6706657" h="6881831">
                <a:moveTo>
                  <a:pt x="0" y="0"/>
                </a:moveTo>
                <a:lnTo>
                  <a:pt x="6706657" y="0"/>
                </a:lnTo>
                <a:lnTo>
                  <a:pt x="6706657" y="6881831"/>
                </a:lnTo>
                <a:lnTo>
                  <a:pt x="0" y="6881831"/>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2" name="TextBox 12"/>
          <p:cNvSpPr txBox="1"/>
          <p:nvPr/>
        </p:nvSpPr>
        <p:spPr>
          <a:xfrm>
            <a:off x="3693641" y="1234129"/>
            <a:ext cx="10900718" cy="1349353"/>
          </a:xfrm>
          <a:prstGeom prst="rect">
            <a:avLst/>
          </a:prstGeom>
        </p:spPr>
        <p:txBody>
          <a:bodyPr lIns="0" tIns="0" rIns="0" bIns="0" rtlCol="0" anchor="t">
            <a:spAutoFit/>
          </a:bodyPr>
          <a:lstStyle/>
          <a:p>
            <a:pPr marL="0" marR="0" lvl="0" indent="0" algn="ctr" defTabSz="914400" rtl="0" eaLnBrk="1" fontAlgn="auto" latinLnBrk="0" hangingPunct="1">
              <a:lnSpc>
                <a:spcPts val="11076"/>
              </a:lnSpc>
              <a:spcBef>
                <a:spcPts val="0"/>
              </a:spcBef>
              <a:spcAft>
                <a:spcPts val="0"/>
              </a:spcAft>
              <a:buClrTx/>
              <a:buSzTx/>
              <a:buFontTx/>
              <a:buNone/>
              <a:tabLst/>
              <a:defRPr/>
            </a:pPr>
            <a:r>
              <a:rPr lang="en-US" sz="8026" spc="786" dirty="0">
                <a:solidFill>
                  <a:srgbClr val="FFFFFF"/>
                </a:solidFill>
                <a:latin typeface="Oswald Bold"/>
              </a:rPr>
              <a:t>CUADROS </a:t>
            </a:r>
            <a:endParaRPr kumimoji="0" lang="en-US" sz="8026" b="0" i="0" u="none" strike="noStrike" kern="1200" cap="none" spc="786" normalizeH="0" baseline="0" noProof="0" dirty="0">
              <a:ln>
                <a:noFill/>
              </a:ln>
              <a:solidFill>
                <a:srgbClr val="FFFFFF"/>
              </a:solidFill>
              <a:effectLst/>
              <a:uLnTx/>
              <a:uFillTx/>
              <a:latin typeface="Oswald Bold"/>
              <a:ea typeface="+mn-ea"/>
              <a:cs typeface="+mn-cs"/>
            </a:endParaRPr>
          </a:p>
        </p:txBody>
      </p:sp>
      <p:grpSp>
        <p:nvGrpSpPr>
          <p:cNvPr id="13" name="Group 13"/>
          <p:cNvGrpSpPr/>
          <p:nvPr/>
        </p:nvGrpSpPr>
        <p:grpSpPr>
          <a:xfrm>
            <a:off x="1981201" y="3511189"/>
            <a:ext cx="13943396" cy="5899512"/>
            <a:chOff x="0" y="0"/>
            <a:chExt cx="1744696" cy="542290"/>
          </a:xfrm>
        </p:grpSpPr>
        <p:sp>
          <p:nvSpPr>
            <p:cNvPr id="14" name="Freeform 14"/>
            <p:cNvSpPr/>
            <p:nvPr/>
          </p:nvSpPr>
          <p:spPr>
            <a:xfrm>
              <a:off x="0" y="0"/>
              <a:ext cx="1744696" cy="542290"/>
            </a:xfrm>
            <a:custGeom>
              <a:avLst/>
              <a:gdLst/>
              <a:ahLst/>
              <a:cxnLst/>
              <a:rect l="l" t="t" r="r" b="b"/>
              <a:pathLst>
                <a:path w="1744696" h="542290">
                  <a:moveTo>
                    <a:pt x="0" y="0"/>
                  </a:moveTo>
                  <a:lnTo>
                    <a:pt x="1744696" y="0"/>
                  </a:lnTo>
                  <a:lnTo>
                    <a:pt x="1744696" y="542290"/>
                  </a:lnTo>
                  <a:lnTo>
                    <a:pt x="0" y="542290"/>
                  </a:lnTo>
                  <a:close/>
                </a:path>
              </a:pathLst>
            </a:custGeom>
            <a:solidFill>
              <a:srgbClr val="000000">
                <a:alpha val="0"/>
              </a:srgbClr>
            </a:solidFill>
            <a:ln w="38100" cap="sq">
              <a:solidFill>
                <a:srgbClr val="000000"/>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TextBox 15"/>
            <p:cNvSpPr txBox="1"/>
            <p:nvPr/>
          </p:nvSpPr>
          <p:spPr>
            <a:xfrm>
              <a:off x="0" y="-19050"/>
              <a:ext cx="1744696" cy="561340"/>
            </a:xfrm>
            <a:prstGeom prst="rect">
              <a:avLst/>
            </a:prstGeom>
          </p:spPr>
          <p:txBody>
            <a:bodyPr lIns="50775" tIns="50775" rIns="50775" bIns="50775" rtlCol="0" anchor="ctr"/>
            <a:lstStyle/>
            <a:p>
              <a:pPr marL="0" marR="0" lvl="0" indent="0" algn="ctr" defTabSz="914400" rtl="0" eaLnBrk="1" fontAlgn="auto" latinLnBrk="0" hangingPunct="1">
                <a:lnSpc>
                  <a:spcPts val="2858"/>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6" name="TextBox 16"/>
          <p:cNvSpPr txBox="1"/>
          <p:nvPr/>
        </p:nvSpPr>
        <p:spPr>
          <a:xfrm>
            <a:off x="2743200" y="4719207"/>
            <a:ext cx="13758190" cy="2486706"/>
          </a:xfrm>
          <a:prstGeom prst="rect">
            <a:avLst/>
          </a:prstGeom>
        </p:spPr>
        <p:txBody>
          <a:bodyPr wrap="square" lIns="0" tIns="0" rIns="0" bIns="0" rtlCol="0" anchor="t">
            <a:spAutoFit/>
          </a:bodyPr>
          <a:lstStyle/>
          <a:p>
            <a:pPr marL="0" marR="0" lvl="0" indent="0" defTabSz="914400" rtl="0" eaLnBrk="1" fontAlgn="auto" latinLnBrk="0" hangingPunct="1">
              <a:lnSpc>
                <a:spcPts val="4200"/>
              </a:lnSpc>
              <a:spcBef>
                <a:spcPts val="0"/>
              </a:spcBef>
              <a:spcAft>
                <a:spcPts val="0"/>
              </a:spcAft>
              <a:buClrTx/>
              <a:buSzTx/>
              <a:buFontTx/>
              <a:buNone/>
              <a:tabLst/>
              <a:defRPr/>
            </a:pPr>
            <a:r>
              <a:rPr kumimoji="0" lang="en-US" sz="2000" b="1" i="0" u="none" strike="noStrike" kern="1200" cap="none" spc="15" normalizeH="0" baseline="0" noProof="0" dirty="0">
                <a:ln>
                  <a:noFill/>
                </a:ln>
                <a:effectLst/>
                <a:uLnTx/>
                <a:uFillTx/>
                <a:latin typeface="Fira Sans Light"/>
                <a:ea typeface="+mn-ea"/>
                <a:cs typeface="+mn-cs"/>
              </a:rPr>
              <a:t>A- TIPO DE DEPENDENCIA LABORAL CON EL MEDIO</a:t>
            </a:r>
          </a:p>
          <a:p>
            <a:pPr marL="0" marR="0" lvl="0" indent="0" defTabSz="914400" rtl="0" eaLnBrk="1" fontAlgn="auto" latinLnBrk="0" hangingPunct="1">
              <a:lnSpc>
                <a:spcPts val="4200"/>
              </a:lnSpc>
              <a:spcBef>
                <a:spcPts val="0"/>
              </a:spcBef>
              <a:spcAft>
                <a:spcPts val="0"/>
              </a:spcAft>
              <a:buClrTx/>
              <a:buSzTx/>
              <a:buFontTx/>
              <a:buNone/>
              <a:tabLst/>
              <a:defRPr/>
            </a:pPr>
            <a:r>
              <a:rPr lang="en-US" sz="2000" b="1" spc="15" dirty="0">
                <a:latin typeface="Fira Sans Light"/>
              </a:rPr>
              <a:t>B- TIPO DE MEDIO EN EL CUAL TRABAJA </a:t>
            </a:r>
          </a:p>
          <a:p>
            <a:pPr marL="0" marR="0" lvl="0" indent="0" defTabSz="914400" rtl="0" eaLnBrk="1" fontAlgn="auto" latinLnBrk="0" hangingPunct="1">
              <a:lnSpc>
                <a:spcPts val="4200"/>
              </a:lnSpc>
              <a:spcBef>
                <a:spcPts val="0"/>
              </a:spcBef>
              <a:spcAft>
                <a:spcPts val="0"/>
              </a:spcAft>
              <a:buClrTx/>
              <a:buSzTx/>
              <a:buFontTx/>
              <a:buNone/>
              <a:tabLst/>
              <a:defRPr/>
            </a:pPr>
            <a:r>
              <a:rPr kumimoji="0" lang="en-US" sz="2000" b="1" i="0" u="none" strike="noStrike" kern="1200" cap="none" spc="15" normalizeH="0" baseline="0" noProof="0" dirty="0">
                <a:ln>
                  <a:noFill/>
                </a:ln>
                <a:effectLst/>
                <a:uLnTx/>
                <a:uFillTx/>
                <a:latin typeface="Fira Sans Light"/>
                <a:ea typeface="+mn-ea"/>
                <a:cs typeface="+mn-cs"/>
              </a:rPr>
              <a:t>C- AREA ESPECIFICA EN </a:t>
            </a:r>
            <a:r>
              <a:rPr lang="en-US" sz="2000" b="1" spc="15" dirty="0">
                <a:latin typeface="Fira Sans Light"/>
              </a:rPr>
              <a:t>LA CUAL TRABAJA </a:t>
            </a:r>
          </a:p>
          <a:p>
            <a:pPr marL="0" marR="0" lvl="0" indent="0" defTabSz="914400" rtl="0" eaLnBrk="1" fontAlgn="auto" latinLnBrk="0" hangingPunct="1">
              <a:lnSpc>
                <a:spcPts val="4200"/>
              </a:lnSpc>
              <a:spcBef>
                <a:spcPts val="0"/>
              </a:spcBef>
              <a:spcAft>
                <a:spcPts val="0"/>
              </a:spcAft>
              <a:buClrTx/>
              <a:buSzTx/>
              <a:buFontTx/>
              <a:buNone/>
              <a:tabLst/>
              <a:defRPr/>
            </a:pPr>
            <a:r>
              <a:rPr kumimoji="0" lang="en-US" sz="2000" b="1" i="0" u="none" strike="noStrike" kern="1200" cap="none" spc="15" normalizeH="0" baseline="0" noProof="0" dirty="0">
                <a:ln>
                  <a:noFill/>
                </a:ln>
                <a:effectLst/>
                <a:uLnTx/>
                <a:uFillTx/>
                <a:latin typeface="Fira Sans Light"/>
                <a:ea typeface="+mn-ea"/>
                <a:cs typeface="+mn-cs"/>
              </a:rPr>
              <a:t>D- AÑOS DE E</a:t>
            </a:r>
            <a:r>
              <a:rPr lang="en-US" sz="2000" b="1" spc="15" dirty="0">
                <a:latin typeface="Fira Sans Light"/>
              </a:rPr>
              <a:t>JERCICIO DE LA PROFESIÓN </a:t>
            </a:r>
            <a:endParaRPr kumimoji="0" lang="en-US" sz="2000" b="1" i="0" u="none" strike="noStrike" kern="1200" cap="none" spc="15" normalizeH="0" baseline="0" noProof="0" dirty="0">
              <a:ln>
                <a:noFill/>
              </a:ln>
              <a:effectLst/>
              <a:uLnTx/>
              <a:uFillTx/>
              <a:latin typeface="Fira Sans Light"/>
              <a:ea typeface="+mn-ea"/>
              <a:cs typeface="+mn-cs"/>
            </a:endParaRPr>
          </a:p>
          <a:p>
            <a:pPr marL="427560" marR="0" lvl="1" indent="-213780" algn="l" defTabSz="914400" rtl="0" eaLnBrk="1" fontAlgn="auto" latinLnBrk="0" hangingPunct="1">
              <a:lnSpc>
                <a:spcPts val="2732"/>
              </a:lnSpc>
              <a:spcBef>
                <a:spcPts val="0"/>
              </a:spcBef>
              <a:spcAft>
                <a:spcPts val="0"/>
              </a:spcAft>
              <a:buClrTx/>
              <a:buSzTx/>
              <a:buFont typeface="Arial"/>
              <a:buChar char="•"/>
              <a:tabLst/>
              <a:defRPr/>
            </a:pPr>
            <a:endParaRPr kumimoji="0" lang="en-US" sz="1980" b="0" i="0" u="none" strike="noStrike" kern="1200" cap="none" spc="194" normalizeH="0" baseline="0" noProof="0" dirty="0">
              <a:ln>
                <a:noFill/>
              </a:ln>
              <a:solidFill>
                <a:srgbClr val="231F20"/>
              </a:solidFill>
              <a:effectLst/>
              <a:uLnTx/>
              <a:uFillTx/>
              <a:latin typeface="DM Sans"/>
              <a:ea typeface="+mn-ea"/>
              <a:cs typeface="+mn-cs"/>
            </a:endParaRPr>
          </a:p>
        </p:txBody>
      </p:sp>
    </p:spTree>
    <p:extLst>
      <p:ext uri="{BB962C8B-B14F-4D97-AF65-F5344CB8AC3E}">
        <p14:creationId xmlns:p14="http://schemas.microsoft.com/office/powerpoint/2010/main" val="61538623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11400" cy="620862"/>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553998"/>
          </a:xfrm>
          <a:prstGeom prst="rect">
            <a:avLst/>
          </a:prstGeom>
          <a:noFill/>
        </p:spPr>
        <p:txBody>
          <a:bodyPr wrap="square" rtlCol="0">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ES" sz="3000" b="1" i="0" u="none" strike="noStrike" kern="1200" cap="none" spc="0" normalizeH="0" baseline="0" noProof="0" dirty="0">
                <a:ln>
                  <a:noFill/>
                </a:ln>
                <a:solidFill>
                  <a:prstClr val="black"/>
                </a:solidFill>
                <a:effectLst/>
                <a:uLnTx/>
                <a:uFillTx/>
                <a:latin typeface="Calibri" panose="020F0502020204030204"/>
                <a:ea typeface="+mn-ea"/>
                <a:cs typeface="+mn-cs"/>
              </a:rPr>
              <a:t>2. A PERFIL LABORAL DEL RESPONDIENTE </a:t>
            </a:r>
            <a:endParaRPr kumimoji="0" lang="es-PY" sz="30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3432809309"/>
              </p:ext>
            </p:extLst>
          </p:nvPr>
        </p:nvGraphicFramePr>
        <p:xfrm>
          <a:off x="428887" y="1241788"/>
          <a:ext cx="17160830" cy="3547745"/>
        </p:xfrm>
        <a:graphic>
          <a:graphicData uri="http://schemas.openxmlformats.org/drawingml/2006/table">
            <a:tbl>
              <a:tblPr/>
              <a:tblGrid>
                <a:gridCol w="4066913">
                  <a:extLst>
                    <a:ext uri="{9D8B030D-6E8A-4147-A177-3AD203B41FA5}">
                      <a16:colId xmlns:a16="http://schemas.microsoft.com/office/drawing/2014/main" val="2603815270"/>
                    </a:ext>
                  </a:extLst>
                </a:gridCol>
                <a:gridCol w="1758277">
                  <a:extLst>
                    <a:ext uri="{9D8B030D-6E8A-4147-A177-3AD203B41FA5}">
                      <a16:colId xmlns:a16="http://schemas.microsoft.com/office/drawing/2014/main" val="2271645990"/>
                    </a:ext>
                  </a:extLst>
                </a:gridCol>
                <a:gridCol w="2114829">
                  <a:extLst>
                    <a:ext uri="{9D8B030D-6E8A-4147-A177-3AD203B41FA5}">
                      <a16:colId xmlns:a16="http://schemas.microsoft.com/office/drawing/2014/main" val="3365438893"/>
                    </a:ext>
                  </a:extLst>
                </a:gridCol>
                <a:gridCol w="2114829">
                  <a:extLst>
                    <a:ext uri="{9D8B030D-6E8A-4147-A177-3AD203B41FA5}">
                      <a16:colId xmlns:a16="http://schemas.microsoft.com/office/drawing/2014/main" val="2198213398"/>
                    </a:ext>
                  </a:extLst>
                </a:gridCol>
                <a:gridCol w="2114829">
                  <a:extLst>
                    <a:ext uri="{9D8B030D-6E8A-4147-A177-3AD203B41FA5}">
                      <a16:colId xmlns:a16="http://schemas.microsoft.com/office/drawing/2014/main" val="2276656453"/>
                    </a:ext>
                  </a:extLst>
                </a:gridCol>
                <a:gridCol w="1653175">
                  <a:extLst>
                    <a:ext uri="{9D8B030D-6E8A-4147-A177-3AD203B41FA5}">
                      <a16:colId xmlns:a16="http://schemas.microsoft.com/office/drawing/2014/main" val="80904801"/>
                    </a:ext>
                  </a:extLst>
                </a:gridCol>
                <a:gridCol w="1517263">
                  <a:extLst>
                    <a:ext uri="{9D8B030D-6E8A-4147-A177-3AD203B41FA5}">
                      <a16:colId xmlns:a16="http://schemas.microsoft.com/office/drawing/2014/main" val="92665308"/>
                    </a:ext>
                  </a:extLst>
                </a:gridCol>
                <a:gridCol w="1820715">
                  <a:extLst>
                    <a:ext uri="{9D8B030D-6E8A-4147-A177-3AD203B41FA5}">
                      <a16:colId xmlns:a16="http://schemas.microsoft.com/office/drawing/2014/main" val="3771453558"/>
                    </a:ext>
                  </a:extLst>
                </a:gridCol>
              </a:tblGrid>
              <a:tr h="593156">
                <a:tc gridSpan="8">
                  <a:txBody>
                    <a:bodyPr/>
                    <a:lstStyle/>
                    <a:p>
                      <a:pPr algn="ctr" fontAlgn="b"/>
                      <a:r>
                        <a:rPr lang="es-MX" sz="2800" b="1" i="0" u="none" strike="noStrike" dirty="0">
                          <a:solidFill>
                            <a:schemeClr val="tx1"/>
                          </a:solidFill>
                          <a:effectLst/>
                          <a:latin typeface="Calibri" panose="020F0502020204030204" pitchFamily="34" charset="0"/>
                        </a:rPr>
                        <a:t>¿Actualmente ejerce su labor de manera independiente o para un medio específico? </a:t>
                      </a:r>
                      <a:endParaRPr lang="es-ES" sz="28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900635">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465280">
                <a:tc>
                  <a:txBody>
                    <a:bodyPr/>
                    <a:lstStyle/>
                    <a:p>
                      <a:pPr fontAlgn="b">
                        <a:lnSpc>
                          <a:spcPct val="115000"/>
                        </a:lnSpc>
                        <a:spcAft>
                          <a:spcPts val="800"/>
                        </a:spcAft>
                      </a:pPr>
                      <a:r>
                        <a:rPr lang="es-PY" sz="2000" b="1" kern="1200" dirty="0">
                          <a:solidFill>
                            <a:schemeClr val="tx1"/>
                          </a:solidFill>
                          <a:effectLst/>
                          <a:latin typeface="Calibri" panose="020F0502020204030204" pitchFamily="34" charset="0"/>
                          <a:ea typeface="Times New Roman" panose="02020603050405020304" pitchFamily="18" charset="0"/>
                          <a:cs typeface="Times New Roman" panose="02020603050405020304" pitchFamily="18" charset="0"/>
                        </a:rPr>
                        <a:t>TRABAJO DE MANERA INDEPENDIENTE</a:t>
                      </a:r>
                      <a:endParaRPr lang="es-PY" sz="2000" b="1" kern="100" dirty="0">
                        <a:solidFill>
                          <a:schemeClr val="tx1"/>
                        </a:solidFill>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s-PY" sz="2400" b="1" i="0" u="none" strike="noStrike" dirty="0">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465280">
                <a:tc>
                  <a:txBody>
                    <a:bodyPr/>
                    <a:lstStyle/>
                    <a:p>
                      <a:pPr fontAlgn="b">
                        <a:lnSpc>
                          <a:spcPct val="115000"/>
                        </a:lnSpc>
                        <a:spcAft>
                          <a:spcPts val="800"/>
                        </a:spcAft>
                      </a:pPr>
                      <a:r>
                        <a:rPr lang="es-PY" sz="2000" b="1" kern="1200" dirty="0">
                          <a:solidFill>
                            <a:schemeClr val="tx1"/>
                          </a:solidFill>
                          <a:effectLst/>
                          <a:latin typeface="Calibri" panose="020F0502020204030204" pitchFamily="34" charset="0"/>
                          <a:ea typeface="Times New Roman" panose="02020603050405020304" pitchFamily="18" charset="0"/>
                          <a:cs typeface="Times New Roman" panose="02020603050405020304" pitchFamily="18" charset="0"/>
                        </a:rPr>
                        <a:t>TRABAJO PARA UN MEDIO</a:t>
                      </a:r>
                      <a:endParaRPr lang="es-PY" sz="2000" b="1" kern="100" dirty="0">
                        <a:solidFill>
                          <a:schemeClr val="tx1"/>
                        </a:solidFill>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s-PY" sz="2400" b="1" i="0" u="none" strike="noStrike" dirty="0">
                          <a:solidFill>
                            <a:srgbClr val="000000"/>
                          </a:solidFill>
                          <a:effectLst/>
                          <a:latin typeface="Calibri" panose="020F0502020204030204" pitchFamily="34" charset="0"/>
                        </a:rPr>
                        <a:t>44,5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59,7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465280">
                <a:tc>
                  <a:txBody>
                    <a:bodyPr/>
                    <a:lstStyle/>
                    <a:p>
                      <a:pPr fontAlgn="b">
                        <a:lnSpc>
                          <a:spcPct val="115000"/>
                        </a:lnSpc>
                        <a:spcAft>
                          <a:spcPts val="800"/>
                        </a:spcAft>
                      </a:pPr>
                      <a:r>
                        <a:rPr lang="es-PY" sz="2000" b="1" kern="1200" dirty="0">
                          <a:solidFill>
                            <a:schemeClr val="tx1"/>
                          </a:solidFill>
                          <a:effectLst/>
                          <a:latin typeface="Calibri" panose="020F0502020204030204" pitchFamily="34" charset="0"/>
                          <a:ea typeface="Times New Roman" panose="02020603050405020304" pitchFamily="18" charset="0"/>
                          <a:cs typeface="Times New Roman" panose="02020603050405020304" pitchFamily="18" charset="0"/>
                        </a:rPr>
                        <a:t>TRABAJO PARA VARIOS MEDIOS</a:t>
                      </a:r>
                      <a:endParaRPr lang="es-PY" sz="2000" b="1" kern="100" dirty="0">
                        <a:solidFill>
                          <a:schemeClr val="tx1"/>
                        </a:solidFill>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s-PY" sz="2400" b="1" i="0" u="none" strike="noStrike" dirty="0">
                          <a:solidFill>
                            <a:srgbClr val="000000"/>
                          </a:solidFill>
                          <a:effectLst/>
                          <a:latin typeface="Calibri" panose="020F0502020204030204" pitchFamily="34" charset="0"/>
                        </a:rPr>
                        <a:t>19,5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465280">
                <a:tc>
                  <a:txBody>
                    <a:bodyPr/>
                    <a:lstStyle/>
                    <a:p>
                      <a:pPr fontAlgn="b">
                        <a:lnSpc>
                          <a:spcPct val="115000"/>
                        </a:lnSpc>
                        <a:spcAft>
                          <a:spcPts val="800"/>
                        </a:spcAft>
                      </a:pPr>
                      <a:r>
                        <a:rPr lang="es-PY" sz="2000" b="1" kern="1200" dirty="0">
                          <a:solidFill>
                            <a:schemeClr val="tx1"/>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2000" b="1" kern="100" dirty="0">
                        <a:solidFill>
                          <a:schemeClr val="tx1"/>
                        </a:solidFill>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3862342380"/>
              </p:ext>
            </p:extLst>
          </p:nvPr>
        </p:nvGraphicFramePr>
        <p:xfrm>
          <a:off x="428887" y="5225160"/>
          <a:ext cx="17430224" cy="3709209"/>
        </p:xfrm>
        <a:graphic>
          <a:graphicData uri="http://schemas.openxmlformats.org/drawingml/2006/table">
            <a:tbl>
              <a:tblPr/>
              <a:tblGrid>
                <a:gridCol w="3355134">
                  <a:extLst>
                    <a:ext uri="{9D8B030D-6E8A-4147-A177-3AD203B41FA5}">
                      <a16:colId xmlns:a16="http://schemas.microsoft.com/office/drawing/2014/main" val="2603815270"/>
                    </a:ext>
                  </a:extLst>
                </a:gridCol>
                <a:gridCol w="1912357">
                  <a:extLst>
                    <a:ext uri="{9D8B030D-6E8A-4147-A177-3AD203B41FA5}">
                      <a16:colId xmlns:a16="http://schemas.microsoft.com/office/drawing/2014/main" val="2271645990"/>
                    </a:ext>
                  </a:extLst>
                </a:gridCol>
                <a:gridCol w="1912357">
                  <a:extLst>
                    <a:ext uri="{9D8B030D-6E8A-4147-A177-3AD203B41FA5}">
                      <a16:colId xmlns:a16="http://schemas.microsoft.com/office/drawing/2014/main" val="3365438893"/>
                    </a:ext>
                  </a:extLst>
                </a:gridCol>
                <a:gridCol w="1912357">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451740">
                <a:tc gridSpan="9">
                  <a:txBody>
                    <a:bodyPr/>
                    <a:lstStyle/>
                    <a:p>
                      <a:pPr marL="0" marR="0" lvl="0" indent="0" algn="ctr" defTabSz="1371600" rtl="0" eaLnBrk="1" fontAlgn="b" latinLnBrk="0" hangingPunct="1">
                        <a:lnSpc>
                          <a:spcPct val="100000"/>
                        </a:lnSpc>
                        <a:spcBef>
                          <a:spcPts val="0"/>
                        </a:spcBef>
                        <a:spcAft>
                          <a:spcPts val="0"/>
                        </a:spcAft>
                        <a:buClrTx/>
                        <a:buSzTx/>
                        <a:buFontTx/>
                        <a:buNone/>
                        <a:tabLst/>
                        <a:defRPr/>
                      </a:pPr>
                      <a:r>
                        <a:rPr lang="es-MX" sz="2800" b="1" i="0" u="none" strike="noStrike" dirty="0">
                          <a:solidFill>
                            <a:schemeClr val="tx1"/>
                          </a:solidFill>
                          <a:effectLst/>
                          <a:latin typeface="Calibri" panose="020F0502020204030204" pitchFamily="34" charset="0"/>
                        </a:rPr>
                        <a:t>¿Actualmente ejerce su labor de manera independiente o para un medio específico? </a:t>
                      </a:r>
                      <a:endParaRPr lang="es-ES" sz="28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770029">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918724">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TRABAJO DE MANERA INDEPENDIENTE</a:t>
                      </a:r>
                      <a:endParaRPr lang="es-PY" sz="20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36,8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455301">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TRABAJO PARA UN MEDIO</a:t>
                      </a:r>
                      <a:endParaRPr lang="es-PY" sz="20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39,7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455301">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TRABAJO PARA VARIOS MEDIOS</a:t>
                      </a:r>
                      <a:endParaRPr lang="es-PY" sz="20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455301">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20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sp>
        <p:nvSpPr>
          <p:cNvPr id="5" name="TextBox 4">
            <a:extLst>
              <a:ext uri="{FF2B5EF4-FFF2-40B4-BE49-F238E27FC236}">
                <a16:creationId xmlns:a16="http://schemas.microsoft.com/office/drawing/2014/main" id="{56FDB1A6-5694-07F2-EA97-2B9B0C8E3A30}"/>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7879793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11400" cy="620862"/>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523220"/>
          </a:xfrm>
          <a:prstGeom prst="rect">
            <a:avLst/>
          </a:prstGeom>
          <a:noFill/>
        </p:spPr>
        <p:txBody>
          <a:bodyPr wrap="square" rtlCol="0">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ES" sz="2800" b="1" i="0" u="none" strike="noStrike" kern="1200" cap="none" spc="0" normalizeH="0" baseline="0" noProof="0" dirty="0">
                <a:ln>
                  <a:noFill/>
                </a:ln>
                <a:solidFill>
                  <a:prstClr val="black"/>
                </a:solidFill>
                <a:effectLst/>
                <a:uLnTx/>
                <a:uFillTx/>
                <a:latin typeface="Calibri" panose="020F0502020204030204"/>
                <a:ea typeface="+mn-ea"/>
                <a:cs typeface="+mn-cs"/>
              </a:rPr>
              <a:t>2.</a:t>
            </a:r>
            <a:r>
              <a:rPr lang="es-ES" sz="2800" b="1" dirty="0">
                <a:solidFill>
                  <a:prstClr val="black"/>
                </a:solidFill>
                <a:latin typeface="Calibri" panose="020F0502020204030204"/>
              </a:rPr>
              <a:t>A</a:t>
            </a:r>
            <a:r>
              <a:rPr kumimoji="0" lang="es-ES" sz="2800" b="1" i="0" u="none" strike="noStrike" kern="1200" cap="none" spc="0" normalizeH="0" baseline="0" noProof="0" dirty="0">
                <a:ln>
                  <a:noFill/>
                </a:ln>
                <a:solidFill>
                  <a:prstClr val="black"/>
                </a:solidFill>
                <a:effectLst/>
                <a:uLnTx/>
                <a:uFillTx/>
                <a:latin typeface="Calibri" panose="020F0502020204030204"/>
                <a:ea typeface="+mn-ea"/>
                <a:cs typeface="+mn-cs"/>
              </a:rPr>
              <a:t>. RELACIÓN LABORAL CON EL MEDIO </a:t>
            </a:r>
            <a:endParaRPr kumimoji="0" lang="es-PY" sz="2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nvGraphicFramePr>
        <p:xfrm>
          <a:off x="517573" y="1407590"/>
          <a:ext cx="17084629" cy="6646876"/>
        </p:xfrm>
        <a:graphic>
          <a:graphicData uri="http://schemas.openxmlformats.org/drawingml/2006/table">
            <a:tbl>
              <a:tblPr/>
              <a:tblGrid>
                <a:gridCol w="4587827">
                  <a:extLst>
                    <a:ext uri="{9D8B030D-6E8A-4147-A177-3AD203B41FA5}">
                      <a16:colId xmlns:a16="http://schemas.microsoft.com/office/drawing/2014/main" val="2603815270"/>
                    </a:ext>
                  </a:extLst>
                </a:gridCol>
                <a:gridCol w="1211497">
                  <a:extLst>
                    <a:ext uri="{9D8B030D-6E8A-4147-A177-3AD203B41FA5}">
                      <a16:colId xmlns:a16="http://schemas.microsoft.com/office/drawing/2014/main" val="2271645990"/>
                    </a:ext>
                  </a:extLst>
                </a:gridCol>
                <a:gridCol w="2105438">
                  <a:extLst>
                    <a:ext uri="{9D8B030D-6E8A-4147-A177-3AD203B41FA5}">
                      <a16:colId xmlns:a16="http://schemas.microsoft.com/office/drawing/2014/main" val="3365438893"/>
                    </a:ext>
                  </a:extLst>
                </a:gridCol>
                <a:gridCol w="2105438">
                  <a:extLst>
                    <a:ext uri="{9D8B030D-6E8A-4147-A177-3AD203B41FA5}">
                      <a16:colId xmlns:a16="http://schemas.microsoft.com/office/drawing/2014/main" val="2198213398"/>
                    </a:ext>
                  </a:extLst>
                </a:gridCol>
                <a:gridCol w="2105438">
                  <a:extLst>
                    <a:ext uri="{9D8B030D-6E8A-4147-A177-3AD203B41FA5}">
                      <a16:colId xmlns:a16="http://schemas.microsoft.com/office/drawing/2014/main" val="2276656453"/>
                    </a:ext>
                  </a:extLst>
                </a:gridCol>
                <a:gridCol w="1645835">
                  <a:extLst>
                    <a:ext uri="{9D8B030D-6E8A-4147-A177-3AD203B41FA5}">
                      <a16:colId xmlns:a16="http://schemas.microsoft.com/office/drawing/2014/main" val="80904801"/>
                    </a:ext>
                  </a:extLst>
                </a:gridCol>
                <a:gridCol w="1510526">
                  <a:extLst>
                    <a:ext uri="{9D8B030D-6E8A-4147-A177-3AD203B41FA5}">
                      <a16:colId xmlns:a16="http://schemas.microsoft.com/office/drawing/2014/main" val="92665308"/>
                    </a:ext>
                  </a:extLst>
                </a:gridCol>
                <a:gridCol w="1812630">
                  <a:extLst>
                    <a:ext uri="{9D8B030D-6E8A-4147-A177-3AD203B41FA5}">
                      <a16:colId xmlns:a16="http://schemas.microsoft.com/office/drawing/2014/main" val="3771453558"/>
                    </a:ext>
                  </a:extLst>
                </a:gridCol>
              </a:tblGrid>
              <a:tr h="517170">
                <a:tc gridSpan="8">
                  <a:txBody>
                    <a:bodyPr/>
                    <a:lstStyle/>
                    <a:p>
                      <a:pPr algn="ctr" fontAlgn="b"/>
                      <a:r>
                        <a:rPr lang="es-MX" sz="2800" b="1" i="0" u="none" strike="noStrike" dirty="0">
                          <a:solidFill>
                            <a:schemeClr val="tx1"/>
                          </a:solidFill>
                          <a:effectLst/>
                          <a:latin typeface="Calibri" panose="020F0502020204030204" pitchFamily="34" charset="0"/>
                        </a:rPr>
                        <a:t>¿Cuál es la relación de dependencia con el medio con el cual trabaja?</a:t>
                      </a: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737537">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447061">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ASALARIADO</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447061">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JORNALERO</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59144303"/>
                  </a:ext>
                </a:extLst>
              </a:tr>
              <a:tr h="447061">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COMISIONISTA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65466626"/>
                  </a:ext>
                </a:extLst>
              </a:tr>
              <a:tr h="447061">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INDEPENDIENTE</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239203248"/>
                  </a:ext>
                </a:extLst>
              </a:tr>
              <a:tr h="921559">
                <a:tc>
                  <a:txBody>
                    <a:bodyPr/>
                    <a:lstStyle/>
                    <a:p>
                      <a:pPr fontAlgn="b">
                        <a:lnSpc>
                          <a:spcPct val="115000"/>
                        </a:lnSpc>
                        <a:spcAft>
                          <a:spcPts val="800"/>
                        </a:spcAft>
                      </a:pPr>
                      <a:r>
                        <a:rPr lang="es-MX"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RECIBO UNA RETRIBUCIÓN ECONÓMICA POR NOTA GENERADA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37105812"/>
                  </a:ext>
                </a:extLst>
              </a:tr>
              <a:tr h="447061">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SOY PROPIETARIO DEL MEDIO</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133646216"/>
                  </a:ext>
                </a:extLst>
              </a:tr>
              <a:tr h="447061">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COMPRO MI PROPIO ESPACIO</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88809962"/>
                  </a:ext>
                </a:extLst>
              </a:tr>
              <a:tr h="447061">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CORRESPONSAL</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59920111"/>
                  </a:ext>
                </a:extLst>
              </a:tr>
              <a:tr h="447061">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VENDEDOR DE SERVICIOS</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77460536"/>
                  </a:ext>
                </a:extLst>
              </a:tr>
              <a:tr h="447061">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OTRO</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537321549"/>
                  </a:ext>
                </a:extLst>
              </a:tr>
              <a:tr h="447061">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26496299"/>
                  </a:ext>
                </a:extLst>
              </a:tr>
            </a:tbl>
          </a:graphicData>
        </a:graphic>
      </p:graphicFrame>
      <p:sp>
        <p:nvSpPr>
          <p:cNvPr id="3" name="TextBox 4">
            <a:extLst>
              <a:ext uri="{FF2B5EF4-FFF2-40B4-BE49-F238E27FC236}">
                <a16:creationId xmlns:a16="http://schemas.microsoft.com/office/drawing/2014/main" id="{188C3381-9F0B-BF81-883A-A79AEABC30E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1979441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11400" cy="620862"/>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461665"/>
          </a:xfrm>
          <a:prstGeom prst="rect">
            <a:avLst/>
          </a:prstGeom>
          <a:noFill/>
        </p:spPr>
        <p:txBody>
          <a:bodyPr wrap="square" rtlCol="0">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ES" sz="2400" b="1" i="0" u="none" strike="noStrike" kern="1200" cap="none" spc="0" normalizeH="0" baseline="0" noProof="0" dirty="0">
                <a:ln>
                  <a:noFill/>
                </a:ln>
                <a:solidFill>
                  <a:prstClr val="black"/>
                </a:solidFill>
                <a:effectLst/>
                <a:uLnTx/>
                <a:uFillTx/>
                <a:latin typeface="Calibri" panose="020F0502020204030204"/>
                <a:ea typeface="+mn-ea"/>
                <a:cs typeface="+mn-cs"/>
              </a:rPr>
              <a:t>2.A. RELACION LABORAL CON EL MEDIO </a:t>
            </a:r>
            <a:endParaRPr kumimoji="0" lang="es-PY"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nvGraphicFramePr>
        <p:xfrm>
          <a:off x="517572" y="1407590"/>
          <a:ext cx="17237024" cy="7327382"/>
        </p:xfrm>
        <a:graphic>
          <a:graphicData uri="http://schemas.openxmlformats.org/drawingml/2006/table">
            <a:tbl>
              <a:tblPr/>
              <a:tblGrid>
                <a:gridCol w="3673428">
                  <a:extLst>
                    <a:ext uri="{9D8B030D-6E8A-4147-A177-3AD203B41FA5}">
                      <a16:colId xmlns:a16="http://schemas.microsoft.com/office/drawing/2014/main" val="2603815270"/>
                    </a:ext>
                  </a:extLst>
                </a:gridCol>
                <a:gridCol w="1535678">
                  <a:extLst>
                    <a:ext uri="{9D8B030D-6E8A-4147-A177-3AD203B41FA5}">
                      <a16:colId xmlns:a16="http://schemas.microsoft.com/office/drawing/2014/main" val="2271645990"/>
                    </a:ext>
                  </a:extLst>
                </a:gridCol>
                <a:gridCol w="1891160">
                  <a:extLst>
                    <a:ext uri="{9D8B030D-6E8A-4147-A177-3AD203B41FA5}">
                      <a16:colId xmlns:a16="http://schemas.microsoft.com/office/drawing/2014/main" val="3365438893"/>
                    </a:ext>
                  </a:extLst>
                </a:gridCol>
                <a:gridCol w="1891160">
                  <a:extLst>
                    <a:ext uri="{9D8B030D-6E8A-4147-A177-3AD203B41FA5}">
                      <a16:colId xmlns:a16="http://schemas.microsoft.com/office/drawing/2014/main" val="2441356683"/>
                    </a:ext>
                  </a:extLst>
                </a:gridCol>
                <a:gridCol w="1891160">
                  <a:extLst>
                    <a:ext uri="{9D8B030D-6E8A-4147-A177-3AD203B41FA5}">
                      <a16:colId xmlns:a16="http://schemas.microsoft.com/office/drawing/2014/main" val="2198213398"/>
                    </a:ext>
                  </a:extLst>
                </a:gridCol>
                <a:gridCol w="1891160">
                  <a:extLst>
                    <a:ext uri="{9D8B030D-6E8A-4147-A177-3AD203B41FA5}">
                      <a16:colId xmlns:a16="http://schemas.microsoft.com/office/drawing/2014/main" val="2276656453"/>
                    </a:ext>
                  </a:extLst>
                </a:gridCol>
                <a:gridCol w="1478332">
                  <a:extLst>
                    <a:ext uri="{9D8B030D-6E8A-4147-A177-3AD203B41FA5}">
                      <a16:colId xmlns:a16="http://schemas.microsoft.com/office/drawing/2014/main" val="80904801"/>
                    </a:ext>
                  </a:extLst>
                </a:gridCol>
                <a:gridCol w="1356794">
                  <a:extLst>
                    <a:ext uri="{9D8B030D-6E8A-4147-A177-3AD203B41FA5}">
                      <a16:colId xmlns:a16="http://schemas.microsoft.com/office/drawing/2014/main" val="92665308"/>
                    </a:ext>
                  </a:extLst>
                </a:gridCol>
                <a:gridCol w="1628152">
                  <a:extLst>
                    <a:ext uri="{9D8B030D-6E8A-4147-A177-3AD203B41FA5}">
                      <a16:colId xmlns:a16="http://schemas.microsoft.com/office/drawing/2014/main" val="3771453558"/>
                    </a:ext>
                  </a:extLst>
                </a:gridCol>
              </a:tblGrid>
              <a:tr h="361856">
                <a:tc gridSpan="9">
                  <a:txBody>
                    <a:bodyPr/>
                    <a:lstStyle/>
                    <a:p>
                      <a:pPr algn="ctr" fontAlgn="b"/>
                      <a:r>
                        <a:rPr lang="es-MX" sz="2800" b="1" i="0" u="none" strike="noStrike" dirty="0">
                          <a:solidFill>
                            <a:schemeClr val="tx1"/>
                          </a:solidFill>
                          <a:effectLst/>
                          <a:latin typeface="Calibri" panose="020F0502020204030204" pitchFamily="34" charset="0"/>
                        </a:rPr>
                        <a:t>¿Cuál es la relación de dependencia con el medio con el cual trabaja?</a:t>
                      </a:r>
                      <a:endParaRPr lang="es-ES" sz="28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ASALARIADO</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50,5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46,4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JORNALERO</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59144303"/>
                  </a:ext>
                </a:extLst>
              </a:tr>
              <a:tr h="279980">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COMISIONISTA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65466626"/>
                  </a:ext>
                </a:extLst>
              </a:tr>
              <a:tr h="279980">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INDEPENDIENTE</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20,6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14,9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239203248"/>
                  </a:ext>
                </a:extLst>
              </a:tr>
              <a:tr h="279980">
                <a:tc>
                  <a:txBody>
                    <a:bodyPr/>
                    <a:lstStyle/>
                    <a:p>
                      <a:pPr fontAlgn="b">
                        <a:lnSpc>
                          <a:spcPct val="115000"/>
                        </a:lnSpc>
                        <a:spcAft>
                          <a:spcPts val="800"/>
                        </a:spcAft>
                      </a:pPr>
                      <a:r>
                        <a:rPr lang="es-MX"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RECIBO UNA RETRIBUCIÓN ECONÓMICA POR NOTA GENERADA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37105812"/>
                  </a:ext>
                </a:extLst>
              </a:tr>
              <a:tr h="279980">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SOY PROPIETARIO DEL MEDIO</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133646216"/>
                  </a:ext>
                </a:extLst>
              </a:tr>
              <a:tr h="279980">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COMPRO MI PROPIO ESPACIO</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88809962"/>
                  </a:ext>
                </a:extLst>
              </a:tr>
              <a:tr h="279980">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CORRESPONSAL</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59920111"/>
                  </a:ext>
                </a:extLst>
              </a:tr>
              <a:tr h="279980">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VENDEDOR DE SERVICIOS</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77460536"/>
                  </a:ext>
                </a:extLst>
              </a:tr>
              <a:tr h="279980">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OTRO</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537321549"/>
                  </a:ext>
                </a:extLst>
              </a:tr>
              <a:tr h="279980">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26496299"/>
                  </a:ext>
                </a:extLst>
              </a:tr>
            </a:tbl>
          </a:graphicData>
        </a:graphic>
      </p:graphicFrame>
      <p:sp>
        <p:nvSpPr>
          <p:cNvPr id="3" name="TextBox 4">
            <a:extLst>
              <a:ext uri="{FF2B5EF4-FFF2-40B4-BE49-F238E27FC236}">
                <a16:creationId xmlns:a16="http://schemas.microsoft.com/office/drawing/2014/main" id="{5CCCAC87-B42D-BFAC-F8E6-E9B83A636338}"/>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9921284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11400" cy="620862"/>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553998"/>
          </a:xfrm>
          <a:prstGeom prst="rect">
            <a:avLst/>
          </a:prstGeom>
          <a:noFill/>
        </p:spPr>
        <p:txBody>
          <a:bodyPr wrap="square" rtlCol="0">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ES" sz="3000" b="1" i="0" u="none" strike="noStrike" kern="1200" cap="none" spc="0" normalizeH="0" baseline="0" noProof="0" dirty="0">
                <a:ln>
                  <a:noFill/>
                </a:ln>
                <a:solidFill>
                  <a:prstClr val="black"/>
                </a:solidFill>
                <a:effectLst/>
                <a:uLnTx/>
                <a:uFillTx/>
                <a:latin typeface="Calibri" panose="020F0502020204030204"/>
                <a:ea typeface="+mn-ea"/>
                <a:cs typeface="+mn-cs"/>
              </a:rPr>
              <a:t>2. B. TIPO DE MEDIO EN EL CUAL TRABAJA </a:t>
            </a:r>
            <a:endParaRPr kumimoji="0" lang="es-PY" sz="30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1881368202"/>
              </p:ext>
            </p:extLst>
          </p:nvPr>
        </p:nvGraphicFramePr>
        <p:xfrm>
          <a:off x="517572" y="1407590"/>
          <a:ext cx="17237027" cy="7601734"/>
        </p:xfrm>
        <a:graphic>
          <a:graphicData uri="http://schemas.openxmlformats.org/drawingml/2006/table">
            <a:tbl>
              <a:tblPr/>
              <a:tblGrid>
                <a:gridCol w="3726836">
                  <a:extLst>
                    <a:ext uri="{9D8B030D-6E8A-4147-A177-3AD203B41FA5}">
                      <a16:colId xmlns:a16="http://schemas.microsoft.com/office/drawing/2014/main" val="2603815270"/>
                    </a:ext>
                  </a:extLst>
                </a:gridCol>
                <a:gridCol w="2124219">
                  <a:extLst>
                    <a:ext uri="{9D8B030D-6E8A-4147-A177-3AD203B41FA5}">
                      <a16:colId xmlns:a16="http://schemas.microsoft.com/office/drawing/2014/main" val="2271645990"/>
                    </a:ext>
                  </a:extLst>
                </a:gridCol>
                <a:gridCol w="2124219">
                  <a:extLst>
                    <a:ext uri="{9D8B030D-6E8A-4147-A177-3AD203B41FA5}">
                      <a16:colId xmlns:a16="http://schemas.microsoft.com/office/drawing/2014/main" val="3365438893"/>
                    </a:ext>
                  </a:extLst>
                </a:gridCol>
                <a:gridCol w="2124219">
                  <a:extLst>
                    <a:ext uri="{9D8B030D-6E8A-4147-A177-3AD203B41FA5}">
                      <a16:colId xmlns:a16="http://schemas.microsoft.com/office/drawing/2014/main" val="2198213398"/>
                    </a:ext>
                  </a:extLst>
                </a:gridCol>
                <a:gridCol w="2124219">
                  <a:extLst>
                    <a:ext uri="{9D8B030D-6E8A-4147-A177-3AD203B41FA5}">
                      <a16:colId xmlns:a16="http://schemas.microsoft.com/office/drawing/2014/main" val="2276656453"/>
                    </a:ext>
                  </a:extLst>
                </a:gridCol>
                <a:gridCol w="1660516">
                  <a:extLst>
                    <a:ext uri="{9D8B030D-6E8A-4147-A177-3AD203B41FA5}">
                      <a16:colId xmlns:a16="http://schemas.microsoft.com/office/drawing/2014/main" val="80904801"/>
                    </a:ext>
                  </a:extLst>
                </a:gridCol>
                <a:gridCol w="1524000">
                  <a:extLst>
                    <a:ext uri="{9D8B030D-6E8A-4147-A177-3AD203B41FA5}">
                      <a16:colId xmlns:a16="http://schemas.microsoft.com/office/drawing/2014/main" val="92665308"/>
                    </a:ext>
                  </a:extLst>
                </a:gridCol>
                <a:gridCol w="1828799">
                  <a:extLst>
                    <a:ext uri="{9D8B030D-6E8A-4147-A177-3AD203B41FA5}">
                      <a16:colId xmlns:a16="http://schemas.microsoft.com/office/drawing/2014/main" val="3771453558"/>
                    </a:ext>
                  </a:extLst>
                </a:gridCol>
              </a:tblGrid>
              <a:tr h="361856">
                <a:tc gridSpan="8">
                  <a:txBody>
                    <a:bodyPr/>
                    <a:lstStyle/>
                    <a:p>
                      <a:pPr algn="ctr" fontAlgn="b"/>
                      <a:r>
                        <a:rPr lang="es-MX" sz="2400" b="1" i="0" u="none" strike="noStrike" dirty="0">
                          <a:solidFill>
                            <a:schemeClr val="tx1"/>
                          </a:solidFill>
                          <a:effectLst/>
                          <a:latin typeface="Calibri" panose="020F0502020204030204" pitchFamily="34" charset="0"/>
                        </a:rPr>
                        <a:t>¿En qué tipo de medio trabaja? (Puede indicar </a:t>
                      </a:r>
                      <a:r>
                        <a:rPr lang="es-MX" sz="2400" b="1" i="0" u="none" strike="noStrike" dirty="0" err="1">
                          <a:solidFill>
                            <a:schemeClr val="tx1"/>
                          </a:solidFill>
                          <a:effectLst/>
                          <a:latin typeface="Calibri" panose="020F0502020204030204" pitchFamily="34" charset="0"/>
                        </a:rPr>
                        <a:t>másde</a:t>
                      </a:r>
                      <a:r>
                        <a:rPr lang="es-MX" sz="2400" b="1" i="0" u="none" strike="noStrike" dirty="0">
                          <a:solidFill>
                            <a:schemeClr val="tx1"/>
                          </a:solidFill>
                          <a:effectLst/>
                          <a:latin typeface="Calibri" panose="020F0502020204030204" pitchFamily="34" charset="0"/>
                        </a:rPr>
                        <a:t> un tipo de medio en donde trabaja) RESPUESTA MULTIPLE </a:t>
                      </a:r>
                      <a:endParaRPr lang="es-ES" sz="24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ESCRITO</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29,6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RADIO</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86,2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537321549"/>
                  </a:ext>
                </a:extLst>
              </a:tr>
              <a:tr h="279980">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TELEVISIVO</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48,1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26496299"/>
                  </a:ext>
                </a:extLst>
              </a:tr>
              <a:tr h="279980">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DIGITAL</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45,5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29,9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743712678"/>
                  </a:ext>
                </a:extLst>
              </a:tr>
              <a:tr h="279980">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REVISTA DIGITAL</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403464413"/>
                  </a:ext>
                </a:extLst>
              </a:tr>
              <a:tr h="279980">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PERIODISTA INDEPENDIENTE</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6123382"/>
                  </a:ext>
                </a:extLst>
              </a:tr>
              <a:tr h="279980">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PERIODISMO EN REDES SOCIALES</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27715841"/>
                  </a:ext>
                </a:extLst>
              </a:tr>
              <a:tr h="279980">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OTRO TIPO DE MEDIO</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893928927"/>
                  </a:ext>
                </a:extLst>
              </a:tr>
              <a:tr h="279980">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COBERTURA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994797"/>
                  </a:ext>
                </a:extLst>
              </a:tr>
              <a:tr h="279980">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REDACCIONES INSTITUCIONALES</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79980">
                <a:tc>
                  <a:txBody>
                    <a:bodyPr/>
                    <a:lstStyle/>
                    <a:p>
                      <a:pPr fontAlgn="b">
                        <a:lnSpc>
                          <a:spcPct val="115000"/>
                        </a:lnSpc>
                        <a:spcAft>
                          <a:spcPts val="800"/>
                        </a:spcAft>
                      </a:pPr>
                      <a:r>
                        <a:rPr lang="es-PY" sz="28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PAGINA WEB</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279980">
                <a:tc>
                  <a:txBody>
                    <a:bodyPr/>
                    <a:lstStyle/>
                    <a:p>
                      <a:pPr fontAlgn="b">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sp>
        <p:nvSpPr>
          <p:cNvPr id="3" name="TextBox 4">
            <a:extLst>
              <a:ext uri="{FF2B5EF4-FFF2-40B4-BE49-F238E27FC236}">
                <a16:creationId xmlns:a16="http://schemas.microsoft.com/office/drawing/2014/main" id="{762D14D6-6E24-A345-E573-87B90984AF3D}"/>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3952914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11400" cy="620862"/>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553998"/>
          </a:xfrm>
          <a:prstGeom prst="rect">
            <a:avLst/>
          </a:prstGeom>
          <a:noFill/>
        </p:spPr>
        <p:txBody>
          <a:bodyPr wrap="square" rtlCol="0">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ES" sz="3000" b="1" i="0" u="none" strike="noStrike" kern="1200" cap="none" spc="0" normalizeH="0" baseline="0" noProof="0" dirty="0">
                <a:ln>
                  <a:noFill/>
                </a:ln>
                <a:solidFill>
                  <a:prstClr val="black"/>
                </a:solidFill>
                <a:effectLst/>
                <a:uLnTx/>
                <a:uFillTx/>
                <a:latin typeface="Calibri" panose="020F0502020204030204"/>
                <a:ea typeface="+mn-ea"/>
                <a:cs typeface="+mn-cs"/>
              </a:rPr>
              <a:t>2.B. TIPO DE MEDIO EN EL CUAL TRABAJA </a:t>
            </a:r>
            <a:endParaRPr kumimoji="0" lang="es-PY" sz="30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1484690590"/>
              </p:ext>
            </p:extLst>
          </p:nvPr>
        </p:nvGraphicFramePr>
        <p:xfrm>
          <a:off x="713873" y="1002780"/>
          <a:ext cx="17145239" cy="7991027"/>
        </p:xfrm>
        <a:graphic>
          <a:graphicData uri="http://schemas.openxmlformats.org/drawingml/2006/table">
            <a:tbl>
              <a:tblPr/>
              <a:tblGrid>
                <a:gridCol w="3300277">
                  <a:extLst>
                    <a:ext uri="{9D8B030D-6E8A-4147-A177-3AD203B41FA5}">
                      <a16:colId xmlns:a16="http://schemas.microsoft.com/office/drawing/2014/main" val="2603815270"/>
                    </a:ext>
                  </a:extLst>
                </a:gridCol>
                <a:gridCol w="1881090">
                  <a:extLst>
                    <a:ext uri="{9D8B030D-6E8A-4147-A177-3AD203B41FA5}">
                      <a16:colId xmlns:a16="http://schemas.microsoft.com/office/drawing/2014/main" val="2271645990"/>
                    </a:ext>
                  </a:extLst>
                </a:gridCol>
                <a:gridCol w="1881090">
                  <a:extLst>
                    <a:ext uri="{9D8B030D-6E8A-4147-A177-3AD203B41FA5}">
                      <a16:colId xmlns:a16="http://schemas.microsoft.com/office/drawing/2014/main" val="3365438893"/>
                    </a:ext>
                  </a:extLst>
                </a:gridCol>
                <a:gridCol w="1881090">
                  <a:extLst>
                    <a:ext uri="{9D8B030D-6E8A-4147-A177-3AD203B41FA5}">
                      <a16:colId xmlns:a16="http://schemas.microsoft.com/office/drawing/2014/main" val="3437335281"/>
                    </a:ext>
                  </a:extLst>
                </a:gridCol>
                <a:gridCol w="1881090">
                  <a:extLst>
                    <a:ext uri="{9D8B030D-6E8A-4147-A177-3AD203B41FA5}">
                      <a16:colId xmlns:a16="http://schemas.microsoft.com/office/drawing/2014/main" val="2198213398"/>
                    </a:ext>
                  </a:extLst>
                </a:gridCol>
                <a:gridCol w="1881090">
                  <a:extLst>
                    <a:ext uri="{9D8B030D-6E8A-4147-A177-3AD203B41FA5}">
                      <a16:colId xmlns:a16="http://schemas.microsoft.com/office/drawing/2014/main" val="2276656453"/>
                    </a:ext>
                  </a:extLst>
                </a:gridCol>
                <a:gridCol w="1881090">
                  <a:extLst>
                    <a:ext uri="{9D8B030D-6E8A-4147-A177-3AD203B41FA5}">
                      <a16:colId xmlns:a16="http://schemas.microsoft.com/office/drawing/2014/main" val="80904801"/>
                    </a:ext>
                  </a:extLst>
                </a:gridCol>
                <a:gridCol w="1279211">
                  <a:extLst>
                    <a:ext uri="{9D8B030D-6E8A-4147-A177-3AD203B41FA5}">
                      <a16:colId xmlns:a16="http://schemas.microsoft.com/office/drawing/2014/main" val="92665308"/>
                    </a:ext>
                  </a:extLst>
                </a:gridCol>
                <a:gridCol w="1279211">
                  <a:extLst>
                    <a:ext uri="{9D8B030D-6E8A-4147-A177-3AD203B41FA5}">
                      <a16:colId xmlns:a16="http://schemas.microsoft.com/office/drawing/2014/main" val="3771453558"/>
                    </a:ext>
                  </a:extLst>
                </a:gridCol>
              </a:tblGrid>
              <a:tr h="465582">
                <a:tc gridSpan="9">
                  <a:txBody>
                    <a:bodyPr/>
                    <a:lstStyle/>
                    <a:p>
                      <a:pPr algn="ctr" fontAlgn="b"/>
                      <a:r>
                        <a:rPr lang="es-MX" sz="2100" b="1" i="0" u="none" strike="noStrike" dirty="0">
                          <a:solidFill>
                            <a:schemeClr val="tx1"/>
                          </a:solidFill>
                          <a:effectLst/>
                          <a:latin typeface="Calibri" panose="020F0502020204030204" pitchFamily="34" charset="0"/>
                        </a:rPr>
                        <a:t>¿En qué tipo de medio trabaja? (Puede indicar </a:t>
                      </a:r>
                      <a:r>
                        <a:rPr lang="es-MX" sz="2100" b="1" i="0" u="none" strike="noStrike" dirty="0" err="1">
                          <a:solidFill>
                            <a:schemeClr val="tx1"/>
                          </a:solidFill>
                          <a:effectLst/>
                          <a:latin typeface="Calibri" panose="020F0502020204030204" pitchFamily="34" charset="0"/>
                        </a:rPr>
                        <a:t>másde</a:t>
                      </a:r>
                      <a:r>
                        <a:rPr lang="es-MX" sz="2100" b="1" i="0" u="none" strike="noStrike" dirty="0">
                          <a:solidFill>
                            <a:schemeClr val="tx1"/>
                          </a:solidFill>
                          <a:effectLst/>
                          <a:latin typeface="Calibri" panose="020F0502020204030204" pitchFamily="34" charset="0"/>
                        </a:rPr>
                        <a:t> un tipo de medio en donde trabaja) RESPUESTA MULTIPLE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56902">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456902">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ESCRITO</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38,1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456902">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RADIO</a:t>
                      </a:r>
                      <a:endParaRPr lang="es-PY" sz="24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65,1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57409078"/>
                  </a:ext>
                </a:extLst>
              </a:tr>
              <a:tr h="456902">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TELEVISIVO</a:t>
                      </a:r>
                      <a:endParaRPr lang="es-PY" sz="24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547153436"/>
                  </a:ext>
                </a:extLst>
              </a:tr>
              <a:tr h="456902">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DIGITAL</a:t>
                      </a:r>
                      <a:endParaRPr lang="es-PY" sz="24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36272388"/>
                  </a:ext>
                </a:extLst>
              </a:tr>
              <a:tr h="456902">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REVISTA DIGITAL</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66942517"/>
                  </a:ext>
                </a:extLst>
              </a:tr>
              <a:tr h="843256">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PERIODISTA INDEPENDIENTE</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50745387"/>
                  </a:ext>
                </a:extLst>
              </a:tr>
              <a:tr h="843256">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PERIODISMO EN REDES SOCIALES</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40245819"/>
                  </a:ext>
                </a:extLst>
              </a:tr>
              <a:tr h="843256">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OTRO TIPO DE MEDIO</a:t>
                      </a:r>
                      <a:endParaRPr lang="es-PY" sz="24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01844197"/>
                  </a:ext>
                </a:extLst>
              </a:tr>
              <a:tr h="456902">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COBERTURA</a:t>
                      </a:r>
                      <a:endParaRPr lang="es-PY" sz="24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219683425"/>
                  </a:ext>
                </a:extLst>
              </a:tr>
              <a:tr h="843256">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REDACCIONES INSTITUCIONALES</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456902">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PAGINA WEB</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456902">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sp>
        <p:nvSpPr>
          <p:cNvPr id="6" name="TextBox 4">
            <a:extLst>
              <a:ext uri="{FF2B5EF4-FFF2-40B4-BE49-F238E27FC236}">
                <a16:creationId xmlns:a16="http://schemas.microsoft.com/office/drawing/2014/main" id="{E8F420A4-D037-3544-7612-37C7CE44CD5B}"/>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449915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11400" cy="620862"/>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553998"/>
          </a:xfrm>
          <a:prstGeom prst="rect">
            <a:avLst/>
          </a:prstGeom>
          <a:noFill/>
        </p:spPr>
        <p:txBody>
          <a:bodyPr wrap="square" rtlCol="0">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lang="es-ES" sz="3000" b="1" dirty="0">
                <a:solidFill>
                  <a:prstClr val="black"/>
                </a:solidFill>
                <a:latin typeface="Calibri" panose="020F0502020204030204"/>
              </a:rPr>
              <a:t>2</a:t>
            </a:r>
            <a:r>
              <a:rPr kumimoji="0" lang="es-ES" sz="3000" b="1" i="0" u="none" strike="noStrike" kern="1200" cap="none" spc="0" normalizeH="0" baseline="0" noProof="0" dirty="0">
                <a:ln>
                  <a:noFill/>
                </a:ln>
                <a:solidFill>
                  <a:prstClr val="black"/>
                </a:solidFill>
                <a:effectLst/>
                <a:uLnTx/>
                <a:uFillTx/>
                <a:latin typeface="Calibri" panose="020F0502020204030204"/>
                <a:ea typeface="+mn-ea"/>
                <a:cs typeface="+mn-cs"/>
              </a:rPr>
              <a:t>.C. AREA EN LA CUAL DESEMPEÑA SU LABOR </a:t>
            </a:r>
            <a:endParaRPr kumimoji="0" lang="es-PY" sz="30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136286723"/>
              </p:ext>
            </p:extLst>
          </p:nvPr>
        </p:nvGraphicFramePr>
        <p:xfrm>
          <a:off x="428887" y="1337686"/>
          <a:ext cx="17237026" cy="8213203"/>
        </p:xfrm>
        <a:graphic>
          <a:graphicData uri="http://schemas.openxmlformats.org/drawingml/2006/table">
            <a:tbl>
              <a:tblPr/>
              <a:tblGrid>
                <a:gridCol w="3726836">
                  <a:extLst>
                    <a:ext uri="{9D8B030D-6E8A-4147-A177-3AD203B41FA5}">
                      <a16:colId xmlns:a16="http://schemas.microsoft.com/office/drawing/2014/main" val="2603815270"/>
                    </a:ext>
                  </a:extLst>
                </a:gridCol>
                <a:gridCol w="2124219">
                  <a:extLst>
                    <a:ext uri="{9D8B030D-6E8A-4147-A177-3AD203B41FA5}">
                      <a16:colId xmlns:a16="http://schemas.microsoft.com/office/drawing/2014/main" val="2271645990"/>
                    </a:ext>
                  </a:extLst>
                </a:gridCol>
                <a:gridCol w="2124219">
                  <a:extLst>
                    <a:ext uri="{9D8B030D-6E8A-4147-A177-3AD203B41FA5}">
                      <a16:colId xmlns:a16="http://schemas.microsoft.com/office/drawing/2014/main" val="3365438893"/>
                    </a:ext>
                  </a:extLst>
                </a:gridCol>
                <a:gridCol w="2124219">
                  <a:extLst>
                    <a:ext uri="{9D8B030D-6E8A-4147-A177-3AD203B41FA5}">
                      <a16:colId xmlns:a16="http://schemas.microsoft.com/office/drawing/2014/main" val="2198213398"/>
                    </a:ext>
                  </a:extLst>
                </a:gridCol>
                <a:gridCol w="2124219">
                  <a:extLst>
                    <a:ext uri="{9D8B030D-6E8A-4147-A177-3AD203B41FA5}">
                      <a16:colId xmlns:a16="http://schemas.microsoft.com/office/drawing/2014/main" val="2276656453"/>
                    </a:ext>
                  </a:extLst>
                </a:gridCol>
                <a:gridCol w="1660516">
                  <a:extLst>
                    <a:ext uri="{9D8B030D-6E8A-4147-A177-3AD203B41FA5}">
                      <a16:colId xmlns:a16="http://schemas.microsoft.com/office/drawing/2014/main" val="80904801"/>
                    </a:ext>
                  </a:extLst>
                </a:gridCol>
                <a:gridCol w="1523999">
                  <a:extLst>
                    <a:ext uri="{9D8B030D-6E8A-4147-A177-3AD203B41FA5}">
                      <a16:colId xmlns:a16="http://schemas.microsoft.com/office/drawing/2014/main" val="92665308"/>
                    </a:ext>
                  </a:extLst>
                </a:gridCol>
                <a:gridCol w="1828799">
                  <a:extLst>
                    <a:ext uri="{9D8B030D-6E8A-4147-A177-3AD203B41FA5}">
                      <a16:colId xmlns:a16="http://schemas.microsoft.com/office/drawing/2014/main" val="3771453558"/>
                    </a:ext>
                  </a:extLst>
                </a:gridCol>
              </a:tblGrid>
              <a:tr h="485003">
                <a:tc gridSpan="8">
                  <a:txBody>
                    <a:bodyPr/>
                    <a:lstStyle/>
                    <a:p>
                      <a:pPr algn="ctr" fontAlgn="b"/>
                      <a:r>
                        <a:rPr lang="es-MX" sz="2100" b="1" i="0" u="none" strike="noStrike" dirty="0">
                          <a:solidFill>
                            <a:schemeClr val="tx1"/>
                          </a:solidFill>
                          <a:effectLst/>
                          <a:latin typeface="Calibri" panose="020F0502020204030204" pitchFamily="34" charset="0"/>
                        </a:rPr>
                        <a:t>¿En qué área o áreas específicamente ejerce su tarea periodística? Indique, por favor, las áreas en las que ejerce su profesión. (RESPUESTA MULTITPLE)</a:t>
                      </a: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58027">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45714">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POLÍTICA</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35,1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45714">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NACIONALES/LOCALES</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59144303"/>
                  </a:ext>
                </a:extLst>
              </a:tr>
              <a:tr h="345714">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CULTURALES/ARTES</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65466626"/>
                  </a:ext>
                </a:extLst>
              </a:tr>
              <a:tr h="345714">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ECONOMÍA/FINANZAS</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239203248"/>
                  </a:ext>
                </a:extLst>
              </a:tr>
              <a:tr h="345714">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ANÁLISIS / OPINIÓN</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37105812"/>
                  </a:ext>
                </a:extLst>
              </a:tr>
              <a:tr h="345714">
                <a:tc>
                  <a:txBody>
                    <a:bodyPr/>
                    <a:lstStyle/>
                    <a:p>
                      <a:pPr fontAlgn="b">
                        <a:lnSpc>
                          <a:spcPct val="115000"/>
                        </a:lnSpc>
                        <a:spcAft>
                          <a:spcPts val="800"/>
                        </a:spcAft>
                      </a:pPr>
                      <a:r>
                        <a:rPr lang="es-PY" sz="16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CONDUCCIÓN RADIAL/TV</a:t>
                      </a:r>
                      <a:endParaRPr lang="es-PY" sz="16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35,1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29,6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133646216"/>
                  </a:ext>
                </a:extLst>
              </a:tr>
              <a:tr h="387397">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INVESTIGACIONES ESPECIALES</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88809962"/>
                  </a:ext>
                </a:extLst>
              </a:tr>
              <a:tr h="345714">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INTERNACIONALES</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59920111"/>
                  </a:ext>
                </a:extLst>
              </a:tr>
              <a:tr h="345714">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PRESENTADOR DE NOTICIAS</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77460536"/>
                  </a:ext>
                </a:extLst>
              </a:tr>
              <a:tr h="345714">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PRODUCCIÓN PERIODÍSTICA</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537321549"/>
                  </a:ext>
                </a:extLst>
              </a:tr>
              <a:tr h="345714">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REPORTERISMO GRÁFICO</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26496299"/>
                  </a:ext>
                </a:extLst>
              </a:tr>
              <a:tr h="345714">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CAMARÓGRAFO/A</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743712678"/>
                  </a:ext>
                </a:extLst>
              </a:tr>
              <a:tr h="483230">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GERENCIA/JEFATURA DE PRENSA</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403464413"/>
                  </a:ext>
                </a:extLst>
              </a:tr>
              <a:tr h="345714">
                <a:tc>
                  <a:txBody>
                    <a:bodyPr/>
                    <a:lstStyle/>
                    <a:p>
                      <a:pPr fontAlgn="b">
                        <a:lnSpc>
                          <a:spcPct val="115000"/>
                        </a:lnSpc>
                        <a:spcAft>
                          <a:spcPts val="800"/>
                        </a:spcAft>
                      </a:pPr>
                      <a:r>
                        <a:rPr lang="es-PY" sz="16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COORDINACIÓN</a:t>
                      </a:r>
                      <a:endParaRPr lang="es-PY" sz="16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6123382"/>
                  </a:ext>
                </a:extLst>
              </a:tr>
              <a:tr h="345714">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EDICIÓN</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27715841"/>
                  </a:ext>
                </a:extLst>
              </a:tr>
              <a:tr h="483230">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COMUNICACIÓN INSTITUCIONAL</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7,8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893928927"/>
                  </a:ext>
                </a:extLst>
              </a:tr>
              <a:tr h="345714">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JUDICIALES</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994797"/>
                  </a:ext>
                </a:extLst>
              </a:tr>
              <a:tr h="345714">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CRONISTA</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45714">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ÁREA DEPORTIVA</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345714">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ESTADÍSTICA </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sp>
        <p:nvSpPr>
          <p:cNvPr id="3" name="TextBox 4">
            <a:extLst>
              <a:ext uri="{FF2B5EF4-FFF2-40B4-BE49-F238E27FC236}">
                <a16:creationId xmlns:a16="http://schemas.microsoft.com/office/drawing/2014/main" id="{69AB1632-9536-DED0-0415-18C32DC79BA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0906693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flipH="1" flipV="1">
            <a:off x="45020" y="-128542"/>
            <a:ext cx="18288000" cy="10287000"/>
          </a:xfrm>
          <a:custGeom>
            <a:avLst/>
            <a:gdLst/>
            <a:ahLst/>
            <a:cxnLst/>
            <a:rect l="l" t="t" r="r" b="b"/>
            <a:pathLst>
              <a:path w="18288000" h="10287000">
                <a:moveTo>
                  <a:pt x="18288000" y="10287000"/>
                </a:moveTo>
                <a:lnTo>
                  <a:pt x="0" y="10287000"/>
                </a:lnTo>
                <a:lnTo>
                  <a:pt x="0" y="0"/>
                </a:lnTo>
                <a:lnTo>
                  <a:pt x="18288000" y="0"/>
                </a:lnTo>
                <a:lnTo>
                  <a:pt x="18288000" y="10287000"/>
                </a:lnTo>
                <a:close/>
              </a:path>
            </a:pathLst>
          </a:custGeom>
          <a:blipFill>
            <a:blip r:embed="rId2"/>
            <a:stretch>
              <a:fillRect t="-38888" b="-38888"/>
            </a:stretch>
          </a:blipFill>
        </p:spPr>
        <p:txBody>
          <a:bodyPr/>
          <a:lstStyle/>
          <a:p>
            <a:endParaRPr lang="es-PY"/>
          </a:p>
        </p:txBody>
      </p:sp>
      <p:grpSp>
        <p:nvGrpSpPr>
          <p:cNvPr id="3" name="Group 3"/>
          <p:cNvGrpSpPr/>
          <p:nvPr/>
        </p:nvGrpSpPr>
        <p:grpSpPr>
          <a:xfrm>
            <a:off x="0" y="-93038"/>
            <a:ext cx="18279075" cy="3084594"/>
            <a:chOff x="0" y="0"/>
            <a:chExt cx="4816593" cy="812800"/>
          </a:xfrm>
        </p:grpSpPr>
        <p:sp>
          <p:nvSpPr>
            <p:cNvPr id="4" name="Freeform 4"/>
            <p:cNvSpPr/>
            <p:nvPr/>
          </p:nvSpPr>
          <p:spPr>
            <a:xfrm>
              <a:off x="0" y="0"/>
              <a:ext cx="4816592" cy="812800"/>
            </a:xfrm>
            <a:custGeom>
              <a:avLst/>
              <a:gdLst/>
              <a:ahLst/>
              <a:cxnLst/>
              <a:rect l="l" t="t" r="r" b="b"/>
              <a:pathLst>
                <a:path w="4816592" h="812800">
                  <a:moveTo>
                    <a:pt x="0" y="0"/>
                  </a:moveTo>
                  <a:lnTo>
                    <a:pt x="4816592" y="0"/>
                  </a:lnTo>
                  <a:lnTo>
                    <a:pt x="4816592" y="812800"/>
                  </a:lnTo>
                  <a:lnTo>
                    <a:pt x="0" y="812800"/>
                  </a:lnTo>
                  <a:close/>
                </a:path>
              </a:pathLst>
            </a:custGeom>
            <a:solidFill>
              <a:schemeClr val="bg1">
                <a:lumMod val="65000"/>
              </a:schemeClr>
            </a:solidFill>
          </p:spPr>
          <p:txBody>
            <a:bodyPr/>
            <a:lstStyle/>
            <a:p>
              <a:endParaRPr lang="es-PY" dirty="0">
                <a:solidFill>
                  <a:schemeClr val="bg1">
                    <a:lumMod val="75000"/>
                  </a:schemeClr>
                </a:solidFill>
              </a:endParaRPr>
            </a:p>
          </p:txBody>
        </p:sp>
        <p:sp>
          <p:nvSpPr>
            <p:cNvPr id="5" name="TextBox 5"/>
            <p:cNvSpPr txBox="1"/>
            <p:nvPr/>
          </p:nvSpPr>
          <p:spPr>
            <a:xfrm>
              <a:off x="0" y="-19050"/>
              <a:ext cx="4816593" cy="831850"/>
            </a:xfrm>
            <a:prstGeom prst="rect">
              <a:avLst/>
            </a:prstGeom>
          </p:spPr>
          <p:txBody>
            <a:bodyPr lIns="50775" tIns="50775" rIns="50775" bIns="50775" rtlCol="0" anchor="ctr"/>
            <a:lstStyle/>
            <a:p>
              <a:pPr algn="ctr">
                <a:lnSpc>
                  <a:spcPts val="2858"/>
                </a:lnSpc>
              </a:pPr>
              <a:endParaRPr>
                <a:solidFill>
                  <a:schemeClr val="bg1">
                    <a:lumMod val="75000"/>
                  </a:schemeClr>
                </a:solidFill>
              </a:endParaRPr>
            </a:p>
          </p:txBody>
        </p:sp>
      </p:grpSp>
      <p:sp>
        <p:nvSpPr>
          <p:cNvPr id="6" name="Freeform 6"/>
          <p:cNvSpPr/>
          <p:nvPr/>
        </p:nvSpPr>
        <p:spPr>
          <a:xfrm>
            <a:off x="13448920" y="-4724578"/>
            <a:ext cx="7612839" cy="7811682"/>
          </a:xfrm>
          <a:custGeom>
            <a:avLst/>
            <a:gdLst/>
            <a:ahLst/>
            <a:cxnLst/>
            <a:rect l="l" t="t" r="r" b="b"/>
            <a:pathLst>
              <a:path w="7612839" h="7811682">
                <a:moveTo>
                  <a:pt x="0" y="0"/>
                </a:moveTo>
                <a:lnTo>
                  <a:pt x="7612839" y="0"/>
                </a:lnTo>
                <a:lnTo>
                  <a:pt x="7612839" y="7811682"/>
                </a:lnTo>
                <a:lnTo>
                  <a:pt x="0" y="7811682"/>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s-PY"/>
          </a:p>
        </p:txBody>
      </p:sp>
      <p:sp>
        <p:nvSpPr>
          <p:cNvPr id="7" name="Freeform 7"/>
          <p:cNvSpPr/>
          <p:nvPr/>
        </p:nvSpPr>
        <p:spPr>
          <a:xfrm>
            <a:off x="-2845514" y="-3438405"/>
            <a:ext cx="6706657" cy="6881831"/>
          </a:xfrm>
          <a:custGeom>
            <a:avLst/>
            <a:gdLst/>
            <a:ahLst/>
            <a:cxnLst/>
            <a:rect l="l" t="t" r="r" b="b"/>
            <a:pathLst>
              <a:path w="6706657" h="6881831">
                <a:moveTo>
                  <a:pt x="0" y="0"/>
                </a:moveTo>
                <a:lnTo>
                  <a:pt x="6706657" y="0"/>
                </a:lnTo>
                <a:lnTo>
                  <a:pt x="6706657" y="6881831"/>
                </a:lnTo>
                <a:lnTo>
                  <a:pt x="0" y="6881831"/>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s-PY"/>
          </a:p>
        </p:txBody>
      </p:sp>
      <p:sp>
        <p:nvSpPr>
          <p:cNvPr id="12" name="TextBox 12"/>
          <p:cNvSpPr txBox="1"/>
          <p:nvPr/>
        </p:nvSpPr>
        <p:spPr>
          <a:xfrm>
            <a:off x="3693640" y="1234129"/>
            <a:ext cx="13679959" cy="1477328"/>
          </a:xfrm>
          <a:prstGeom prst="rect">
            <a:avLst/>
          </a:prstGeom>
        </p:spPr>
        <p:txBody>
          <a:bodyPr wrap="square" lIns="0" tIns="0" rIns="0" bIns="0" rtlCol="0" anchor="t">
            <a:spAutoFit/>
          </a:bodyPr>
          <a:lstStyle/>
          <a:p>
            <a:pPr defTabSz="1371600">
              <a:defRPr/>
            </a:pPr>
            <a:r>
              <a:rPr lang="es-ES" sz="9600" b="1" dirty="0">
                <a:solidFill>
                  <a:schemeClr val="bg1"/>
                </a:solidFill>
                <a:latin typeface="Abadi" panose="020B0604020104020204" pitchFamily="34" charset="0"/>
              </a:rPr>
              <a:t>FICHA TÉCNICA </a:t>
            </a:r>
            <a:endParaRPr lang="es-PY" sz="9600" b="1" dirty="0">
              <a:solidFill>
                <a:schemeClr val="bg1"/>
              </a:solidFill>
              <a:latin typeface="Abadi" panose="020B0604020104020204" pitchFamily="34" charset="0"/>
            </a:endParaRPr>
          </a:p>
        </p:txBody>
      </p:sp>
      <p:grpSp>
        <p:nvGrpSpPr>
          <p:cNvPr id="13" name="Group 13"/>
          <p:cNvGrpSpPr/>
          <p:nvPr/>
        </p:nvGrpSpPr>
        <p:grpSpPr>
          <a:xfrm>
            <a:off x="2166407" y="3511188"/>
            <a:ext cx="13758189" cy="4528274"/>
            <a:chOff x="0" y="0"/>
            <a:chExt cx="1744696" cy="542290"/>
          </a:xfrm>
        </p:grpSpPr>
        <p:sp>
          <p:nvSpPr>
            <p:cNvPr id="14" name="Freeform 14"/>
            <p:cNvSpPr/>
            <p:nvPr/>
          </p:nvSpPr>
          <p:spPr>
            <a:xfrm>
              <a:off x="0" y="0"/>
              <a:ext cx="1744696" cy="542290"/>
            </a:xfrm>
            <a:custGeom>
              <a:avLst/>
              <a:gdLst/>
              <a:ahLst/>
              <a:cxnLst/>
              <a:rect l="l" t="t" r="r" b="b"/>
              <a:pathLst>
                <a:path w="1744696" h="542290">
                  <a:moveTo>
                    <a:pt x="0" y="0"/>
                  </a:moveTo>
                  <a:lnTo>
                    <a:pt x="1744696" y="0"/>
                  </a:lnTo>
                  <a:lnTo>
                    <a:pt x="1744696" y="542290"/>
                  </a:lnTo>
                  <a:lnTo>
                    <a:pt x="0" y="542290"/>
                  </a:lnTo>
                  <a:close/>
                </a:path>
              </a:pathLst>
            </a:custGeom>
            <a:solidFill>
              <a:srgbClr val="000000">
                <a:alpha val="0"/>
              </a:srgbClr>
            </a:solidFill>
            <a:ln w="38100" cap="sq">
              <a:solidFill>
                <a:srgbClr val="000000"/>
              </a:solidFill>
              <a:prstDash val="solid"/>
              <a:miter/>
            </a:ln>
          </p:spPr>
          <p:txBody>
            <a:bodyPr/>
            <a:lstStyle/>
            <a:p>
              <a:endParaRPr lang="es-PY"/>
            </a:p>
          </p:txBody>
        </p:sp>
        <p:sp>
          <p:nvSpPr>
            <p:cNvPr id="15" name="TextBox 15"/>
            <p:cNvSpPr txBox="1"/>
            <p:nvPr/>
          </p:nvSpPr>
          <p:spPr>
            <a:xfrm>
              <a:off x="0" y="-19050"/>
              <a:ext cx="1744696" cy="561340"/>
            </a:xfrm>
            <a:prstGeom prst="rect">
              <a:avLst/>
            </a:prstGeom>
          </p:spPr>
          <p:txBody>
            <a:bodyPr lIns="50775" tIns="50775" rIns="50775" bIns="50775" rtlCol="0" anchor="ctr"/>
            <a:lstStyle/>
            <a:p>
              <a:pPr algn="ctr">
                <a:lnSpc>
                  <a:spcPts val="2858"/>
                </a:lnSpc>
              </a:pPr>
              <a:endParaRPr/>
            </a:p>
          </p:txBody>
        </p:sp>
      </p:grpSp>
      <p:sp>
        <p:nvSpPr>
          <p:cNvPr id="16" name="TextBox 16"/>
          <p:cNvSpPr txBox="1"/>
          <p:nvPr/>
        </p:nvSpPr>
        <p:spPr>
          <a:xfrm>
            <a:off x="2183288" y="3429005"/>
            <a:ext cx="13939028" cy="4833503"/>
          </a:xfrm>
          <a:prstGeom prst="rect">
            <a:avLst/>
          </a:prstGeom>
        </p:spPr>
        <p:txBody>
          <a:bodyPr wrap="square" lIns="0" tIns="0" rIns="0" bIns="0" rtlCol="0" anchor="t">
            <a:spAutoFit/>
          </a:bodyPr>
          <a:lstStyle/>
          <a:p>
            <a:pPr marL="427560" lvl="1" indent="-213780">
              <a:lnSpc>
                <a:spcPts val="2732"/>
              </a:lnSpc>
              <a:buFont typeface="Arial"/>
              <a:buChar char="•"/>
            </a:pPr>
            <a:endParaRPr lang="es-ES" sz="2000" dirty="0">
              <a:solidFill>
                <a:prstClr val="black"/>
              </a:solidFill>
              <a:latin typeface="Calibri" panose="020F0502020204030204"/>
            </a:endParaRPr>
          </a:p>
          <a:p>
            <a:pPr marL="427560" lvl="1" indent="-213780">
              <a:lnSpc>
                <a:spcPts val="2732"/>
              </a:lnSpc>
              <a:buFont typeface="Arial"/>
              <a:buChar char="•"/>
            </a:pPr>
            <a:r>
              <a:rPr lang="es-ES_tradnl" sz="2000" b="1" dirty="0">
                <a:solidFill>
                  <a:prstClr val="black"/>
                </a:solidFill>
                <a:latin typeface="Calibri" panose="020F0502020204030204"/>
              </a:rPr>
              <a:t>UNIVERSO</a:t>
            </a:r>
            <a:r>
              <a:rPr lang="es-ES_tradnl" sz="2000" dirty="0">
                <a:solidFill>
                  <a:prstClr val="black"/>
                </a:solidFill>
                <a:latin typeface="Calibri" panose="020F0502020204030204"/>
              </a:rPr>
              <a:t>: Trabajadores de Prensa que se encuentren ejerciendo su labor en el Paraguay en medios de comunicación: digitales, radiales, impresos, televisivos, portales digitales. </a:t>
            </a:r>
          </a:p>
          <a:p>
            <a:pPr marL="427560" lvl="1" indent="-213780">
              <a:lnSpc>
                <a:spcPts val="2732"/>
              </a:lnSpc>
              <a:buFont typeface="Arial"/>
              <a:buChar char="•"/>
            </a:pPr>
            <a:r>
              <a:rPr lang="es-ES_tradnl" sz="2000" b="1" dirty="0">
                <a:solidFill>
                  <a:prstClr val="black"/>
                </a:solidFill>
                <a:latin typeface="Calibri" panose="020F0502020204030204"/>
              </a:rPr>
              <a:t>UNIDADES MUESTRALES: </a:t>
            </a:r>
            <a:r>
              <a:rPr lang="es-ES_tradnl" sz="2000" dirty="0">
                <a:solidFill>
                  <a:prstClr val="black"/>
                </a:solidFill>
                <a:latin typeface="Calibri" panose="020F0502020204030204"/>
              </a:rPr>
              <a:t>Base de datos de periodistas inicial  y con el sistema de muestreo de bola de nieve en donde los participantes de la investigación invitan o refieren a otros potenciales participantes para ser incluidos en el estudio. </a:t>
            </a:r>
          </a:p>
          <a:p>
            <a:pPr marL="427560" lvl="1" indent="-213780">
              <a:lnSpc>
                <a:spcPts val="2732"/>
              </a:lnSpc>
              <a:buFont typeface="Arial"/>
              <a:buChar char="•"/>
            </a:pPr>
            <a:r>
              <a:rPr lang="es-ES_tradnl" sz="2000" b="1" dirty="0">
                <a:solidFill>
                  <a:prstClr val="black"/>
                </a:solidFill>
                <a:latin typeface="Calibri" panose="020F0502020204030204"/>
              </a:rPr>
              <a:t>TIPO DE MUESTREO: </a:t>
            </a:r>
            <a:r>
              <a:rPr lang="es-ES_tradnl" sz="2000" dirty="0">
                <a:solidFill>
                  <a:prstClr val="black"/>
                </a:solidFill>
                <a:latin typeface="Calibri" panose="020F0502020204030204"/>
              </a:rPr>
              <a:t>No probabilístico por Bola de Nieve </a:t>
            </a:r>
          </a:p>
          <a:p>
            <a:pPr marL="427560" lvl="1" indent="-213780">
              <a:lnSpc>
                <a:spcPts val="2732"/>
              </a:lnSpc>
              <a:buFont typeface="Arial"/>
              <a:buChar char="•"/>
            </a:pPr>
            <a:r>
              <a:rPr lang="es-ES_tradnl" sz="2000" b="1" dirty="0">
                <a:solidFill>
                  <a:prstClr val="black"/>
                </a:solidFill>
                <a:latin typeface="Calibri" panose="020F0502020204030204"/>
              </a:rPr>
              <a:t>TOTAL, DE CASOS VÁLIDOS </a:t>
            </a:r>
            <a:r>
              <a:rPr lang="es-ES_tradnl" sz="2000" dirty="0">
                <a:solidFill>
                  <a:prstClr val="black"/>
                </a:solidFill>
                <a:latin typeface="Calibri" panose="020F0502020204030204"/>
              </a:rPr>
              <a:t>200 casos </a:t>
            </a:r>
          </a:p>
          <a:p>
            <a:pPr marL="427560" lvl="1" indent="-213780">
              <a:lnSpc>
                <a:spcPts val="2732"/>
              </a:lnSpc>
              <a:buFont typeface="Arial"/>
              <a:buChar char="•"/>
            </a:pPr>
            <a:r>
              <a:rPr lang="es-ES_tradnl" sz="2000" b="1" dirty="0">
                <a:solidFill>
                  <a:prstClr val="black"/>
                </a:solidFill>
                <a:latin typeface="Calibri" panose="020F0502020204030204"/>
              </a:rPr>
              <a:t>ERROR POR ESTIMACIÓN  </a:t>
            </a:r>
            <a:r>
              <a:rPr lang="es-ES_tradnl" sz="2000" dirty="0">
                <a:solidFill>
                  <a:prstClr val="black"/>
                </a:solidFill>
                <a:latin typeface="Calibri" panose="020F0502020204030204"/>
              </a:rPr>
              <a:t>6,75%</a:t>
            </a:r>
          </a:p>
          <a:p>
            <a:pPr marL="427560" lvl="1" indent="-213780">
              <a:lnSpc>
                <a:spcPts val="2732"/>
              </a:lnSpc>
              <a:buFont typeface="Arial"/>
              <a:buChar char="•"/>
            </a:pPr>
            <a:r>
              <a:rPr lang="es-ES_tradnl" sz="2000" b="1" dirty="0">
                <a:solidFill>
                  <a:prstClr val="black"/>
                </a:solidFill>
                <a:latin typeface="Calibri" panose="020F0502020204030204"/>
              </a:rPr>
              <a:t>MARGEN DE CONFIANZA: </a:t>
            </a:r>
            <a:r>
              <a:rPr lang="es-ES_tradnl" sz="2000" dirty="0">
                <a:solidFill>
                  <a:prstClr val="black"/>
                </a:solidFill>
                <a:latin typeface="Calibri" panose="020F0502020204030204"/>
              </a:rPr>
              <a:t>95.5 % </a:t>
            </a:r>
          </a:p>
          <a:p>
            <a:pPr marL="427560" lvl="1" indent="-213780">
              <a:lnSpc>
                <a:spcPts val="2732"/>
              </a:lnSpc>
              <a:buFont typeface="Arial"/>
              <a:buChar char="•"/>
            </a:pPr>
            <a:r>
              <a:rPr lang="es-ES" sz="2000" b="1" dirty="0">
                <a:solidFill>
                  <a:prstClr val="black"/>
                </a:solidFill>
                <a:latin typeface="Calibri" panose="020F0502020204030204"/>
              </a:rPr>
              <a:t>SISTEMA DE RECOLECCION: CAWI  </a:t>
            </a:r>
            <a:r>
              <a:rPr lang="es-ES" sz="2000" dirty="0">
                <a:solidFill>
                  <a:prstClr val="black"/>
                </a:solidFill>
                <a:latin typeface="Calibri" panose="020F0502020204030204"/>
              </a:rPr>
              <a:t>con llamadas telefónicas, entrevistas personales y remisión de cuestionario vía enlace web </a:t>
            </a:r>
          </a:p>
          <a:p>
            <a:pPr marL="427560" lvl="1" indent="-213780">
              <a:lnSpc>
                <a:spcPts val="2732"/>
              </a:lnSpc>
              <a:buFont typeface="Arial"/>
              <a:buChar char="•"/>
            </a:pPr>
            <a:r>
              <a:rPr lang="es-ES_tradnl" sz="2000" b="1" dirty="0">
                <a:solidFill>
                  <a:prstClr val="black"/>
                </a:solidFill>
                <a:latin typeface="Calibri" panose="020F0502020204030204"/>
              </a:rPr>
              <a:t>TRABAJO DE RECOLECCIÓN: Del  5 de Febrero de 11 de Marzo de 2024 </a:t>
            </a:r>
          </a:p>
          <a:p>
            <a:pPr marL="427560" lvl="1" indent="-213780">
              <a:lnSpc>
                <a:spcPts val="2732"/>
              </a:lnSpc>
              <a:buFont typeface="Arial"/>
              <a:buChar char="•"/>
            </a:pPr>
            <a:r>
              <a:rPr lang="es-ES_tradnl" sz="2000" b="1" dirty="0">
                <a:solidFill>
                  <a:prstClr val="black"/>
                </a:solidFill>
                <a:latin typeface="Calibri" panose="020F0502020204030204"/>
              </a:rPr>
              <a:t>TRABAJO DE PROCESAMIENTO Y LIMPIEZA DE DATOS: 18 al 25 de Marzo de 2024 </a:t>
            </a:r>
          </a:p>
          <a:p>
            <a:pPr marL="427560" lvl="1" indent="-213780">
              <a:lnSpc>
                <a:spcPts val="2732"/>
              </a:lnSpc>
              <a:buFont typeface="Arial"/>
              <a:buChar char="•"/>
            </a:pPr>
            <a:r>
              <a:rPr lang="es-ES_tradnl" sz="2000" b="1" dirty="0">
                <a:solidFill>
                  <a:prstClr val="black"/>
                </a:solidFill>
                <a:latin typeface="Calibri" panose="020F0502020204030204"/>
              </a:rPr>
              <a:t>ELABORACION DEL PRESENTE INFORME: 25 de Marzo al 12 de Abril de 2024 </a:t>
            </a:r>
          </a:p>
          <a:p>
            <a:pPr marL="427560" lvl="1" indent="-213780">
              <a:lnSpc>
                <a:spcPts val="2732"/>
              </a:lnSpc>
              <a:buFont typeface="Arial"/>
              <a:buChar char="•"/>
            </a:pPr>
            <a:endParaRPr lang="en-US" sz="1980" spc="194" dirty="0">
              <a:solidFill>
                <a:srgbClr val="231F20"/>
              </a:solidFill>
              <a:latin typeface="DM Sans"/>
            </a:endParaRPr>
          </a:p>
        </p:txBody>
      </p:sp>
      <p:grpSp>
        <p:nvGrpSpPr>
          <p:cNvPr id="18" name="Group 18"/>
          <p:cNvGrpSpPr/>
          <p:nvPr/>
        </p:nvGrpSpPr>
        <p:grpSpPr>
          <a:xfrm>
            <a:off x="11257607" y="8191862"/>
            <a:ext cx="4847828" cy="1186236"/>
            <a:chOff x="0" y="0"/>
            <a:chExt cx="1178269" cy="167703"/>
          </a:xfrm>
        </p:grpSpPr>
        <p:sp>
          <p:nvSpPr>
            <p:cNvPr id="19" name="Freeform 19"/>
            <p:cNvSpPr/>
            <p:nvPr/>
          </p:nvSpPr>
          <p:spPr>
            <a:xfrm>
              <a:off x="0" y="0"/>
              <a:ext cx="1178269" cy="167703"/>
            </a:xfrm>
            <a:custGeom>
              <a:avLst/>
              <a:gdLst/>
              <a:ahLst/>
              <a:cxnLst/>
              <a:rect l="l" t="t" r="r" b="b"/>
              <a:pathLst>
                <a:path w="1178269" h="167703">
                  <a:moveTo>
                    <a:pt x="0" y="0"/>
                  </a:moveTo>
                  <a:lnTo>
                    <a:pt x="1178269" y="0"/>
                  </a:lnTo>
                  <a:lnTo>
                    <a:pt x="1178269" y="167703"/>
                  </a:lnTo>
                  <a:lnTo>
                    <a:pt x="0" y="167703"/>
                  </a:lnTo>
                  <a:close/>
                </a:path>
              </a:pathLst>
            </a:custGeom>
            <a:solidFill>
              <a:srgbClr val="1A1A1A"/>
            </a:solidFill>
          </p:spPr>
          <p:txBody>
            <a:bodyPr/>
            <a:lstStyle/>
            <a:p>
              <a:endParaRPr lang="es-PY"/>
            </a:p>
          </p:txBody>
        </p:sp>
        <p:sp>
          <p:nvSpPr>
            <p:cNvPr id="20" name="TextBox 20"/>
            <p:cNvSpPr txBox="1"/>
            <p:nvPr/>
          </p:nvSpPr>
          <p:spPr>
            <a:xfrm>
              <a:off x="0" y="-57150"/>
              <a:ext cx="1178269" cy="224853"/>
            </a:xfrm>
            <a:prstGeom prst="rect">
              <a:avLst/>
            </a:prstGeom>
          </p:spPr>
          <p:txBody>
            <a:bodyPr lIns="50775" tIns="50775" rIns="50775" bIns="50775" rtlCol="0" anchor="ctr"/>
            <a:lstStyle/>
            <a:p>
              <a:pPr marL="0" lvl="0" indent="0" algn="ctr">
                <a:lnSpc>
                  <a:spcPts val="4112"/>
                </a:lnSpc>
                <a:spcBef>
                  <a:spcPct val="0"/>
                </a:spcBef>
              </a:pPr>
              <a:endParaRPr lang="en-US" sz="2980" spc="29" dirty="0">
                <a:solidFill>
                  <a:srgbClr val="FFFFFF"/>
                </a:solidFill>
                <a:latin typeface="DM Sans Italics"/>
              </a:endParaRPr>
            </a:p>
          </p:txBody>
        </p:sp>
      </p:grpSp>
      <p:grpSp>
        <p:nvGrpSpPr>
          <p:cNvPr id="21" name="Group 21"/>
          <p:cNvGrpSpPr/>
          <p:nvPr/>
        </p:nvGrpSpPr>
        <p:grpSpPr>
          <a:xfrm>
            <a:off x="2182565" y="8191862"/>
            <a:ext cx="9030022" cy="1186236"/>
            <a:chOff x="0" y="0"/>
            <a:chExt cx="1744696" cy="542290"/>
          </a:xfrm>
        </p:grpSpPr>
        <p:sp>
          <p:nvSpPr>
            <p:cNvPr id="22" name="Freeform 22"/>
            <p:cNvSpPr/>
            <p:nvPr/>
          </p:nvSpPr>
          <p:spPr>
            <a:xfrm>
              <a:off x="0" y="0"/>
              <a:ext cx="1744696" cy="542290"/>
            </a:xfrm>
            <a:custGeom>
              <a:avLst/>
              <a:gdLst/>
              <a:ahLst/>
              <a:cxnLst/>
              <a:rect l="l" t="t" r="r" b="b"/>
              <a:pathLst>
                <a:path w="1744696" h="542290">
                  <a:moveTo>
                    <a:pt x="0" y="0"/>
                  </a:moveTo>
                  <a:lnTo>
                    <a:pt x="1744696" y="0"/>
                  </a:lnTo>
                  <a:lnTo>
                    <a:pt x="1744696" y="542290"/>
                  </a:lnTo>
                  <a:lnTo>
                    <a:pt x="0" y="542290"/>
                  </a:lnTo>
                  <a:close/>
                </a:path>
              </a:pathLst>
            </a:custGeom>
            <a:solidFill>
              <a:srgbClr val="000000">
                <a:alpha val="0"/>
              </a:srgbClr>
            </a:solidFill>
            <a:ln w="38100" cap="sq">
              <a:solidFill>
                <a:srgbClr val="000000"/>
              </a:solidFill>
              <a:prstDash val="solid"/>
              <a:miter/>
            </a:ln>
          </p:spPr>
          <p:txBody>
            <a:bodyPr/>
            <a:lstStyle/>
            <a:p>
              <a:endParaRPr lang="es-PY"/>
            </a:p>
          </p:txBody>
        </p:sp>
        <p:sp>
          <p:nvSpPr>
            <p:cNvPr id="23" name="TextBox 23"/>
            <p:cNvSpPr txBox="1"/>
            <p:nvPr/>
          </p:nvSpPr>
          <p:spPr>
            <a:xfrm>
              <a:off x="0" y="-19050"/>
              <a:ext cx="1744696" cy="561340"/>
            </a:xfrm>
            <a:prstGeom prst="rect">
              <a:avLst/>
            </a:prstGeom>
          </p:spPr>
          <p:txBody>
            <a:bodyPr lIns="50775" tIns="50775" rIns="50775" bIns="50775" rtlCol="0" anchor="ctr"/>
            <a:lstStyle/>
            <a:p>
              <a:pPr algn="ctr">
                <a:lnSpc>
                  <a:spcPts val="2858"/>
                </a:lnSpc>
              </a:pPr>
              <a:endParaRPr/>
            </a:p>
          </p:txBody>
        </p:sp>
      </p:grpSp>
      <p:sp>
        <p:nvSpPr>
          <p:cNvPr id="24" name="TextBox 24"/>
          <p:cNvSpPr txBox="1"/>
          <p:nvPr/>
        </p:nvSpPr>
        <p:spPr>
          <a:xfrm>
            <a:off x="2640686" y="8420100"/>
            <a:ext cx="8508276" cy="756361"/>
          </a:xfrm>
          <a:prstGeom prst="rect">
            <a:avLst/>
          </a:prstGeom>
        </p:spPr>
        <p:txBody>
          <a:bodyPr lIns="0" tIns="0" rIns="0" bIns="0" rtlCol="0" anchor="t">
            <a:spAutoFit/>
          </a:bodyPr>
          <a:lstStyle/>
          <a:p>
            <a:pPr defTabSz="1371600">
              <a:lnSpc>
                <a:spcPct val="85000"/>
              </a:lnSpc>
              <a:spcBef>
                <a:spcPts val="1800"/>
              </a:spcBef>
              <a:defRPr/>
            </a:pPr>
            <a:r>
              <a:rPr lang="es-ES" sz="2000" b="1" dirty="0">
                <a:solidFill>
                  <a:srgbClr val="000000"/>
                </a:solidFill>
                <a:latin typeface="Calibri" panose="020F0502020204030204"/>
              </a:rPr>
              <a:t>Dirección General del Proyecto: Mg. Lic. Erica Imbrogiano Pereira </a:t>
            </a:r>
            <a:endParaRPr lang="es-ES" sz="2000" dirty="0">
              <a:solidFill>
                <a:srgbClr val="000000"/>
              </a:solidFill>
              <a:latin typeface="Calibri" panose="020F0502020204030204"/>
            </a:endParaRPr>
          </a:p>
          <a:p>
            <a:pPr defTabSz="1371600">
              <a:lnSpc>
                <a:spcPct val="85000"/>
              </a:lnSpc>
              <a:spcBef>
                <a:spcPts val="1800"/>
              </a:spcBef>
              <a:defRPr/>
            </a:pPr>
            <a:r>
              <a:rPr lang="es-ES" sz="2000" b="1" dirty="0">
                <a:solidFill>
                  <a:srgbClr val="000000"/>
                </a:solidFill>
                <a:latin typeface="Calibri" panose="020F0502020204030204"/>
              </a:rPr>
              <a:t>Coordinación de Datos y Procesamiento: </a:t>
            </a:r>
            <a:r>
              <a:rPr lang="es-ES" sz="2000" dirty="0">
                <a:solidFill>
                  <a:srgbClr val="000000"/>
                </a:solidFill>
                <a:latin typeface="Calibri" panose="020F0502020204030204"/>
              </a:rPr>
              <a:t> Sr. Augusto Molinas</a:t>
            </a:r>
          </a:p>
        </p:txBody>
      </p:sp>
      <p:sp>
        <p:nvSpPr>
          <p:cNvPr id="25" name="Rectangle 1">
            <a:extLst>
              <a:ext uri="{FF2B5EF4-FFF2-40B4-BE49-F238E27FC236}">
                <a16:creationId xmlns:a16="http://schemas.microsoft.com/office/drawing/2014/main" id="{6E9DF43F-C17E-9B81-1A98-C888CB88FD08}"/>
              </a:ext>
            </a:extLst>
          </p:cNvPr>
          <p:cNvSpPr>
            <a:spLocks noChangeArrowheads="1"/>
          </p:cNvSpPr>
          <p:nvPr/>
        </p:nvSpPr>
        <p:spPr bwMode="auto">
          <a:xfrm>
            <a:off x="45020" y="-128542"/>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PY"/>
          </a:p>
        </p:txBody>
      </p:sp>
      <p:sp>
        <p:nvSpPr>
          <p:cNvPr id="26" name="Rectangle 2">
            <a:extLst>
              <a:ext uri="{FF2B5EF4-FFF2-40B4-BE49-F238E27FC236}">
                <a16:creationId xmlns:a16="http://schemas.microsoft.com/office/drawing/2014/main" id="{B5AAFF14-A955-F256-0C05-ED19C44E0AF8}"/>
              </a:ext>
            </a:extLst>
          </p:cNvPr>
          <p:cNvSpPr>
            <a:spLocks noChangeArrowheads="1"/>
          </p:cNvSpPr>
          <p:nvPr/>
        </p:nvSpPr>
        <p:spPr bwMode="auto">
          <a:xfrm>
            <a:off x="197420" y="23858"/>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PY"/>
          </a:p>
        </p:txBody>
      </p:sp>
      <p:sp>
        <p:nvSpPr>
          <p:cNvPr id="27" name="Rectangle 3">
            <a:extLst>
              <a:ext uri="{FF2B5EF4-FFF2-40B4-BE49-F238E27FC236}">
                <a16:creationId xmlns:a16="http://schemas.microsoft.com/office/drawing/2014/main" id="{F2581591-0F0B-8C5D-8F4A-8EF56132EB0A}"/>
              </a:ext>
            </a:extLst>
          </p:cNvPr>
          <p:cNvSpPr>
            <a:spLocks noChangeArrowheads="1"/>
          </p:cNvSpPr>
          <p:nvPr/>
        </p:nvSpPr>
        <p:spPr bwMode="auto">
          <a:xfrm>
            <a:off x="0" y="0"/>
            <a:ext cx="1828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PY"/>
          </a:p>
        </p:txBody>
      </p:sp>
      <p:sp>
        <p:nvSpPr>
          <p:cNvPr id="30" name="TextBox 4">
            <a:extLst>
              <a:ext uri="{FF2B5EF4-FFF2-40B4-BE49-F238E27FC236}">
                <a16:creationId xmlns:a16="http://schemas.microsoft.com/office/drawing/2014/main" id="{CDD11C24-44C2-4676-7BAE-5A54D1C1CA1E}"/>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6799026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11400" cy="620862"/>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553998"/>
          </a:xfrm>
          <a:prstGeom prst="rect">
            <a:avLst/>
          </a:prstGeom>
          <a:noFill/>
        </p:spPr>
        <p:txBody>
          <a:bodyPr wrap="square" rtlCol="0">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lang="es-ES" sz="3000" b="1" dirty="0">
                <a:solidFill>
                  <a:prstClr val="black"/>
                </a:solidFill>
                <a:latin typeface="Calibri" panose="020F0502020204030204"/>
              </a:rPr>
              <a:t>2</a:t>
            </a:r>
            <a:r>
              <a:rPr kumimoji="0" lang="es-ES" sz="3000" b="1" i="0" u="none" strike="noStrike" kern="1200" cap="none" spc="0" normalizeH="0" baseline="0" noProof="0" dirty="0">
                <a:ln>
                  <a:noFill/>
                </a:ln>
                <a:solidFill>
                  <a:prstClr val="black"/>
                </a:solidFill>
                <a:effectLst/>
                <a:uLnTx/>
                <a:uFillTx/>
                <a:latin typeface="Calibri" panose="020F0502020204030204"/>
                <a:ea typeface="+mn-ea"/>
                <a:cs typeface="+mn-cs"/>
              </a:rPr>
              <a:t>.C. AREA EN LA CUAL DESEMPEÑA SU LABOR </a:t>
            </a:r>
            <a:endParaRPr kumimoji="0" lang="es-PY" sz="30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457794367"/>
              </p:ext>
            </p:extLst>
          </p:nvPr>
        </p:nvGraphicFramePr>
        <p:xfrm>
          <a:off x="517572" y="1407590"/>
          <a:ext cx="17237024" cy="8093032"/>
        </p:xfrm>
        <a:graphic>
          <a:graphicData uri="http://schemas.openxmlformats.org/drawingml/2006/table">
            <a:tbl>
              <a:tblPr/>
              <a:tblGrid>
                <a:gridCol w="3317946">
                  <a:extLst>
                    <a:ext uri="{9D8B030D-6E8A-4147-A177-3AD203B41FA5}">
                      <a16:colId xmlns:a16="http://schemas.microsoft.com/office/drawing/2014/main" val="2603815270"/>
                    </a:ext>
                  </a:extLst>
                </a:gridCol>
                <a:gridCol w="1891160">
                  <a:extLst>
                    <a:ext uri="{9D8B030D-6E8A-4147-A177-3AD203B41FA5}">
                      <a16:colId xmlns:a16="http://schemas.microsoft.com/office/drawing/2014/main" val="2271645990"/>
                    </a:ext>
                  </a:extLst>
                </a:gridCol>
                <a:gridCol w="1891160">
                  <a:extLst>
                    <a:ext uri="{9D8B030D-6E8A-4147-A177-3AD203B41FA5}">
                      <a16:colId xmlns:a16="http://schemas.microsoft.com/office/drawing/2014/main" val="3365438893"/>
                    </a:ext>
                  </a:extLst>
                </a:gridCol>
                <a:gridCol w="1891160">
                  <a:extLst>
                    <a:ext uri="{9D8B030D-6E8A-4147-A177-3AD203B41FA5}">
                      <a16:colId xmlns:a16="http://schemas.microsoft.com/office/drawing/2014/main" val="1271777115"/>
                    </a:ext>
                  </a:extLst>
                </a:gridCol>
                <a:gridCol w="1891160">
                  <a:extLst>
                    <a:ext uri="{9D8B030D-6E8A-4147-A177-3AD203B41FA5}">
                      <a16:colId xmlns:a16="http://schemas.microsoft.com/office/drawing/2014/main" val="2198213398"/>
                    </a:ext>
                  </a:extLst>
                </a:gridCol>
                <a:gridCol w="1891160">
                  <a:extLst>
                    <a:ext uri="{9D8B030D-6E8A-4147-A177-3AD203B41FA5}">
                      <a16:colId xmlns:a16="http://schemas.microsoft.com/office/drawing/2014/main" val="2276656453"/>
                    </a:ext>
                  </a:extLst>
                </a:gridCol>
                <a:gridCol w="1478332">
                  <a:extLst>
                    <a:ext uri="{9D8B030D-6E8A-4147-A177-3AD203B41FA5}">
                      <a16:colId xmlns:a16="http://schemas.microsoft.com/office/drawing/2014/main" val="80904801"/>
                    </a:ext>
                  </a:extLst>
                </a:gridCol>
                <a:gridCol w="1356794">
                  <a:extLst>
                    <a:ext uri="{9D8B030D-6E8A-4147-A177-3AD203B41FA5}">
                      <a16:colId xmlns:a16="http://schemas.microsoft.com/office/drawing/2014/main" val="92665308"/>
                    </a:ext>
                  </a:extLst>
                </a:gridCol>
                <a:gridCol w="1628152">
                  <a:extLst>
                    <a:ext uri="{9D8B030D-6E8A-4147-A177-3AD203B41FA5}">
                      <a16:colId xmlns:a16="http://schemas.microsoft.com/office/drawing/2014/main" val="3771453558"/>
                    </a:ext>
                  </a:extLst>
                </a:gridCol>
              </a:tblGrid>
              <a:tr h="361856">
                <a:tc gridSpan="9">
                  <a:txBody>
                    <a:bodyPr/>
                    <a:lstStyle/>
                    <a:p>
                      <a:pPr algn="ctr" fontAlgn="b"/>
                      <a:r>
                        <a:rPr lang="es-MX" sz="2100" b="1" i="0" u="none" strike="noStrike" dirty="0">
                          <a:solidFill>
                            <a:schemeClr val="tx1"/>
                          </a:solidFill>
                          <a:effectLst/>
                          <a:latin typeface="Calibri" panose="020F0502020204030204" pitchFamily="34" charset="0"/>
                        </a:rPr>
                        <a:t>¿En qué área o áreas específicamente ejerce su tarea periodística? Indique, por favor, las áreas en las que ejerce su profesión. (RESPUESTA MULTITPLE)</a:t>
                      </a:r>
                    </a:p>
                    <a:p>
                      <a:pPr algn="ctr" fontAlgn="b"/>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POLÍTICA</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44,8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41,3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44,2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46,3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NACIONALES/LOCALES</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61,3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71,4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65,1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60,3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59,7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59144303"/>
                  </a:ext>
                </a:extLst>
              </a:tr>
              <a:tr h="279980">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CULTURALES/ARTES</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31,7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65466626"/>
                  </a:ext>
                </a:extLst>
              </a:tr>
              <a:tr h="279980">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ECONOMÍA/FINANZAS</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239203248"/>
                  </a:ext>
                </a:extLst>
              </a:tr>
              <a:tr h="279980">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ANÁLISIS / OPINIÓN</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20,8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26,7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37105812"/>
                  </a:ext>
                </a:extLst>
              </a:tr>
              <a:tr h="279980">
                <a:tc>
                  <a:txBody>
                    <a:bodyPr/>
                    <a:lstStyle/>
                    <a:p>
                      <a:pPr fontAlgn="b">
                        <a:lnSpc>
                          <a:spcPct val="115000"/>
                        </a:lnSpc>
                        <a:spcAft>
                          <a:spcPts val="800"/>
                        </a:spcAft>
                      </a:pPr>
                      <a:r>
                        <a:rPr lang="es-PY" sz="16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CONDUCCIÓN RADIAL/TV</a:t>
                      </a:r>
                      <a:endParaRPr lang="es-PY" sz="16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37,2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31,7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41,8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133646216"/>
                  </a:ext>
                </a:extLst>
              </a:tr>
              <a:tr h="279980">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INVESTIGACIONES ESPECIALES</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88809962"/>
                  </a:ext>
                </a:extLst>
              </a:tr>
              <a:tr h="279980">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INTERNACIONALES</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59920111"/>
                  </a:ext>
                </a:extLst>
              </a:tr>
              <a:tr h="279980">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PRESENTADOR DE NOTICIAS</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14,9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77460536"/>
                  </a:ext>
                </a:extLst>
              </a:tr>
              <a:tr h="279980">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PRODUCCIÓN PERIODÍSTICA</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41,9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537321549"/>
                  </a:ext>
                </a:extLst>
              </a:tr>
              <a:tr h="279980">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REPORTERISMO GRÁFICO</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26496299"/>
                  </a:ext>
                </a:extLst>
              </a:tr>
              <a:tr h="279980">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CAMARÓGRAFO/A</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743712678"/>
                  </a:ext>
                </a:extLst>
              </a:tr>
              <a:tr h="279980">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GERENCIA/JEFATURA DE PRENSA</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12,7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403464413"/>
                  </a:ext>
                </a:extLst>
              </a:tr>
              <a:tr h="279980">
                <a:tc>
                  <a:txBody>
                    <a:bodyPr/>
                    <a:lstStyle/>
                    <a:p>
                      <a:pPr fontAlgn="b">
                        <a:lnSpc>
                          <a:spcPct val="115000"/>
                        </a:lnSpc>
                        <a:spcAft>
                          <a:spcPts val="800"/>
                        </a:spcAft>
                      </a:pPr>
                      <a:r>
                        <a:rPr lang="es-PY" sz="16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COORDINACIÓN</a:t>
                      </a:r>
                      <a:endParaRPr lang="es-PY" sz="16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6123382"/>
                  </a:ext>
                </a:extLst>
              </a:tr>
              <a:tr h="279980">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EDICIÓN</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11,6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27715841"/>
                  </a:ext>
                </a:extLst>
              </a:tr>
              <a:tr h="279980">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COMUNICACIÓN INSTITUCIONAL</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893928927"/>
                  </a:ext>
                </a:extLst>
              </a:tr>
              <a:tr h="279980">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JUDICIALES</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994797"/>
                  </a:ext>
                </a:extLst>
              </a:tr>
              <a:tr h="279980">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CRONISTA</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79980">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ÁREA DEPORTIVA</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279980">
                <a:tc>
                  <a:txBody>
                    <a:bodyPr/>
                    <a:lstStyle/>
                    <a:p>
                      <a:pPr fontAlgn="b">
                        <a:lnSpc>
                          <a:spcPct val="115000"/>
                        </a:lnSpc>
                        <a:spcAft>
                          <a:spcPts val="800"/>
                        </a:spcAft>
                      </a:pPr>
                      <a:r>
                        <a:rPr lang="es-PY" sz="16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ESTADÍSTICA </a:t>
                      </a:r>
                      <a:endParaRPr lang="es-PY" sz="16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sp>
        <p:nvSpPr>
          <p:cNvPr id="3" name="TextBox 4">
            <a:extLst>
              <a:ext uri="{FF2B5EF4-FFF2-40B4-BE49-F238E27FC236}">
                <a16:creationId xmlns:a16="http://schemas.microsoft.com/office/drawing/2014/main" id="{D4726A78-BCD7-C2C1-A5EB-51575B809D61}"/>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3400101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11400" cy="620862"/>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553998"/>
          </a:xfrm>
          <a:prstGeom prst="rect">
            <a:avLst/>
          </a:prstGeom>
          <a:noFill/>
        </p:spPr>
        <p:txBody>
          <a:bodyPr wrap="square" rtlCol="0">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lang="es-ES" sz="3000" b="1" dirty="0">
                <a:solidFill>
                  <a:prstClr val="black"/>
                </a:solidFill>
                <a:latin typeface="Calibri" panose="020F0502020204030204"/>
              </a:rPr>
              <a:t>2.D . AÑOS DE EJERCICIO DE LA PROFESIÓN</a:t>
            </a:r>
            <a:endParaRPr kumimoji="0" lang="es-PY" sz="30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375785174"/>
              </p:ext>
            </p:extLst>
          </p:nvPr>
        </p:nvGraphicFramePr>
        <p:xfrm>
          <a:off x="428887" y="1042646"/>
          <a:ext cx="17160830" cy="4003961"/>
        </p:xfrm>
        <a:graphic>
          <a:graphicData uri="http://schemas.openxmlformats.org/drawingml/2006/table">
            <a:tbl>
              <a:tblPr/>
              <a:tblGrid>
                <a:gridCol w="4066913">
                  <a:extLst>
                    <a:ext uri="{9D8B030D-6E8A-4147-A177-3AD203B41FA5}">
                      <a16:colId xmlns:a16="http://schemas.microsoft.com/office/drawing/2014/main" val="2603815270"/>
                    </a:ext>
                  </a:extLst>
                </a:gridCol>
                <a:gridCol w="1758277">
                  <a:extLst>
                    <a:ext uri="{9D8B030D-6E8A-4147-A177-3AD203B41FA5}">
                      <a16:colId xmlns:a16="http://schemas.microsoft.com/office/drawing/2014/main" val="2271645990"/>
                    </a:ext>
                  </a:extLst>
                </a:gridCol>
                <a:gridCol w="2114829">
                  <a:extLst>
                    <a:ext uri="{9D8B030D-6E8A-4147-A177-3AD203B41FA5}">
                      <a16:colId xmlns:a16="http://schemas.microsoft.com/office/drawing/2014/main" val="3365438893"/>
                    </a:ext>
                  </a:extLst>
                </a:gridCol>
                <a:gridCol w="2114829">
                  <a:extLst>
                    <a:ext uri="{9D8B030D-6E8A-4147-A177-3AD203B41FA5}">
                      <a16:colId xmlns:a16="http://schemas.microsoft.com/office/drawing/2014/main" val="2198213398"/>
                    </a:ext>
                  </a:extLst>
                </a:gridCol>
                <a:gridCol w="2114829">
                  <a:extLst>
                    <a:ext uri="{9D8B030D-6E8A-4147-A177-3AD203B41FA5}">
                      <a16:colId xmlns:a16="http://schemas.microsoft.com/office/drawing/2014/main" val="2276656453"/>
                    </a:ext>
                  </a:extLst>
                </a:gridCol>
                <a:gridCol w="1653175">
                  <a:extLst>
                    <a:ext uri="{9D8B030D-6E8A-4147-A177-3AD203B41FA5}">
                      <a16:colId xmlns:a16="http://schemas.microsoft.com/office/drawing/2014/main" val="80904801"/>
                    </a:ext>
                  </a:extLst>
                </a:gridCol>
                <a:gridCol w="1517263">
                  <a:extLst>
                    <a:ext uri="{9D8B030D-6E8A-4147-A177-3AD203B41FA5}">
                      <a16:colId xmlns:a16="http://schemas.microsoft.com/office/drawing/2014/main" val="92665308"/>
                    </a:ext>
                  </a:extLst>
                </a:gridCol>
                <a:gridCol w="1820715">
                  <a:extLst>
                    <a:ext uri="{9D8B030D-6E8A-4147-A177-3AD203B41FA5}">
                      <a16:colId xmlns:a16="http://schemas.microsoft.com/office/drawing/2014/main" val="3771453558"/>
                    </a:ext>
                  </a:extLst>
                </a:gridCol>
              </a:tblGrid>
              <a:tr h="593156">
                <a:tc gridSpan="8">
                  <a:txBody>
                    <a:bodyPr/>
                    <a:lstStyle/>
                    <a:p>
                      <a:pPr algn="ctr" fontAlgn="b"/>
                      <a:r>
                        <a:rPr lang="es-MX" sz="2800" b="1" i="0" u="none" strike="noStrike" dirty="0">
                          <a:solidFill>
                            <a:schemeClr val="tx1"/>
                          </a:solidFill>
                          <a:effectLst/>
                          <a:latin typeface="Calibri" panose="020F0502020204030204" pitchFamily="34" charset="0"/>
                        </a:rPr>
                        <a:t>¿Hace cuantos años se encuentra ejerciendo la profesión periodística?</a:t>
                      </a:r>
                      <a:endParaRPr lang="es-ES" sz="28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8915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465280">
                <a:tc>
                  <a:txBody>
                    <a:bodyPr/>
                    <a:lstStyle/>
                    <a:p>
                      <a:pPr algn="l" fontAlgn="b"/>
                      <a:r>
                        <a:rPr lang="es-MX" sz="2000" b="1" i="0" u="none" strike="noStrike" dirty="0">
                          <a:solidFill>
                            <a:srgbClr val="000000"/>
                          </a:solidFill>
                          <a:effectLst/>
                          <a:latin typeface="Calibri" panose="020F0502020204030204" pitchFamily="34" charset="0"/>
                        </a:rPr>
                        <a:t>DE 1 A 5 AÑOS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s-PY" sz="2000" b="1" i="0" u="none" strike="noStrike" dirty="0">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465280">
                <a:tc>
                  <a:txBody>
                    <a:bodyPr/>
                    <a:lstStyle/>
                    <a:p>
                      <a:pPr algn="l" fontAlgn="b"/>
                      <a:r>
                        <a:rPr lang="es-MX" sz="2000" b="1" i="0" u="none" strike="noStrike" dirty="0">
                          <a:solidFill>
                            <a:srgbClr val="000000"/>
                          </a:solidFill>
                          <a:effectLst/>
                          <a:latin typeface="Calibri" panose="020F0502020204030204" pitchFamily="34" charset="0"/>
                        </a:rPr>
                        <a:t>DE 6 A 10 AÑOS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s-PY" sz="20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82346175"/>
                  </a:ext>
                </a:extLst>
              </a:tr>
              <a:tr h="465280">
                <a:tc>
                  <a:txBody>
                    <a:bodyPr/>
                    <a:lstStyle/>
                    <a:p>
                      <a:pPr algn="l" fontAlgn="b"/>
                      <a:r>
                        <a:rPr lang="es-MX" sz="2000" b="1" i="0" u="none" strike="noStrike" dirty="0">
                          <a:solidFill>
                            <a:srgbClr val="000000"/>
                          </a:solidFill>
                          <a:effectLst/>
                          <a:latin typeface="Calibri" panose="020F0502020204030204" pitchFamily="34" charset="0"/>
                        </a:rPr>
                        <a:t>DE 11 A 15 AÑOS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s-PY" sz="2000" b="1" i="0" u="none" strike="noStrike" dirty="0">
                          <a:solidFill>
                            <a:srgbClr val="000000"/>
                          </a:solidFill>
                          <a:effectLst/>
                          <a:latin typeface="Calibri" panose="020F0502020204030204" pitchFamily="34" charset="0"/>
                        </a:rPr>
                        <a:t>23,5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573904336"/>
                  </a:ext>
                </a:extLst>
              </a:tr>
              <a:tr h="465280">
                <a:tc>
                  <a:txBody>
                    <a:bodyPr/>
                    <a:lstStyle/>
                    <a:p>
                      <a:pPr algn="l" fontAlgn="b"/>
                      <a:r>
                        <a:rPr lang="es-MX" sz="2000" b="1" i="0" u="none" strike="noStrike" dirty="0">
                          <a:solidFill>
                            <a:srgbClr val="000000"/>
                          </a:solidFill>
                          <a:effectLst/>
                          <a:latin typeface="Calibri" panose="020F0502020204030204" pitchFamily="34" charset="0"/>
                        </a:rPr>
                        <a:t>DE 16 A 20 AÑOS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s-PY" sz="20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465280">
                <a:tc>
                  <a:txBody>
                    <a:bodyPr/>
                    <a:lstStyle/>
                    <a:p>
                      <a:pPr algn="l" fontAlgn="b"/>
                      <a:r>
                        <a:rPr lang="es-PY" sz="2000" b="1" i="0" u="none" strike="noStrike" dirty="0">
                          <a:solidFill>
                            <a:srgbClr val="000000"/>
                          </a:solidFill>
                          <a:effectLst/>
                          <a:latin typeface="Calibri" panose="020F0502020204030204" pitchFamily="34" charset="0"/>
                        </a:rPr>
                        <a:t>MAS DE 21 AÑOS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s-PY" sz="2000" b="1" i="0" u="none" strike="noStrike" dirty="0">
                          <a:solidFill>
                            <a:srgbClr val="000000"/>
                          </a:solidFill>
                          <a:effectLst/>
                          <a:latin typeface="Calibri" panose="020F0502020204030204" pitchFamily="34" charset="0"/>
                        </a:rPr>
                        <a:t>39,5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465280">
                <a:tc>
                  <a:txBody>
                    <a:bodyPr/>
                    <a:lstStyle/>
                    <a:p>
                      <a:pPr algn="l" fontAlgn="b"/>
                      <a:r>
                        <a:rPr lang="es-PY" sz="20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2023528614"/>
              </p:ext>
            </p:extLst>
          </p:nvPr>
        </p:nvGraphicFramePr>
        <p:xfrm>
          <a:off x="375696" y="5225821"/>
          <a:ext cx="17536608" cy="3889193"/>
        </p:xfrm>
        <a:graphic>
          <a:graphicData uri="http://schemas.openxmlformats.org/drawingml/2006/table">
            <a:tbl>
              <a:tblPr/>
              <a:tblGrid>
                <a:gridCol w="3375612">
                  <a:extLst>
                    <a:ext uri="{9D8B030D-6E8A-4147-A177-3AD203B41FA5}">
                      <a16:colId xmlns:a16="http://schemas.microsoft.com/office/drawing/2014/main" val="2603815270"/>
                    </a:ext>
                  </a:extLst>
                </a:gridCol>
                <a:gridCol w="1924029">
                  <a:extLst>
                    <a:ext uri="{9D8B030D-6E8A-4147-A177-3AD203B41FA5}">
                      <a16:colId xmlns:a16="http://schemas.microsoft.com/office/drawing/2014/main" val="2271645990"/>
                    </a:ext>
                  </a:extLst>
                </a:gridCol>
                <a:gridCol w="1924029">
                  <a:extLst>
                    <a:ext uri="{9D8B030D-6E8A-4147-A177-3AD203B41FA5}">
                      <a16:colId xmlns:a16="http://schemas.microsoft.com/office/drawing/2014/main" val="3365438893"/>
                    </a:ext>
                  </a:extLst>
                </a:gridCol>
                <a:gridCol w="1924029">
                  <a:extLst>
                    <a:ext uri="{9D8B030D-6E8A-4147-A177-3AD203B41FA5}">
                      <a16:colId xmlns:a16="http://schemas.microsoft.com/office/drawing/2014/main" val="3437335281"/>
                    </a:ext>
                  </a:extLst>
                </a:gridCol>
                <a:gridCol w="1924029">
                  <a:extLst>
                    <a:ext uri="{9D8B030D-6E8A-4147-A177-3AD203B41FA5}">
                      <a16:colId xmlns:a16="http://schemas.microsoft.com/office/drawing/2014/main" val="2198213398"/>
                    </a:ext>
                  </a:extLst>
                </a:gridCol>
                <a:gridCol w="1924029">
                  <a:extLst>
                    <a:ext uri="{9D8B030D-6E8A-4147-A177-3AD203B41FA5}">
                      <a16:colId xmlns:a16="http://schemas.microsoft.com/office/drawing/2014/main" val="2276656453"/>
                    </a:ext>
                  </a:extLst>
                </a:gridCol>
                <a:gridCol w="1924029">
                  <a:extLst>
                    <a:ext uri="{9D8B030D-6E8A-4147-A177-3AD203B41FA5}">
                      <a16:colId xmlns:a16="http://schemas.microsoft.com/office/drawing/2014/main" val="80904801"/>
                    </a:ext>
                  </a:extLst>
                </a:gridCol>
                <a:gridCol w="1308411">
                  <a:extLst>
                    <a:ext uri="{9D8B030D-6E8A-4147-A177-3AD203B41FA5}">
                      <a16:colId xmlns:a16="http://schemas.microsoft.com/office/drawing/2014/main" val="92665308"/>
                    </a:ext>
                  </a:extLst>
                </a:gridCol>
                <a:gridCol w="1308411">
                  <a:extLst>
                    <a:ext uri="{9D8B030D-6E8A-4147-A177-3AD203B41FA5}">
                      <a16:colId xmlns:a16="http://schemas.microsoft.com/office/drawing/2014/main" val="3771453558"/>
                    </a:ext>
                  </a:extLst>
                </a:gridCol>
              </a:tblGrid>
              <a:tr h="319042">
                <a:tc gridSpan="9">
                  <a:txBody>
                    <a:bodyPr/>
                    <a:lstStyle/>
                    <a:p>
                      <a:pPr algn="ctr" fontAlgn="b"/>
                      <a:r>
                        <a:rPr lang="es-MX" sz="2800" b="1" i="0" u="none" strike="noStrike" dirty="0">
                          <a:solidFill>
                            <a:schemeClr val="tx1"/>
                          </a:solidFill>
                          <a:effectLst/>
                          <a:latin typeface="Calibri" panose="020F0502020204030204" pitchFamily="34" charset="0"/>
                        </a:rPr>
                        <a:t>¿Hace cuantos años se encuentra ejerciendo la profesión periodística?</a:t>
                      </a:r>
                      <a:endParaRPr lang="es-ES" sz="28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38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648850">
                <a:tc>
                  <a:txBody>
                    <a:bodyPr/>
                    <a:lstStyle/>
                    <a:p>
                      <a:pPr algn="l" fontAlgn="b"/>
                      <a:r>
                        <a:rPr lang="es-MX" sz="2000" b="1" i="0" u="none" strike="noStrike" dirty="0">
                          <a:solidFill>
                            <a:srgbClr val="000000"/>
                          </a:solidFill>
                          <a:effectLst/>
                          <a:latin typeface="Calibri" panose="020F0502020204030204" pitchFamily="34" charset="0"/>
                        </a:rPr>
                        <a:t>DE 1 A 5 AÑOS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648850">
                <a:tc>
                  <a:txBody>
                    <a:bodyPr/>
                    <a:lstStyle/>
                    <a:p>
                      <a:pPr algn="l" fontAlgn="b"/>
                      <a:r>
                        <a:rPr lang="es-MX" sz="2000" b="1" i="0" u="none" strike="noStrike" dirty="0">
                          <a:solidFill>
                            <a:srgbClr val="000000"/>
                          </a:solidFill>
                          <a:effectLst/>
                          <a:latin typeface="Calibri" panose="020F0502020204030204" pitchFamily="34" charset="0"/>
                        </a:rPr>
                        <a:t>DE 6 A 10 AÑOS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0588020"/>
                  </a:ext>
                </a:extLst>
              </a:tr>
              <a:tr h="648850">
                <a:tc>
                  <a:txBody>
                    <a:bodyPr/>
                    <a:lstStyle/>
                    <a:p>
                      <a:pPr algn="l" fontAlgn="b"/>
                      <a:r>
                        <a:rPr lang="es-MX" sz="2000" b="1" i="0" u="none" strike="noStrike" dirty="0">
                          <a:solidFill>
                            <a:srgbClr val="000000"/>
                          </a:solidFill>
                          <a:effectLst/>
                          <a:latin typeface="Calibri" panose="020F0502020204030204" pitchFamily="34" charset="0"/>
                        </a:rPr>
                        <a:t>DE 11 A 15 AÑOS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19,4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4199887"/>
                  </a:ext>
                </a:extLst>
              </a:tr>
              <a:tr h="321557">
                <a:tc>
                  <a:txBody>
                    <a:bodyPr/>
                    <a:lstStyle/>
                    <a:p>
                      <a:pPr algn="l" fontAlgn="b"/>
                      <a:r>
                        <a:rPr lang="es-MX" sz="2000" b="1" i="0" u="none" strike="noStrike" dirty="0">
                          <a:solidFill>
                            <a:srgbClr val="000000"/>
                          </a:solidFill>
                          <a:effectLst/>
                          <a:latin typeface="Calibri" panose="020F0502020204030204" pitchFamily="34" charset="0"/>
                        </a:rPr>
                        <a:t>DE 16 A 20 AÑOS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21557">
                <a:tc>
                  <a:txBody>
                    <a:bodyPr/>
                    <a:lstStyle/>
                    <a:p>
                      <a:pPr algn="l" fontAlgn="b"/>
                      <a:r>
                        <a:rPr lang="es-PY" sz="2000" b="1" i="0" u="none" strike="noStrike" dirty="0">
                          <a:solidFill>
                            <a:srgbClr val="000000"/>
                          </a:solidFill>
                          <a:effectLst/>
                          <a:latin typeface="Calibri" panose="020F0502020204030204" pitchFamily="34" charset="0"/>
                        </a:rPr>
                        <a:t>MAS DE 21 AÑOS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34,9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34,9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321557">
                <a:tc>
                  <a:txBody>
                    <a:bodyPr/>
                    <a:lstStyle/>
                    <a:p>
                      <a:pPr algn="l" fontAlgn="b"/>
                      <a:r>
                        <a:rPr lang="es-PY" sz="20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spTree>
    <p:extLst>
      <p:ext uri="{BB962C8B-B14F-4D97-AF65-F5344CB8AC3E}">
        <p14:creationId xmlns:p14="http://schemas.microsoft.com/office/powerpoint/2010/main" val="96417336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A6A3A3"/>
        </a:solidFill>
        <a:effectLst/>
      </p:bgPr>
    </p:bg>
    <p:spTree>
      <p:nvGrpSpPr>
        <p:cNvPr id="1" name=""/>
        <p:cNvGrpSpPr/>
        <p:nvPr/>
      </p:nvGrpSpPr>
      <p:grpSpPr>
        <a:xfrm>
          <a:off x="0" y="0"/>
          <a:ext cx="0" cy="0"/>
          <a:chOff x="0" y="0"/>
          <a:chExt cx="0" cy="0"/>
        </a:xfrm>
      </p:grpSpPr>
      <p:grpSp>
        <p:nvGrpSpPr>
          <p:cNvPr id="7" name="Group 7"/>
          <p:cNvGrpSpPr/>
          <p:nvPr/>
        </p:nvGrpSpPr>
        <p:grpSpPr>
          <a:xfrm>
            <a:off x="1295400" y="647700"/>
            <a:ext cx="14325600" cy="9064795"/>
            <a:chOff x="0" y="-9525"/>
            <a:chExt cx="14859707" cy="22556000"/>
          </a:xfrm>
        </p:grpSpPr>
        <p:sp>
          <p:nvSpPr>
            <p:cNvPr id="8" name="TextBox 8"/>
            <p:cNvSpPr txBox="1"/>
            <p:nvPr/>
          </p:nvSpPr>
          <p:spPr>
            <a:xfrm>
              <a:off x="0" y="2524311"/>
              <a:ext cx="14859707" cy="20022164"/>
            </a:xfrm>
            <a:prstGeom prst="rect">
              <a:avLst/>
            </a:prstGeom>
          </p:spPr>
          <p:txBody>
            <a:bodyPr wrap="square" lIns="0" tIns="0" rIns="0" bIns="0" rtlCol="0" anchor="t">
              <a:spAutoFit/>
            </a:bodyPr>
            <a:lstStyle/>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3000" spc="15" dirty="0">
                  <a:solidFill>
                    <a:srgbClr val="FFFFFF"/>
                  </a:solidFill>
                  <a:latin typeface="Fira Sans Light"/>
                </a:rPr>
                <a:t>VIOLENCIA EN EL EJERCICIO DE LA PROFESIÓN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3000" b="0" i="0" u="none" strike="noStrike" kern="1200" cap="none" spc="15" normalizeH="0" baseline="0" noProof="0" dirty="0">
                  <a:ln>
                    <a:noFill/>
                  </a:ln>
                  <a:solidFill>
                    <a:srgbClr val="FFFFFF"/>
                  </a:solidFill>
                  <a:effectLst/>
                  <a:uLnTx/>
                  <a:uFillTx/>
                  <a:latin typeface="Fira Sans Light"/>
                  <a:ea typeface="+mn-ea"/>
                  <a:cs typeface="+mn-cs"/>
                </a:rPr>
                <a:t>TIPO DE VIOLENCIA QUE EXPERIMENTO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3000" b="0" i="0" u="none" strike="noStrike" kern="1200" cap="none" spc="15" normalizeH="0" baseline="0" noProof="0" dirty="0">
                  <a:ln>
                    <a:noFill/>
                  </a:ln>
                  <a:solidFill>
                    <a:srgbClr val="FFFFFF"/>
                  </a:solidFill>
                  <a:effectLst/>
                  <a:uLnTx/>
                  <a:uFillTx/>
                  <a:latin typeface="Fira Sans Light"/>
                  <a:ea typeface="+mn-ea"/>
                  <a:cs typeface="+mn-cs"/>
                </a:rPr>
                <a:t>INDIDENCIA DE</a:t>
              </a:r>
              <a:r>
                <a:rPr lang="en-US" sz="3000" spc="15" dirty="0">
                  <a:solidFill>
                    <a:srgbClr val="FFFFFF"/>
                  </a:solidFill>
                  <a:latin typeface="Fira Sans Light"/>
                </a:rPr>
                <a:t> DIVERSOS ACTORES EN LA GENERACIÓN DE LA VIOLENCIA</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3000" spc="15" dirty="0">
                  <a:solidFill>
                    <a:srgbClr val="FFFFFF"/>
                  </a:solidFill>
                  <a:latin typeface="Fira Sans Light"/>
                </a:rPr>
                <a:t>ÁREAS DE COBERTURA Y POSIBLE GRADO DE INTIMIDACIÓN O AMENAZA</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3000" spc="15" dirty="0">
                  <a:solidFill>
                    <a:srgbClr val="FFFFFF"/>
                  </a:solidFill>
                  <a:latin typeface="Fira Sans Light"/>
                </a:rPr>
                <a:t>PERCEPCIÓN DE SEGURIDAD EN EL EJERCICIO DE LA PROFESIÓN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3000" spc="15" dirty="0">
                  <a:solidFill>
                    <a:srgbClr val="FFFFFF"/>
                  </a:solidFill>
                  <a:latin typeface="Fira Sans Light"/>
                </a:rPr>
                <a:t>TIPO DE VIOLENCIA QUE PADECEN LOS PERIODISTAS EN EL EJERCICIO DE SU PROFESIÓN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3000" b="0" i="0" u="none" strike="noStrike" kern="1200" cap="none" spc="15" normalizeH="0" baseline="0" noProof="0" dirty="0">
                  <a:ln>
                    <a:noFill/>
                  </a:ln>
                  <a:solidFill>
                    <a:srgbClr val="FFFFFF"/>
                  </a:solidFill>
                  <a:effectLst/>
                  <a:uLnTx/>
                  <a:uFillTx/>
                  <a:latin typeface="Fira Sans Light"/>
                  <a:ea typeface="+mn-ea"/>
                  <a:cs typeface="+mn-cs"/>
                </a:rPr>
                <a:t>TIPO DE VIOLENCIA QUE PADECEN LA</a:t>
              </a:r>
              <a:r>
                <a:rPr lang="en-US" sz="3000" spc="15" dirty="0">
                  <a:solidFill>
                    <a:srgbClr val="FFFFFF"/>
                  </a:solidFill>
                  <a:latin typeface="Fira Sans Light"/>
                </a:rPr>
                <a:t>S MUJERES PERIODISTAS EN EL EJERCICIO DE SU PROFESIÓN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3000" b="0" i="0" u="none" strike="noStrike" kern="1200" cap="none" spc="15" normalizeH="0" baseline="0" noProof="0" dirty="0">
                  <a:ln>
                    <a:noFill/>
                  </a:ln>
                  <a:solidFill>
                    <a:srgbClr val="FFFFFF"/>
                  </a:solidFill>
                  <a:effectLst/>
                  <a:uLnTx/>
                  <a:uFillTx/>
                  <a:latin typeface="Fira Sans Light"/>
                  <a:ea typeface="+mn-ea"/>
                  <a:cs typeface="+mn-cs"/>
                </a:rPr>
                <a:t>TIPO DE VIOLENCIA DIGI</a:t>
              </a:r>
              <a:r>
                <a:rPr lang="en-US" sz="3000" spc="15" dirty="0">
                  <a:solidFill>
                    <a:srgbClr val="FFFFFF"/>
                  </a:solidFill>
                  <a:latin typeface="Fira Sans Light"/>
                </a:rPr>
                <a:t>TAL QUE PADECEN LOS PERIODISTAS EN EL EJERCICIO DE SU PROFESIÓN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3000" b="0" i="0" u="none" strike="noStrike" kern="1200" cap="none" spc="15" normalizeH="0" baseline="0" noProof="0" dirty="0">
                  <a:ln>
                    <a:noFill/>
                  </a:ln>
                  <a:solidFill>
                    <a:srgbClr val="FFFFFF"/>
                  </a:solidFill>
                  <a:effectLst/>
                  <a:uLnTx/>
                  <a:uFillTx/>
                  <a:latin typeface="Fira Sans Light"/>
                  <a:ea typeface="+mn-ea"/>
                  <a:cs typeface="+mn-cs"/>
                </a:rPr>
                <a:t>PERCEPCIÓN DE VIOLENCIA POR GÉNEROS</a:t>
              </a:r>
              <a:endParaRPr lang="en-US" sz="3000" spc="15" dirty="0">
                <a:solidFill>
                  <a:srgbClr val="FFFFFF"/>
                </a:solidFill>
                <a:latin typeface="Fira Sans Light"/>
              </a:endParaRP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3000" spc="15" dirty="0">
                  <a:solidFill>
                    <a:srgbClr val="FFFFFF"/>
                  </a:solidFill>
                  <a:latin typeface="Fira Sans Light"/>
                </a:rPr>
                <a:t>PERCEPCIÓN SOBRE LA EXISTENCIA DE DIFERENTES FORMAS DE VIOLENCIA HACIA LOS PERIODISTAS MUJERES Y LOS PERIODISTAS HOMBRES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endParaRPr kumimoji="0" lang="en-US" sz="3000" b="0" i="0" u="none" strike="noStrike" kern="1200" cap="none" spc="15" normalizeH="0" baseline="0" noProof="0" dirty="0">
                <a:ln>
                  <a:noFill/>
                </a:ln>
                <a:solidFill>
                  <a:srgbClr val="FFFFFF"/>
                </a:solidFill>
                <a:effectLst/>
                <a:uLnTx/>
                <a:uFillTx/>
                <a:latin typeface="Fira Sans Light"/>
                <a:ea typeface="+mn-ea"/>
                <a:cs typeface="+mn-cs"/>
              </a:endParaRPr>
            </a:p>
          </p:txBody>
        </p:sp>
        <p:sp>
          <p:nvSpPr>
            <p:cNvPr id="9" name="TextBox 9"/>
            <p:cNvSpPr txBox="1"/>
            <p:nvPr/>
          </p:nvSpPr>
          <p:spPr>
            <a:xfrm>
              <a:off x="0" y="-9525"/>
              <a:ext cx="12642421" cy="1340225"/>
            </a:xfrm>
            <a:prstGeom prst="rect">
              <a:avLst/>
            </a:prstGeom>
          </p:spPr>
          <p:txBody>
            <a:bodyPr lIns="0" tIns="0" rIns="0" bIns="0" rtlCol="0" anchor="t">
              <a:spAutoFit/>
            </a:bodyPr>
            <a:lstStyle/>
            <a:p>
              <a:pPr marL="0" marR="0" lvl="0" indent="0" algn="ctr" defTabSz="914400" rtl="0" eaLnBrk="1" fontAlgn="auto" latinLnBrk="0" hangingPunct="1">
                <a:lnSpc>
                  <a:spcPts val="4200"/>
                </a:lnSpc>
                <a:spcBef>
                  <a:spcPts val="0"/>
                </a:spcBef>
                <a:spcAft>
                  <a:spcPts val="0"/>
                </a:spcAft>
                <a:buClrTx/>
                <a:buSzTx/>
                <a:buFontTx/>
                <a:buNone/>
                <a:tabLst/>
                <a:defRPr/>
              </a:pPr>
              <a:r>
                <a:rPr lang="en-US" sz="3500" b="1" spc="105" dirty="0">
                  <a:solidFill>
                    <a:srgbClr val="FFFFFF"/>
                  </a:solidFill>
                  <a:latin typeface="Fira Sans Semi-Bold"/>
                </a:rPr>
                <a:t>3- VIOLENCIA CONTRA PERIODISTAS </a:t>
              </a:r>
              <a:endParaRPr kumimoji="0" lang="en-US" sz="3500" b="1" i="0" u="none" strike="noStrike" kern="1200" cap="none" spc="105" normalizeH="0" baseline="0" noProof="0" dirty="0">
                <a:ln>
                  <a:noFill/>
                </a:ln>
                <a:solidFill>
                  <a:srgbClr val="FFFFFF"/>
                </a:solidFill>
                <a:effectLst/>
                <a:uLnTx/>
                <a:uFillTx/>
                <a:latin typeface="Fira Sans Semi-Bold"/>
                <a:ea typeface="+mn-ea"/>
                <a:cs typeface="+mn-cs"/>
              </a:endParaRPr>
            </a:p>
          </p:txBody>
        </p:sp>
      </p:grpSp>
      <p:sp>
        <p:nvSpPr>
          <p:cNvPr id="10" name="Freeform 10">
            <a:extLst>
              <a:ext uri="{FF2B5EF4-FFF2-40B4-BE49-F238E27FC236}">
                <a16:creationId xmlns:a16="http://schemas.microsoft.com/office/drawing/2014/main" id="{92B1BA3C-7E82-02C8-0323-C39E63BF3DE1}"/>
              </a:ext>
            </a:extLst>
          </p:cNvPr>
          <p:cNvSpPr/>
          <p:nvPr/>
        </p:nvSpPr>
        <p:spPr>
          <a:xfrm>
            <a:off x="16230600" y="8575581"/>
            <a:ext cx="1673319" cy="1673319"/>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endParaRPr lang="es-PY"/>
          </a:p>
        </p:txBody>
      </p:sp>
    </p:spTree>
    <p:extLst>
      <p:ext uri="{BB962C8B-B14F-4D97-AF65-F5344CB8AC3E}">
        <p14:creationId xmlns:p14="http://schemas.microsoft.com/office/powerpoint/2010/main" val="388352926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4"/>
          <p:cNvSpPr txBox="1"/>
          <p:nvPr/>
        </p:nvSpPr>
        <p:spPr>
          <a:xfrm>
            <a:off x="990600" y="3932872"/>
            <a:ext cx="4285238" cy="2954655"/>
          </a:xfrm>
          <a:prstGeom prst="rect">
            <a:avLst/>
          </a:prstGeom>
        </p:spPr>
        <p:txBody>
          <a:bodyPr wrap="square" lIns="0" tIns="0" rIns="0" bIns="0" rtlCol="0" anchor="t">
            <a:spAutoFit/>
          </a:bodyPr>
          <a:lstStyle/>
          <a:p>
            <a:pPr algn="ctr"/>
            <a:r>
              <a:rPr lang="es-MX" sz="3200" b="1" i="0" u="none" strike="noStrike" dirty="0">
                <a:solidFill>
                  <a:schemeClr val="tx1"/>
                </a:solidFill>
                <a:effectLst/>
                <a:latin typeface="Calibri" panose="020F0502020204030204" pitchFamily="34" charset="0"/>
              </a:rPr>
              <a:t>¿ Fue usted objeto de algún tipo de violencia vinculada al ejercicio de su profesión en los últimos diez años?</a:t>
            </a:r>
            <a:endParaRPr lang="en-US" sz="3200" dirty="0">
              <a:solidFill>
                <a:srgbClr val="000000"/>
              </a:solidFill>
              <a:latin typeface="Quicksand Medium"/>
            </a:endParaRPr>
          </a:p>
          <a:p>
            <a:pPr marL="0" lvl="0" indent="0" algn="ctr"/>
            <a:endParaRPr lang="en-US" sz="3200" dirty="0">
              <a:solidFill>
                <a:srgbClr val="000000"/>
              </a:solidFill>
              <a:latin typeface="Quicksand Medium"/>
            </a:endParaRP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endParaRPr lang="es-PY"/>
          </a:p>
        </p:txBody>
      </p:sp>
      <p:sp>
        <p:nvSpPr>
          <p:cNvPr id="2" name="TextBox 5">
            <a:extLst>
              <a:ext uri="{FF2B5EF4-FFF2-40B4-BE49-F238E27FC236}">
                <a16:creationId xmlns:a16="http://schemas.microsoft.com/office/drawing/2014/main" id="{C03E0E20-71CA-D2B0-4D01-B42B144D62AD}"/>
              </a:ext>
            </a:extLst>
          </p:cNvPr>
          <p:cNvSpPr txBox="1"/>
          <p:nvPr/>
        </p:nvSpPr>
        <p:spPr>
          <a:xfrm>
            <a:off x="762000" y="468156"/>
            <a:ext cx="15316200" cy="677108"/>
          </a:xfrm>
          <a:prstGeom prst="rect">
            <a:avLst/>
          </a:prstGeom>
          <a:solidFill>
            <a:schemeClr val="bg1">
              <a:lumMod val="50000"/>
            </a:schemeClr>
          </a:solidFill>
        </p:spPr>
        <p:txBody>
          <a:bodyPr wrap="square" lIns="0" tIns="0" rIns="0" bIns="0" rtlCol="0" anchor="t">
            <a:spAutoFit/>
          </a:bodyPr>
          <a:lstStyle/>
          <a:p>
            <a:pPr marL="0" lvl="0" indent="0" algn="ctr"/>
            <a:r>
              <a:rPr lang="en-US" sz="4400" b="1" spc="617" dirty="0">
                <a:solidFill>
                  <a:schemeClr val="bg1"/>
                </a:solidFill>
              </a:rPr>
              <a:t>VIOLENCIA EN EL EJERCICIO DE LA PROFESIÓN </a:t>
            </a:r>
          </a:p>
        </p:txBody>
      </p:sp>
      <p:graphicFrame>
        <p:nvGraphicFramePr>
          <p:cNvPr id="9" name="Gráfico 8">
            <a:extLst>
              <a:ext uri="{FF2B5EF4-FFF2-40B4-BE49-F238E27FC236}">
                <a16:creationId xmlns:a16="http://schemas.microsoft.com/office/drawing/2014/main" id="{430BFEF0-804B-4FDE-9843-2019041B5767}"/>
              </a:ext>
            </a:extLst>
          </p:cNvPr>
          <p:cNvGraphicFramePr>
            <a:graphicFrameLocks/>
          </p:cNvGraphicFramePr>
          <p:nvPr>
            <p:extLst>
              <p:ext uri="{D42A27DB-BD31-4B8C-83A1-F6EECF244321}">
                <p14:modId xmlns:p14="http://schemas.microsoft.com/office/powerpoint/2010/main" val="2002528661"/>
              </p:ext>
            </p:extLst>
          </p:nvPr>
        </p:nvGraphicFramePr>
        <p:xfrm>
          <a:off x="5428238" y="1485900"/>
          <a:ext cx="11335762" cy="7848600"/>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4">
            <a:extLst>
              <a:ext uri="{FF2B5EF4-FFF2-40B4-BE49-F238E27FC236}">
                <a16:creationId xmlns:a16="http://schemas.microsoft.com/office/drawing/2014/main" id="{1B0023BE-F6A8-72F6-6DB5-B2E7BE81848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TextBox 4">
            <a:extLst>
              <a:ext uri="{FF2B5EF4-FFF2-40B4-BE49-F238E27FC236}">
                <a16:creationId xmlns:a16="http://schemas.microsoft.com/office/drawing/2014/main" id="{53A961DB-1DC3-02AC-F058-D489D6EA2164}"/>
              </a:ext>
            </a:extLst>
          </p:cNvPr>
          <p:cNvSpPr txBox="1"/>
          <p:nvPr/>
        </p:nvSpPr>
        <p:spPr>
          <a:xfrm>
            <a:off x="2136585" y="7021688"/>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279960881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4"/>
          <p:cNvSpPr txBox="1"/>
          <p:nvPr/>
        </p:nvSpPr>
        <p:spPr>
          <a:xfrm>
            <a:off x="1828800" y="1638300"/>
            <a:ext cx="12877800" cy="1477328"/>
          </a:xfrm>
          <a:prstGeom prst="rect">
            <a:avLst/>
          </a:prstGeom>
        </p:spPr>
        <p:txBody>
          <a:bodyPr wrap="square" lIns="0" tIns="0" rIns="0" bIns="0" rtlCol="0" anchor="t">
            <a:spAutoFit/>
          </a:bodyPr>
          <a:lstStyle/>
          <a:p>
            <a:pPr algn="ctr"/>
            <a:r>
              <a:rPr lang="es-MX" sz="3200" b="1" i="0" u="none" strike="noStrike" dirty="0">
                <a:solidFill>
                  <a:schemeClr val="tx1"/>
                </a:solidFill>
                <a:effectLst/>
                <a:latin typeface="Calibri" panose="020F0502020204030204" pitchFamily="34" charset="0"/>
              </a:rPr>
              <a:t>¿ Fue usted objeto de algún tipo de violencia vinculada al ejercicio de su profesión en los últimos diez años?</a:t>
            </a:r>
            <a:endParaRPr lang="en-US" sz="3200" dirty="0">
              <a:solidFill>
                <a:srgbClr val="000000"/>
              </a:solidFill>
              <a:latin typeface="Quicksand Medium"/>
            </a:endParaRPr>
          </a:p>
          <a:p>
            <a:pPr marL="0" lvl="0" indent="0" algn="ctr"/>
            <a:endParaRPr lang="en-US" sz="3200" dirty="0">
              <a:solidFill>
                <a:srgbClr val="000000"/>
              </a:solidFill>
              <a:latin typeface="Quicksand Medium"/>
            </a:endParaRP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endParaRPr lang="es-PY"/>
          </a:p>
        </p:txBody>
      </p:sp>
      <p:sp>
        <p:nvSpPr>
          <p:cNvPr id="2" name="TextBox 5">
            <a:extLst>
              <a:ext uri="{FF2B5EF4-FFF2-40B4-BE49-F238E27FC236}">
                <a16:creationId xmlns:a16="http://schemas.microsoft.com/office/drawing/2014/main" id="{C03E0E20-71CA-D2B0-4D01-B42B144D62AD}"/>
              </a:ext>
            </a:extLst>
          </p:cNvPr>
          <p:cNvSpPr txBox="1"/>
          <p:nvPr/>
        </p:nvSpPr>
        <p:spPr>
          <a:xfrm>
            <a:off x="762000" y="468156"/>
            <a:ext cx="15316200" cy="677108"/>
          </a:xfrm>
          <a:prstGeom prst="rect">
            <a:avLst/>
          </a:prstGeom>
          <a:solidFill>
            <a:schemeClr val="bg1">
              <a:lumMod val="50000"/>
            </a:schemeClr>
          </a:solidFill>
        </p:spPr>
        <p:txBody>
          <a:bodyPr wrap="square" lIns="0" tIns="0" rIns="0" bIns="0" rtlCol="0" anchor="t">
            <a:spAutoFit/>
          </a:bodyPr>
          <a:lstStyle/>
          <a:p>
            <a:pPr marL="0" lvl="0" indent="0" algn="ctr"/>
            <a:r>
              <a:rPr lang="en-US" sz="4400" b="1" spc="617" dirty="0">
                <a:solidFill>
                  <a:schemeClr val="bg1"/>
                </a:solidFill>
              </a:rPr>
              <a:t>VIOLENCIA EN EL EJERCICIO DE LA PROFESIÓN </a:t>
            </a:r>
          </a:p>
        </p:txBody>
      </p:sp>
      <p:sp>
        <p:nvSpPr>
          <p:cNvPr id="10" name="TextBox 4">
            <a:extLst>
              <a:ext uri="{FF2B5EF4-FFF2-40B4-BE49-F238E27FC236}">
                <a16:creationId xmlns:a16="http://schemas.microsoft.com/office/drawing/2014/main" id="{1B0023BE-F6A8-72F6-6DB5-B2E7BE81848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3" name="Gráfico 2">
            <a:extLst>
              <a:ext uri="{FF2B5EF4-FFF2-40B4-BE49-F238E27FC236}">
                <a16:creationId xmlns:a16="http://schemas.microsoft.com/office/drawing/2014/main" id="{F2860381-37E0-8267-1E12-99FA47C1A745}"/>
              </a:ext>
            </a:extLst>
          </p:cNvPr>
          <p:cNvGraphicFramePr>
            <a:graphicFrameLocks/>
          </p:cNvGraphicFramePr>
          <p:nvPr>
            <p:extLst>
              <p:ext uri="{D42A27DB-BD31-4B8C-83A1-F6EECF244321}">
                <p14:modId xmlns:p14="http://schemas.microsoft.com/office/powerpoint/2010/main" val="2856837871"/>
              </p:ext>
            </p:extLst>
          </p:nvPr>
        </p:nvGraphicFramePr>
        <p:xfrm>
          <a:off x="428889" y="2781300"/>
          <a:ext cx="18163912" cy="66294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a:extLst>
              <a:ext uri="{FF2B5EF4-FFF2-40B4-BE49-F238E27FC236}">
                <a16:creationId xmlns:a16="http://schemas.microsoft.com/office/drawing/2014/main" id="{17B1288C-A81D-DE0D-81FA-16B1D78C2911}"/>
              </a:ext>
            </a:extLst>
          </p:cNvPr>
          <p:cNvSpPr txBox="1"/>
          <p:nvPr/>
        </p:nvSpPr>
        <p:spPr>
          <a:xfrm>
            <a:off x="7274890" y="2787316"/>
            <a:ext cx="2183818" cy="369332"/>
          </a:xfrm>
          <a:prstGeom prst="rect">
            <a:avLst/>
          </a:prstGeom>
          <a:solidFill>
            <a:srgbClr val="FF0000"/>
          </a:solidFill>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POR SEXO </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17016184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4"/>
          <p:cNvSpPr txBox="1"/>
          <p:nvPr/>
        </p:nvSpPr>
        <p:spPr>
          <a:xfrm>
            <a:off x="1828800" y="1638300"/>
            <a:ext cx="12877800" cy="1477328"/>
          </a:xfrm>
          <a:prstGeom prst="rect">
            <a:avLst/>
          </a:prstGeom>
        </p:spPr>
        <p:txBody>
          <a:bodyPr wrap="square" lIns="0" tIns="0" rIns="0" bIns="0" rtlCol="0" anchor="t">
            <a:spAutoFit/>
          </a:bodyPr>
          <a:lstStyle/>
          <a:p>
            <a:pPr algn="ctr"/>
            <a:r>
              <a:rPr lang="es-MX" sz="3200" b="1" i="0" u="none" strike="noStrike" dirty="0">
                <a:solidFill>
                  <a:schemeClr val="tx1"/>
                </a:solidFill>
                <a:effectLst/>
                <a:latin typeface="Calibri" panose="020F0502020204030204" pitchFamily="34" charset="0"/>
              </a:rPr>
              <a:t>¿ Fue usted objeto de algún tipo de violencia vinculada al ejercicio de su profesión en los últimos diez años?</a:t>
            </a:r>
            <a:endParaRPr lang="en-US" sz="3200" dirty="0">
              <a:solidFill>
                <a:srgbClr val="000000"/>
              </a:solidFill>
              <a:latin typeface="Quicksand Medium"/>
            </a:endParaRPr>
          </a:p>
          <a:p>
            <a:pPr marL="0" lvl="0" indent="0" algn="ctr"/>
            <a:endParaRPr lang="en-US" sz="3200" dirty="0">
              <a:solidFill>
                <a:srgbClr val="000000"/>
              </a:solidFill>
              <a:latin typeface="Quicksand Medium"/>
            </a:endParaRP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endParaRPr lang="es-PY"/>
          </a:p>
        </p:txBody>
      </p:sp>
      <p:sp>
        <p:nvSpPr>
          <p:cNvPr id="2" name="TextBox 5">
            <a:extLst>
              <a:ext uri="{FF2B5EF4-FFF2-40B4-BE49-F238E27FC236}">
                <a16:creationId xmlns:a16="http://schemas.microsoft.com/office/drawing/2014/main" id="{C03E0E20-71CA-D2B0-4D01-B42B144D62AD}"/>
              </a:ext>
            </a:extLst>
          </p:cNvPr>
          <p:cNvSpPr txBox="1"/>
          <p:nvPr/>
        </p:nvSpPr>
        <p:spPr>
          <a:xfrm>
            <a:off x="762000" y="468156"/>
            <a:ext cx="15316200" cy="677108"/>
          </a:xfrm>
          <a:prstGeom prst="rect">
            <a:avLst/>
          </a:prstGeom>
          <a:solidFill>
            <a:schemeClr val="bg1">
              <a:lumMod val="50000"/>
            </a:schemeClr>
          </a:solidFill>
        </p:spPr>
        <p:txBody>
          <a:bodyPr wrap="square" lIns="0" tIns="0" rIns="0" bIns="0" rtlCol="0" anchor="t">
            <a:spAutoFit/>
          </a:bodyPr>
          <a:lstStyle/>
          <a:p>
            <a:pPr marL="0" lvl="0" indent="0" algn="ctr"/>
            <a:r>
              <a:rPr lang="en-US" sz="4400" b="1" spc="617" dirty="0">
                <a:solidFill>
                  <a:schemeClr val="bg1"/>
                </a:solidFill>
              </a:rPr>
              <a:t>VIOLENCIA EN EL EJERCICIO DE LA PROFESIÓN </a:t>
            </a:r>
          </a:p>
        </p:txBody>
      </p:sp>
      <p:sp>
        <p:nvSpPr>
          <p:cNvPr id="10" name="TextBox 4">
            <a:extLst>
              <a:ext uri="{FF2B5EF4-FFF2-40B4-BE49-F238E27FC236}">
                <a16:creationId xmlns:a16="http://schemas.microsoft.com/office/drawing/2014/main" id="{1B0023BE-F6A8-72F6-6DB5-B2E7BE81848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3" name="Gráfico 2">
            <a:extLst>
              <a:ext uri="{FF2B5EF4-FFF2-40B4-BE49-F238E27FC236}">
                <a16:creationId xmlns:a16="http://schemas.microsoft.com/office/drawing/2014/main" id="{F2860381-37E0-8267-1E12-99FA47C1A745}"/>
              </a:ext>
            </a:extLst>
          </p:cNvPr>
          <p:cNvGraphicFramePr>
            <a:graphicFrameLocks/>
          </p:cNvGraphicFramePr>
          <p:nvPr>
            <p:extLst>
              <p:ext uri="{D42A27DB-BD31-4B8C-83A1-F6EECF244321}">
                <p14:modId xmlns:p14="http://schemas.microsoft.com/office/powerpoint/2010/main" val="1570679658"/>
              </p:ext>
            </p:extLst>
          </p:nvPr>
        </p:nvGraphicFramePr>
        <p:xfrm>
          <a:off x="721862" y="3177419"/>
          <a:ext cx="18163912" cy="66294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a:extLst>
              <a:ext uri="{FF2B5EF4-FFF2-40B4-BE49-F238E27FC236}">
                <a16:creationId xmlns:a16="http://schemas.microsoft.com/office/drawing/2014/main" id="{17B1288C-A81D-DE0D-81FA-16B1D78C2911}"/>
              </a:ext>
            </a:extLst>
          </p:cNvPr>
          <p:cNvSpPr txBox="1"/>
          <p:nvPr/>
        </p:nvSpPr>
        <p:spPr>
          <a:xfrm>
            <a:off x="7620000" y="2596634"/>
            <a:ext cx="2183818" cy="369332"/>
          </a:xfrm>
          <a:prstGeom prst="rect">
            <a:avLst/>
          </a:prstGeom>
          <a:solidFill>
            <a:srgbClr val="FF0000"/>
          </a:solidFill>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POR ZONAS </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54494404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4"/>
          <p:cNvSpPr txBox="1"/>
          <p:nvPr/>
        </p:nvSpPr>
        <p:spPr>
          <a:xfrm>
            <a:off x="1828800" y="1638300"/>
            <a:ext cx="12877800" cy="1477328"/>
          </a:xfrm>
          <a:prstGeom prst="rect">
            <a:avLst/>
          </a:prstGeom>
        </p:spPr>
        <p:txBody>
          <a:bodyPr wrap="square" lIns="0" tIns="0" rIns="0" bIns="0" rtlCol="0" anchor="t">
            <a:spAutoFit/>
          </a:bodyPr>
          <a:lstStyle/>
          <a:p>
            <a:pPr algn="ctr"/>
            <a:r>
              <a:rPr lang="es-MX" sz="3200" b="1" i="0" u="none" strike="noStrike" dirty="0">
                <a:solidFill>
                  <a:schemeClr val="tx1"/>
                </a:solidFill>
                <a:effectLst/>
                <a:latin typeface="Calibri" panose="020F0502020204030204" pitchFamily="34" charset="0"/>
              </a:rPr>
              <a:t>¿ Fue usted objeto de algún tipo de violencia vinculada al ejercicio de su profesión en los últimos diez años?</a:t>
            </a:r>
            <a:endParaRPr lang="en-US" sz="3200" dirty="0">
              <a:solidFill>
                <a:srgbClr val="000000"/>
              </a:solidFill>
              <a:latin typeface="Quicksand Medium"/>
            </a:endParaRPr>
          </a:p>
          <a:p>
            <a:pPr marL="0" lvl="0" indent="0" algn="ctr"/>
            <a:endParaRPr lang="en-US" sz="3200" dirty="0">
              <a:solidFill>
                <a:srgbClr val="000000"/>
              </a:solidFill>
              <a:latin typeface="Quicksand Medium"/>
            </a:endParaRP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endParaRPr lang="es-PY"/>
          </a:p>
        </p:txBody>
      </p:sp>
      <p:sp>
        <p:nvSpPr>
          <p:cNvPr id="2" name="TextBox 5">
            <a:extLst>
              <a:ext uri="{FF2B5EF4-FFF2-40B4-BE49-F238E27FC236}">
                <a16:creationId xmlns:a16="http://schemas.microsoft.com/office/drawing/2014/main" id="{C03E0E20-71CA-D2B0-4D01-B42B144D62AD}"/>
              </a:ext>
            </a:extLst>
          </p:cNvPr>
          <p:cNvSpPr txBox="1"/>
          <p:nvPr/>
        </p:nvSpPr>
        <p:spPr>
          <a:xfrm>
            <a:off x="762000" y="468156"/>
            <a:ext cx="15316200" cy="677108"/>
          </a:xfrm>
          <a:prstGeom prst="rect">
            <a:avLst/>
          </a:prstGeom>
          <a:solidFill>
            <a:schemeClr val="bg1">
              <a:lumMod val="50000"/>
            </a:schemeClr>
          </a:solidFill>
        </p:spPr>
        <p:txBody>
          <a:bodyPr wrap="square" lIns="0" tIns="0" rIns="0" bIns="0" rtlCol="0" anchor="t">
            <a:spAutoFit/>
          </a:bodyPr>
          <a:lstStyle/>
          <a:p>
            <a:pPr marL="0" lvl="0" indent="0" algn="ctr"/>
            <a:r>
              <a:rPr lang="en-US" sz="4400" b="1" spc="617" dirty="0">
                <a:solidFill>
                  <a:schemeClr val="bg1"/>
                </a:solidFill>
              </a:rPr>
              <a:t>VIOLENCIA EN EL EJERCICIO DE LA PROFESIÓN </a:t>
            </a:r>
          </a:p>
        </p:txBody>
      </p:sp>
      <p:sp>
        <p:nvSpPr>
          <p:cNvPr id="10" name="TextBox 4">
            <a:extLst>
              <a:ext uri="{FF2B5EF4-FFF2-40B4-BE49-F238E27FC236}">
                <a16:creationId xmlns:a16="http://schemas.microsoft.com/office/drawing/2014/main" id="{1B0023BE-F6A8-72F6-6DB5-B2E7BE81848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3" name="Gráfico 2">
            <a:extLst>
              <a:ext uri="{FF2B5EF4-FFF2-40B4-BE49-F238E27FC236}">
                <a16:creationId xmlns:a16="http://schemas.microsoft.com/office/drawing/2014/main" id="{F2860381-37E0-8267-1E12-99FA47C1A745}"/>
              </a:ext>
            </a:extLst>
          </p:cNvPr>
          <p:cNvGraphicFramePr>
            <a:graphicFrameLocks/>
          </p:cNvGraphicFramePr>
          <p:nvPr>
            <p:extLst>
              <p:ext uri="{D42A27DB-BD31-4B8C-83A1-F6EECF244321}">
                <p14:modId xmlns:p14="http://schemas.microsoft.com/office/powerpoint/2010/main" val="3954366232"/>
              </p:ext>
            </p:extLst>
          </p:nvPr>
        </p:nvGraphicFramePr>
        <p:xfrm>
          <a:off x="428888" y="3115628"/>
          <a:ext cx="16639912" cy="64770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a:extLst>
              <a:ext uri="{FF2B5EF4-FFF2-40B4-BE49-F238E27FC236}">
                <a16:creationId xmlns:a16="http://schemas.microsoft.com/office/drawing/2014/main" id="{17B1288C-A81D-DE0D-81FA-16B1D78C2911}"/>
              </a:ext>
            </a:extLst>
          </p:cNvPr>
          <p:cNvSpPr txBox="1"/>
          <p:nvPr/>
        </p:nvSpPr>
        <p:spPr>
          <a:xfrm>
            <a:off x="7620000" y="2596634"/>
            <a:ext cx="3810000" cy="369332"/>
          </a:xfrm>
          <a:prstGeom prst="rect">
            <a:avLst/>
          </a:prstGeom>
          <a:solidFill>
            <a:srgbClr val="FF0000"/>
          </a:solidFill>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POR RANGOS ETARIOS </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17174662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4"/>
          <p:cNvSpPr txBox="1"/>
          <p:nvPr/>
        </p:nvSpPr>
        <p:spPr>
          <a:xfrm>
            <a:off x="1981200" y="1269396"/>
            <a:ext cx="12877800" cy="492443"/>
          </a:xfrm>
          <a:prstGeom prst="rect">
            <a:avLst/>
          </a:prstGeom>
        </p:spPr>
        <p:txBody>
          <a:bodyPr wrap="square" lIns="0" tIns="0" rIns="0" bIns="0" rtlCol="0" anchor="t">
            <a:spAutoFit/>
          </a:bodyPr>
          <a:lstStyle/>
          <a:p>
            <a:pPr algn="ctr"/>
            <a:r>
              <a:rPr lang="es-MX" sz="3200" b="1" i="0" u="none" strike="noStrike" dirty="0">
                <a:solidFill>
                  <a:schemeClr val="tx1"/>
                </a:solidFill>
                <a:effectLst/>
                <a:latin typeface="Calibri" panose="020F0502020204030204" pitchFamily="34" charset="0"/>
              </a:rPr>
              <a:t> ¿Qué tipo/s de violencia ha experimentado? </a:t>
            </a:r>
            <a:r>
              <a:rPr lang="es-MX" sz="3200" b="1" dirty="0">
                <a:latin typeface="Calibri" panose="020F0502020204030204" pitchFamily="34" charset="0"/>
              </a:rPr>
              <a:t>R</a:t>
            </a:r>
            <a:r>
              <a:rPr lang="es-MX" sz="3200" b="1" i="0" u="none" strike="noStrike" dirty="0">
                <a:solidFill>
                  <a:schemeClr val="tx1"/>
                </a:solidFill>
                <a:effectLst/>
                <a:latin typeface="Calibri" panose="020F0502020204030204" pitchFamily="34" charset="0"/>
              </a:rPr>
              <a:t>ESPUESTA MULTIPLE </a:t>
            </a:r>
            <a:endParaRPr lang="en-US" sz="3200" dirty="0">
              <a:solidFill>
                <a:srgbClr val="000000"/>
              </a:solidFill>
              <a:latin typeface="Quicksand Medium"/>
            </a:endParaRP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endParaRPr lang="es-PY"/>
          </a:p>
        </p:txBody>
      </p:sp>
      <p:sp>
        <p:nvSpPr>
          <p:cNvPr id="2" name="TextBox 5">
            <a:extLst>
              <a:ext uri="{FF2B5EF4-FFF2-40B4-BE49-F238E27FC236}">
                <a16:creationId xmlns:a16="http://schemas.microsoft.com/office/drawing/2014/main" id="{C03E0E20-71CA-D2B0-4D01-B42B144D62AD}"/>
              </a:ext>
            </a:extLst>
          </p:cNvPr>
          <p:cNvSpPr txBox="1"/>
          <p:nvPr/>
        </p:nvSpPr>
        <p:spPr>
          <a:xfrm>
            <a:off x="762000" y="468156"/>
            <a:ext cx="15316200" cy="677108"/>
          </a:xfrm>
          <a:prstGeom prst="rect">
            <a:avLst/>
          </a:prstGeom>
          <a:solidFill>
            <a:schemeClr val="bg1">
              <a:lumMod val="50000"/>
            </a:schemeClr>
          </a:solidFill>
        </p:spPr>
        <p:txBody>
          <a:bodyPr wrap="square" lIns="0" tIns="0" rIns="0" bIns="0" rtlCol="0" anchor="t">
            <a:spAutoFit/>
          </a:bodyPr>
          <a:lstStyle/>
          <a:p>
            <a:pPr marL="0" lvl="0" indent="0" algn="ctr"/>
            <a:r>
              <a:rPr lang="en-US" sz="4400" b="1" spc="617" dirty="0">
                <a:solidFill>
                  <a:schemeClr val="bg1"/>
                </a:solidFill>
              </a:rPr>
              <a:t>TIPO DE VIOLENCIA QUE EXPERIMENTO</a:t>
            </a:r>
          </a:p>
        </p:txBody>
      </p:sp>
      <p:sp>
        <p:nvSpPr>
          <p:cNvPr id="10" name="TextBox 4">
            <a:extLst>
              <a:ext uri="{FF2B5EF4-FFF2-40B4-BE49-F238E27FC236}">
                <a16:creationId xmlns:a16="http://schemas.microsoft.com/office/drawing/2014/main" id="{1B0023BE-F6A8-72F6-6DB5-B2E7BE81848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3" name="Gráfico 2">
            <a:extLst>
              <a:ext uri="{FF2B5EF4-FFF2-40B4-BE49-F238E27FC236}">
                <a16:creationId xmlns:a16="http://schemas.microsoft.com/office/drawing/2014/main" id="{F2860381-37E0-8267-1E12-99FA47C1A745}"/>
              </a:ext>
            </a:extLst>
          </p:cNvPr>
          <p:cNvGraphicFramePr>
            <a:graphicFrameLocks/>
          </p:cNvGraphicFramePr>
          <p:nvPr>
            <p:extLst>
              <p:ext uri="{D42A27DB-BD31-4B8C-83A1-F6EECF244321}">
                <p14:modId xmlns:p14="http://schemas.microsoft.com/office/powerpoint/2010/main" val="1605158016"/>
              </p:ext>
            </p:extLst>
          </p:nvPr>
        </p:nvGraphicFramePr>
        <p:xfrm>
          <a:off x="428888" y="2130743"/>
          <a:ext cx="18316312" cy="7688101"/>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4">
            <a:extLst>
              <a:ext uri="{FF2B5EF4-FFF2-40B4-BE49-F238E27FC236}">
                <a16:creationId xmlns:a16="http://schemas.microsoft.com/office/drawing/2014/main" id="{8F324CC1-4B93-D6A0-3884-191AE39757DD}"/>
              </a:ext>
            </a:extLst>
          </p:cNvPr>
          <p:cNvSpPr txBox="1"/>
          <p:nvPr/>
        </p:nvSpPr>
        <p:spPr>
          <a:xfrm>
            <a:off x="14977688" y="2102047"/>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138691051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5"/>
          <p:cNvSpPr txBox="1"/>
          <p:nvPr/>
        </p:nvSpPr>
        <p:spPr>
          <a:xfrm>
            <a:off x="762000" y="468156"/>
            <a:ext cx="15316200" cy="1077218"/>
          </a:xfrm>
          <a:prstGeom prst="rect">
            <a:avLst/>
          </a:prstGeom>
          <a:solidFill>
            <a:schemeClr val="bg1">
              <a:lumMod val="50000"/>
            </a:schemeClr>
          </a:solidFill>
        </p:spPr>
        <p:txBody>
          <a:bodyPr wrap="square" lIns="0" tIns="0" rIns="0" bIns="0" rtlCol="0" anchor="t">
            <a:spAutoFit/>
          </a:bodyPr>
          <a:lstStyle/>
          <a:p>
            <a:pPr marL="0" marR="0" lvl="0" indent="0" algn="ctr" defTabSz="914400" rtl="0" eaLnBrk="1" fontAlgn="auto" latinLnBrk="0" hangingPunct="1">
              <a:lnSpc>
                <a:spcPts val="4200"/>
              </a:lnSpc>
              <a:spcBef>
                <a:spcPts val="0"/>
              </a:spcBef>
              <a:spcAft>
                <a:spcPts val="0"/>
              </a:spcAft>
              <a:buClrTx/>
              <a:buSzTx/>
              <a:buFontTx/>
              <a:buNone/>
              <a:tabLst/>
              <a:defRPr/>
            </a:pPr>
            <a:r>
              <a:rPr kumimoji="0" lang="es-ES" sz="3600" b="1" i="0" u="none" strike="noStrike" kern="1200" cap="none" spc="0" normalizeH="0" baseline="0" noProof="0" dirty="0">
                <a:ln>
                  <a:noFill/>
                </a:ln>
                <a:solidFill>
                  <a:schemeClr val="bg1"/>
                </a:solidFill>
                <a:effectLst/>
                <a:uLnTx/>
                <a:uFillTx/>
                <a:latin typeface="+mj-lt"/>
                <a:ea typeface="+mn-ea"/>
                <a:cs typeface="+mn-cs"/>
              </a:rPr>
              <a:t>INCIDENCIA DE ACTORES EN LA GENERACION DE LA VIOLENCIA CONTRA PERIODISTAS</a:t>
            </a:r>
            <a:endParaRPr kumimoji="0" lang="en-US" sz="3600" b="1" i="0" u="none" strike="noStrike" kern="1200" cap="none" spc="15" normalizeH="0" baseline="0" noProof="0" dirty="0">
              <a:ln>
                <a:noFill/>
              </a:ln>
              <a:solidFill>
                <a:schemeClr val="bg1"/>
              </a:solidFill>
              <a:effectLst/>
              <a:uLnTx/>
              <a:uFillTx/>
              <a:latin typeface="+mj-lt"/>
              <a:ea typeface="+mn-ea"/>
              <a:cs typeface="+mn-cs"/>
            </a:endParaRP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4">
            <a:extLst>
              <a:ext uri="{FF2B5EF4-FFF2-40B4-BE49-F238E27FC236}">
                <a16:creationId xmlns:a16="http://schemas.microsoft.com/office/drawing/2014/main" id="{51216CB9-69B9-AA1D-0D89-D7B47E3258E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4"/>
          <p:cNvSpPr txBox="1"/>
          <p:nvPr/>
        </p:nvSpPr>
        <p:spPr>
          <a:xfrm>
            <a:off x="457664" y="1702098"/>
            <a:ext cx="16764000" cy="1415772"/>
          </a:xfrm>
          <a:prstGeom prst="rect">
            <a:avLst/>
          </a:prstGeom>
        </p:spPr>
        <p:txBody>
          <a:bodyPr wrap="square" lIns="0" tIns="0" rIns="0" bIns="0" rtlCol="0" anchor="t">
            <a:spAutoFit/>
          </a:bodyPr>
          <a:lstStyle/>
          <a:p>
            <a:pPr algn="ctr" fontAlgn="b"/>
            <a:r>
              <a:rPr lang="es-MX" sz="2800" b="1" i="0" u="none" strike="noStrike" dirty="0">
                <a:solidFill>
                  <a:schemeClr val="tx1"/>
                </a:solidFill>
                <a:effectLst/>
                <a:latin typeface="Quicksand Medium" panose="020B0604020202020204" charset="0"/>
              </a:rPr>
              <a:t>En el Paraguay, ¿Qué incidencia considera que tienen los siguientes actores/ instituciones en la generación de violencia(amenazas, agresiones, ataques, etc.) contra periodistas y/o medios?</a:t>
            </a:r>
            <a:endParaRPr lang="es-ES" sz="2800" b="1" i="0" u="none" strike="noStrike" dirty="0">
              <a:solidFill>
                <a:schemeClr val="tx1"/>
              </a:solidFill>
              <a:effectLst/>
              <a:latin typeface="Quicksand Medium" panose="020B060402020202020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3600" b="1" i="0" u="none" strike="noStrike" kern="1200" cap="none" spc="0" normalizeH="0" baseline="0" noProof="0" dirty="0">
                <a:ln>
                  <a:noFill/>
                </a:ln>
                <a:solidFill>
                  <a:prstClr val="black"/>
                </a:solidFill>
                <a:effectLst/>
                <a:uLnTx/>
                <a:uFillTx/>
                <a:latin typeface="Quicksand Medium" panose="020B0604020202020204" charset="0"/>
                <a:ea typeface="+mn-ea"/>
                <a:cs typeface="+mn-cs"/>
              </a:rPr>
              <a:t> </a:t>
            </a:r>
            <a:endParaRPr kumimoji="0" lang="en-US" sz="3600" b="0" i="0" u="none" strike="noStrike" kern="1200" cap="none" spc="0" normalizeH="0" baseline="0" noProof="0" dirty="0">
              <a:ln>
                <a:noFill/>
              </a:ln>
              <a:solidFill>
                <a:srgbClr val="000000"/>
              </a:solidFill>
              <a:effectLst/>
              <a:uLnTx/>
              <a:uFillTx/>
              <a:latin typeface="Quicksand Medium" panose="020B0604020202020204" charset="0"/>
              <a:ea typeface="+mn-ea"/>
              <a:cs typeface="+mn-cs"/>
            </a:endParaRPr>
          </a:p>
        </p:txBody>
      </p:sp>
      <p:graphicFrame>
        <p:nvGraphicFramePr>
          <p:cNvPr id="2" name="Gráfico 1">
            <a:extLst>
              <a:ext uri="{FF2B5EF4-FFF2-40B4-BE49-F238E27FC236}">
                <a16:creationId xmlns:a16="http://schemas.microsoft.com/office/drawing/2014/main" id="{F2860381-37E0-8267-1E12-99FA47C1A745}"/>
              </a:ext>
            </a:extLst>
          </p:cNvPr>
          <p:cNvGraphicFramePr>
            <a:graphicFrameLocks/>
          </p:cNvGraphicFramePr>
          <p:nvPr>
            <p:extLst>
              <p:ext uri="{D42A27DB-BD31-4B8C-83A1-F6EECF244321}">
                <p14:modId xmlns:p14="http://schemas.microsoft.com/office/powerpoint/2010/main" val="2871260683"/>
              </p:ext>
            </p:extLst>
          </p:nvPr>
        </p:nvGraphicFramePr>
        <p:xfrm>
          <a:off x="76200" y="2781301"/>
          <a:ext cx="18516600" cy="7116166"/>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4">
            <a:extLst>
              <a:ext uri="{FF2B5EF4-FFF2-40B4-BE49-F238E27FC236}">
                <a16:creationId xmlns:a16="http://schemas.microsoft.com/office/drawing/2014/main" id="{C09261FE-4D1C-3A6C-5923-73DF460B3051}"/>
              </a:ext>
            </a:extLst>
          </p:cNvPr>
          <p:cNvSpPr txBox="1"/>
          <p:nvPr/>
        </p:nvSpPr>
        <p:spPr>
          <a:xfrm>
            <a:off x="15720101" y="9193428"/>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371441878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5"/>
          <p:cNvSpPr txBox="1"/>
          <p:nvPr/>
        </p:nvSpPr>
        <p:spPr>
          <a:xfrm>
            <a:off x="762000" y="468156"/>
            <a:ext cx="15316200" cy="538609"/>
          </a:xfrm>
          <a:prstGeom prst="rect">
            <a:avLst/>
          </a:prstGeom>
          <a:solidFill>
            <a:schemeClr val="bg1">
              <a:lumMod val="50000"/>
            </a:schemeClr>
          </a:solidFill>
        </p:spPr>
        <p:txBody>
          <a:bodyPr wrap="square" lIns="0" tIns="0" rIns="0" bIns="0" rtlCol="0" anchor="t">
            <a:spAutoFit/>
          </a:bodyPr>
          <a:lstStyle/>
          <a:p>
            <a:pPr marL="0" marR="0" lvl="0" indent="0" algn="ctr" defTabSz="914400" rtl="0" eaLnBrk="1" fontAlgn="auto" latinLnBrk="0" hangingPunct="1">
              <a:lnSpc>
                <a:spcPts val="4200"/>
              </a:lnSpc>
              <a:spcBef>
                <a:spcPts val="0"/>
              </a:spcBef>
              <a:spcAft>
                <a:spcPts val="0"/>
              </a:spcAft>
              <a:buClrTx/>
              <a:buSzTx/>
              <a:buFontTx/>
              <a:buNone/>
              <a:tabLst/>
              <a:defRPr/>
            </a:pPr>
            <a:r>
              <a:rPr lang="es-ES" sz="3600" b="1" dirty="0">
                <a:solidFill>
                  <a:schemeClr val="bg1"/>
                </a:solidFill>
                <a:latin typeface="Calibri" panose="020F0502020204030204"/>
              </a:rPr>
              <a:t>Á</a:t>
            </a:r>
            <a:r>
              <a:rPr kumimoji="0" lang="es-ES" sz="3600" b="1" i="0" u="none" strike="noStrike" kern="1200" cap="none" spc="0" normalizeH="0" baseline="0" noProof="0" dirty="0">
                <a:ln>
                  <a:noFill/>
                </a:ln>
                <a:solidFill>
                  <a:schemeClr val="bg1"/>
                </a:solidFill>
                <a:effectLst/>
                <a:uLnTx/>
                <a:uFillTx/>
                <a:latin typeface="Calibri" panose="020F0502020204030204"/>
                <a:ea typeface="+mn-ea"/>
                <a:cs typeface="+mn-cs"/>
              </a:rPr>
              <a:t>REAS DE COBERTURA  Y GRADO DE POSIBLE INTIMINACIÓN O AMENAZA</a:t>
            </a:r>
            <a:endParaRPr kumimoji="0" lang="en-US" sz="3600" b="1" i="0" u="none" strike="noStrike" kern="1200" cap="none" spc="15" normalizeH="0" baseline="0" noProof="0" dirty="0">
              <a:ln>
                <a:noFill/>
              </a:ln>
              <a:solidFill>
                <a:schemeClr val="bg1"/>
              </a:solidFill>
              <a:effectLst/>
              <a:uLnTx/>
              <a:uFillTx/>
              <a:latin typeface="+mj-lt"/>
              <a:ea typeface="+mn-ea"/>
              <a:cs typeface="+mn-cs"/>
            </a:endParaRP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4">
            <a:extLst>
              <a:ext uri="{FF2B5EF4-FFF2-40B4-BE49-F238E27FC236}">
                <a16:creationId xmlns:a16="http://schemas.microsoft.com/office/drawing/2014/main" id="{51216CB9-69B9-AA1D-0D89-D7B47E3258E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4"/>
          <p:cNvSpPr txBox="1"/>
          <p:nvPr/>
        </p:nvSpPr>
        <p:spPr>
          <a:xfrm>
            <a:off x="762000" y="1155369"/>
            <a:ext cx="15316200" cy="738664"/>
          </a:xfrm>
          <a:prstGeom prst="rect">
            <a:avLst/>
          </a:prstGeom>
        </p:spPr>
        <p:txBody>
          <a:bodyPr wrap="square" lIns="0" tIns="0" rIns="0" bIns="0" rtlCol="0" anchor="t">
            <a:spAutoFit/>
          </a:bodyPr>
          <a:lstStyle/>
          <a:p>
            <a:pPr algn="ctr" fontAlgn="b"/>
            <a:r>
              <a:rPr lang="es-MX" sz="2400" b="1" i="0" u="none" strike="noStrike" dirty="0">
                <a:solidFill>
                  <a:schemeClr val="tx1"/>
                </a:solidFill>
                <a:effectLst/>
                <a:latin typeface="Quicksand Medium" panose="020B0604020202020204" charset="0"/>
              </a:rPr>
              <a:t>¿En qué tipo de áreas de cobertura o temas Ud. considera que es más probable que un periodista se sienta intimidado o amenazado en su seguridad? De  acuerdo con el grado de probabilidad</a:t>
            </a:r>
            <a:endParaRPr kumimoji="0" lang="en-US" sz="2400" b="0" i="0" u="none" strike="noStrike" kern="1200" cap="none" spc="0" normalizeH="0" baseline="0" noProof="0" dirty="0">
              <a:ln>
                <a:noFill/>
              </a:ln>
              <a:solidFill>
                <a:srgbClr val="000000"/>
              </a:solidFill>
              <a:effectLst/>
              <a:uLnTx/>
              <a:uFillTx/>
              <a:latin typeface="Quicksand Medium" panose="020B0604020202020204" charset="0"/>
            </a:endParaRPr>
          </a:p>
        </p:txBody>
      </p:sp>
      <p:graphicFrame>
        <p:nvGraphicFramePr>
          <p:cNvPr id="2" name="Gráfico 1">
            <a:extLst>
              <a:ext uri="{FF2B5EF4-FFF2-40B4-BE49-F238E27FC236}">
                <a16:creationId xmlns:a16="http://schemas.microsoft.com/office/drawing/2014/main" id="{F2860381-37E0-8267-1E12-99FA47C1A745}"/>
              </a:ext>
            </a:extLst>
          </p:cNvPr>
          <p:cNvGraphicFramePr>
            <a:graphicFrameLocks/>
          </p:cNvGraphicFramePr>
          <p:nvPr>
            <p:extLst>
              <p:ext uri="{D42A27DB-BD31-4B8C-83A1-F6EECF244321}">
                <p14:modId xmlns:p14="http://schemas.microsoft.com/office/powerpoint/2010/main" val="4198766914"/>
              </p:ext>
            </p:extLst>
          </p:nvPr>
        </p:nvGraphicFramePr>
        <p:xfrm>
          <a:off x="-1371600" y="2063373"/>
          <a:ext cx="20040600" cy="79078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82199975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13">
            <a:extLst>
              <a:ext uri="{FF2B5EF4-FFF2-40B4-BE49-F238E27FC236}">
                <a16:creationId xmlns:a16="http://schemas.microsoft.com/office/drawing/2014/main" id="{3720B326-6BFD-FD3B-4C8F-E5206993D9C1}"/>
              </a:ext>
            </a:extLst>
          </p:cNvPr>
          <p:cNvGrpSpPr/>
          <p:nvPr/>
        </p:nvGrpSpPr>
        <p:grpSpPr>
          <a:xfrm>
            <a:off x="1133847" y="1474887"/>
            <a:ext cx="10771395" cy="7659268"/>
            <a:chOff x="0" y="95249"/>
            <a:chExt cx="11494660" cy="10212356"/>
          </a:xfrm>
        </p:grpSpPr>
        <p:sp>
          <p:nvSpPr>
            <p:cNvPr id="6" name="TextBox 14">
              <a:extLst>
                <a:ext uri="{FF2B5EF4-FFF2-40B4-BE49-F238E27FC236}">
                  <a16:creationId xmlns:a16="http://schemas.microsoft.com/office/drawing/2014/main" id="{78D5B781-201D-6E31-F5A7-6609A6B06337}"/>
                </a:ext>
              </a:extLst>
            </p:cNvPr>
            <p:cNvSpPr txBox="1"/>
            <p:nvPr/>
          </p:nvSpPr>
          <p:spPr>
            <a:xfrm>
              <a:off x="0" y="95249"/>
              <a:ext cx="8084938" cy="3634158"/>
            </a:xfrm>
            <a:prstGeom prst="rect">
              <a:avLst/>
            </a:prstGeom>
          </p:spPr>
          <p:txBody>
            <a:bodyPr lIns="0" tIns="0" rIns="0" bIns="0" rtlCol="0" anchor="t">
              <a:spAutoFit/>
            </a:bodyPr>
            <a:lstStyle/>
            <a:p>
              <a:pPr marL="0" marR="0" lvl="0" indent="0" algn="l" defTabSz="914400" rtl="0" eaLnBrk="1" fontAlgn="auto" latinLnBrk="0" hangingPunct="1">
                <a:spcBef>
                  <a:spcPts val="0"/>
                </a:spcBef>
                <a:spcAft>
                  <a:spcPts val="0"/>
                </a:spcAft>
                <a:buClrTx/>
                <a:buSzTx/>
                <a:buFontTx/>
                <a:buNone/>
                <a:tabLst/>
                <a:defRPr/>
              </a:pPr>
              <a:r>
                <a:rPr kumimoji="0" lang="en-US" sz="8800" b="0" i="0" u="none" strike="noStrike" kern="1200" cap="none" spc="0" normalizeH="0" baseline="0" noProof="0" dirty="0">
                  <a:ln>
                    <a:noFill/>
                  </a:ln>
                  <a:effectLst/>
                  <a:uLnTx/>
                  <a:uFillTx/>
                  <a:latin typeface="Fira Sans Semi-Bold"/>
                  <a:ea typeface="+mn-ea"/>
                  <a:cs typeface="+mn-cs"/>
                </a:rPr>
                <a:t>Distribución de la Muestra </a:t>
              </a:r>
            </a:p>
          </p:txBody>
        </p:sp>
        <p:sp>
          <p:nvSpPr>
            <p:cNvPr id="7" name="TextBox 15">
              <a:extLst>
                <a:ext uri="{FF2B5EF4-FFF2-40B4-BE49-F238E27FC236}">
                  <a16:creationId xmlns:a16="http://schemas.microsoft.com/office/drawing/2014/main" id="{41F6B654-E850-312C-55B3-522F2ECA02BE}"/>
                </a:ext>
              </a:extLst>
            </p:cNvPr>
            <p:cNvSpPr txBox="1"/>
            <p:nvPr/>
          </p:nvSpPr>
          <p:spPr>
            <a:xfrm>
              <a:off x="38518" y="3987927"/>
              <a:ext cx="11456142" cy="6319678"/>
            </a:xfrm>
            <a:prstGeom prst="rect">
              <a:avLst/>
            </a:prstGeom>
          </p:spPr>
          <p:txBody>
            <a:bodyPr wrap="square" lIns="0" tIns="0" rIns="0" bIns="0" rtlCol="0" anchor="t">
              <a:spAutoFit/>
            </a:bodyPr>
            <a:lstStyle/>
            <a:p>
              <a:pPr marL="0" marR="0" lvl="0" indent="0" algn="l" defTabSz="914400" rtl="0" eaLnBrk="1" fontAlgn="auto" latinLnBrk="0" hangingPunct="1">
                <a:spcBef>
                  <a:spcPts val="0"/>
                </a:spcBef>
                <a:spcAft>
                  <a:spcPts val="0"/>
                </a:spcAft>
                <a:buClrTx/>
                <a:buSzTx/>
                <a:buFontTx/>
                <a:buNone/>
                <a:tabLst/>
                <a:defRPr/>
              </a:pPr>
              <a:r>
                <a:rPr kumimoji="0" lang="en-US" sz="2800" b="1" i="0" u="none" strike="noStrike" kern="1200" cap="none" spc="15" normalizeH="0" baseline="0" noProof="0" dirty="0">
                  <a:ln>
                    <a:noFill/>
                  </a:ln>
                  <a:solidFill>
                    <a:srgbClr val="000000"/>
                  </a:solidFill>
                  <a:effectLst/>
                  <a:uLnTx/>
                  <a:uFillTx/>
                  <a:latin typeface="Fira Sans Light"/>
                  <a:ea typeface="+mn-ea"/>
                  <a:cs typeface="+mn-cs"/>
                </a:rPr>
                <a:t>El estudio abarco a periodistas de todo el </a:t>
              </a:r>
              <a:r>
                <a:rPr kumimoji="0" lang="en-US" sz="2800" b="1" i="0" u="none" strike="noStrike" kern="1200" cap="none" spc="15" normalizeH="0" baseline="0" noProof="0" dirty="0" err="1">
                  <a:ln>
                    <a:noFill/>
                  </a:ln>
                  <a:solidFill>
                    <a:srgbClr val="000000"/>
                  </a:solidFill>
                  <a:effectLst/>
                  <a:uLnTx/>
                  <a:uFillTx/>
                  <a:latin typeface="Fira Sans Light"/>
                  <a:ea typeface="+mn-ea"/>
                  <a:cs typeface="+mn-cs"/>
                </a:rPr>
                <a:t>territorio</a:t>
              </a:r>
              <a:r>
                <a:rPr kumimoji="0" lang="en-US" sz="2800" b="1" i="0" u="none" strike="noStrike" kern="1200" cap="none" spc="15" normalizeH="0" baseline="0" noProof="0" dirty="0">
                  <a:ln>
                    <a:noFill/>
                  </a:ln>
                  <a:solidFill>
                    <a:srgbClr val="000000"/>
                  </a:solidFill>
                  <a:effectLst/>
                  <a:uLnTx/>
                  <a:uFillTx/>
                  <a:latin typeface="Fira Sans Light"/>
                  <a:ea typeface="+mn-ea"/>
                  <a:cs typeface="+mn-cs"/>
                </a:rPr>
                <a:t> </a:t>
              </a:r>
              <a:r>
                <a:rPr kumimoji="0" lang="en-US" sz="2800" b="1" i="0" u="none" strike="noStrike" kern="1200" cap="none" spc="15" normalizeH="0" baseline="0" noProof="0" dirty="0" err="1">
                  <a:ln>
                    <a:noFill/>
                  </a:ln>
                  <a:solidFill>
                    <a:srgbClr val="000000"/>
                  </a:solidFill>
                  <a:effectLst/>
                  <a:uLnTx/>
                  <a:uFillTx/>
                  <a:latin typeface="Fira Sans Light"/>
                  <a:ea typeface="+mn-ea"/>
                  <a:cs typeface="+mn-cs"/>
                </a:rPr>
                <a:t>nacional</a:t>
              </a:r>
              <a:r>
                <a:rPr lang="en-US" sz="2800" b="1" spc="15" dirty="0">
                  <a:solidFill>
                    <a:srgbClr val="000000"/>
                  </a:solidFill>
                  <a:latin typeface="Fira Sans Light"/>
                </a:rPr>
                <a:t>. </a:t>
              </a:r>
            </a:p>
            <a:p>
              <a:pPr marL="0" marR="0" lvl="0" indent="0" algn="l" defTabSz="914400" rtl="0" eaLnBrk="1" fontAlgn="auto" latinLnBrk="0" hangingPunct="1">
                <a:spcBef>
                  <a:spcPts val="0"/>
                </a:spcBef>
                <a:spcAft>
                  <a:spcPts val="0"/>
                </a:spcAft>
                <a:buClrTx/>
                <a:buSzTx/>
                <a:buFontTx/>
                <a:buNone/>
                <a:tabLst/>
                <a:defRPr/>
              </a:pPr>
              <a:endParaRPr lang="en-US" sz="2800" b="1" spc="15" dirty="0">
                <a:solidFill>
                  <a:srgbClr val="000000"/>
                </a:solidFill>
                <a:latin typeface="Fira Sans Light"/>
              </a:endParaRPr>
            </a:p>
            <a:p>
              <a:pPr marL="0" marR="0" lvl="0" indent="0" algn="l" defTabSz="914400" rtl="0" eaLnBrk="1" fontAlgn="auto" latinLnBrk="0" hangingPunct="1">
                <a:spcBef>
                  <a:spcPts val="0"/>
                </a:spcBef>
                <a:spcAft>
                  <a:spcPts val="0"/>
                </a:spcAft>
                <a:buClrTx/>
                <a:buSzTx/>
                <a:buFontTx/>
                <a:buNone/>
                <a:tabLst/>
                <a:defRPr/>
              </a:pPr>
              <a:r>
                <a:rPr lang="en-US" sz="2800" b="1" spc="15" dirty="0">
                  <a:solidFill>
                    <a:srgbClr val="000000"/>
                  </a:solidFill>
                  <a:latin typeface="Fira Sans Light"/>
                </a:rPr>
                <a:t>Segmentandose la muestra en 6 grandes zonas: </a:t>
              </a:r>
            </a:p>
            <a:p>
              <a:pPr marL="457200" marR="0" lvl="0" indent="-457200" algn="l" defTabSz="914400" rtl="0" eaLnBrk="1" fontAlgn="auto" latinLnBrk="0" hangingPunct="1">
                <a:spcBef>
                  <a:spcPts val="0"/>
                </a:spcBef>
                <a:spcAft>
                  <a:spcPts val="0"/>
                </a:spcAft>
                <a:buClrTx/>
                <a:buSzTx/>
                <a:buFont typeface="Arial" panose="020B0604020202020204" pitchFamily="34" charset="0"/>
                <a:buChar char="•"/>
                <a:tabLst/>
                <a:defRPr/>
              </a:pPr>
              <a:r>
                <a:rPr lang="en-US" sz="2800" b="1" spc="15" dirty="0">
                  <a:solidFill>
                    <a:srgbClr val="000000"/>
                  </a:solidFill>
                  <a:latin typeface="Fira Sans Light"/>
                </a:rPr>
                <a:t>Asunción</a:t>
              </a:r>
            </a:p>
            <a:p>
              <a:pPr marL="457200" marR="0" lvl="0" indent="-457200" algn="l" defTabSz="914400" rtl="0" eaLnBrk="1" fontAlgn="auto" latinLnBrk="0" hangingPunct="1">
                <a:spcBef>
                  <a:spcPts val="0"/>
                </a:spcBef>
                <a:spcAft>
                  <a:spcPts val="0"/>
                </a:spcAft>
                <a:buClrTx/>
                <a:buSzTx/>
                <a:buFont typeface="Arial" panose="020B0604020202020204" pitchFamily="34" charset="0"/>
                <a:buChar char="•"/>
                <a:tabLst/>
                <a:defRPr/>
              </a:pPr>
              <a:r>
                <a:rPr lang="en-US" sz="2800" b="1" spc="15" dirty="0">
                  <a:solidFill>
                    <a:srgbClr val="000000"/>
                  </a:solidFill>
                  <a:latin typeface="Fira Sans Light"/>
                </a:rPr>
                <a:t>Zona Centro ( Cordillera, Central, Paraguarí, Pte Hayes, Boquerón, Alto Paraguay)</a:t>
              </a:r>
            </a:p>
            <a:p>
              <a:pPr marL="457200" marR="0" lvl="0" indent="-457200" algn="l" defTabSz="914400" rtl="0" eaLnBrk="1" fontAlgn="auto" latinLnBrk="0" hangingPunct="1">
                <a:spcBef>
                  <a:spcPts val="0"/>
                </a:spcBef>
                <a:spcAft>
                  <a:spcPts val="0"/>
                </a:spcAft>
                <a:buClrTx/>
                <a:buSzTx/>
                <a:buFont typeface="Arial" panose="020B0604020202020204" pitchFamily="34" charset="0"/>
                <a:buChar char="•"/>
                <a:tabLst/>
                <a:defRPr/>
              </a:pPr>
              <a:r>
                <a:rPr lang="en-US" sz="2800" b="1" spc="15" dirty="0">
                  <a:solidFill>
                    <a:srgbClr val="000000"/>
                  </a:solidFill>
                  <a:latin typeface="Fira Sans Light"/>
                </a:rPr>
                <a:t>Zona Norte ( Concepción, Amambay, San Pedro)</a:t>
              </a:r>
            </a:p>
            <a:p>
              <a:pPr marL="457200" marR="0" lvl="0" indent="-457200" algn="l" defTabSz="914400" rtl="0" eaLnBrk="1" fontAlgn="auto" latinLnBrk="0" hangingPunct="1">
                <a:spcBef>
                  <a:spcPts val="0"/>
                </a:spcBef>
                <a:spcAft>
                  <a:spcPts val="0"/>
                </a:spcAft>
                <a:buClrTx/>
                <a:buSzTx/>
                <a:buFont typeface="Arial" panose="020B0604020202020204" pitchFamily="34" charset="0"/>
                <a:buChar char="•"/>
                <a:tabLst/>
                <a:defRPr/>
              </a:pPr>
              <a:r>
                <a:rPr lang="en-US" sz="2800" b="1" spc="15" dirty="0">
                  <a:solidFill>
                    <a:srgbClr val="000000"/>
                  </a:solidFill>
                  <a:latin typeface="Fira Sans Light"/>
                </a:rPr>
                <a:t>Zona Sur (Itapúa, Misiones, Ñeembucú)</a:t>
              </a:r>
            </a:p>
            <a:p>
              <a:pPr marL="457200" marR="0" lvl="0" indent="-457200" algn="l" defTabSz="914400" rtl="0" eaLnBrk="1" fontAlgn="auto" latinLnBrk="0" hangingPunct="1">
                <a:spcBef>
                  <a:spcPts val="0"/>
                </a:spcBef>
                <a:spcAft>
                  <a:spcPts val="0"/>
                </a:spcAft>
                <a:buClrTx/>
                <a:buSzTx/>
                <a:buFont typeface="Arial" panose="020B0604020202020204" pitchFamily="34" charset="0"/>
                <a:buChar char="•"/>
                <a:tabLst/>
                <a:defRPr/>
              </a:pPr>
              <a:r>
                <a:rPr lang="en-US" sz="2800" b="1" spc="15" dirty="0">
                  <a:solidFill>
                    <a:srgbClr val="000000"/>
                  </a:solidFill>
                  <a:latin typeface="Fira Sans Light"/>
                </a:rPr>
                <a:t>Zona Este (Alto Paraná y Canindeyú)</a:t>
              </a:r>
            </a:p>
            <a:p>
              <a:pPr marL="457200" marR="0" lvl="0" indent="-457200" algn="l" defTabSz="914400" rtl="0" eaLnBrk="1" fontAlgn="auto" latinLnBrk="0" hangingPunct="1">
                <a:spcBef>
                  <a:spcPts val="0"/>
                </a:spcBef>
                <a:spcAft>
                  <a:spcPts val="0"/>
                </a:spcAft>
                <a:buClrTx/>
                <a:buSzTx/>
                <a:buFont typeface="Arial" panose="020B0604020202020204" pitchFamily="34" charset="0"/>
                <a:buChar char="•"/>
                <a:tabLst/>
                <a:defRPr/>
              </a:pPr>
              <a:r>
                <a:rPr lang="en-US" sz="2800" b="1" spc="15" dirty="0">
                  <a:solidFill>
                    <a:srgbClr val="000000"/>
                  </a:solidFill>
                  <a:latin typeface="Fira Sans Light"/>
                </a:rPr>
                <a:t>Zona Centro Este (Caaguazú, Caazapá y Guairá)</a:t>
              </a:r>
            </a:p>
            <a:p>
              <a:pPr marL="457200" marR="0" lvl="0" indent="-457200" algn="l" defTabSz="914400" rtl="0" eaLnBrk="1" fontAlgn="auto" latinLnBrk="0" hangingPunct="1">
                <a:spcBef>
                  <a:spcPts val="0"/>
                </a:spcBef>
                <a:spcAft>
                  <a:spcPts val="0"/>
                </a:spcAft>
                <a:buClrTx/>
                <a:buSzTx/>
                <a:buFont typeface="Arial" panose="020B0604020202020204" pitchFamily="34" charset="0"/>
                <a:buChar char="•"/>
                <a:tabLst/>
                <a:defRPr/>
              </a:pPr>
              <a:endParaRPr kumimoji="0" lang="en-US" sz="2800" b="1" i="0" u="none" strike="noStrike" kern="1200" cap="none" spc="15" normalizeH="0" baseline="0" noProof="0" dirty="0">
                <a:ln>
                  <a:noFill/>
                </a:ln>
                <a:solidFill>
                  <a:srgbClr val="000000"/>
                </a:solidFill>
                <a:effectLst/>
                <a:uLnTx/>
                <a:uFillTx/>
                <a:latin typeface="Fira Sans Light"/>
                <a:ea typeface="+mn-ea"/>
                <a:cs typeface="+mn-cs"/>
              </a:endParaRPr>
            </a:p>
          </p:txBody>
        </p:sp>
        <p:sp>
          <p:nvSpPr>
            <p:cNvPr id="8" name="AutoShape 16">
              <a:extLst>
                <a:ext uri="{FF2B5EF4-FFF2-40B4-BE49-F238E27FC236}">
                  <a16:creationId xmlns:a16="http://schemas.microsoft.com/office/drawing/2014/main" id="{B646F24F-2ABC-ACE9-E989-2A4B4A468C94}"/>
                </a:ext>
              </a:extLst>
            </p:cNvPr>
            <p:cNvSpPr/>
            <p:nvPr/>
          </p:nvSpPr>
          <p:spPr>
            <a:xfrm>
              <a:off x="0" y="3691207"/>
              <a:ext cx="8084938" cy="0"/>
            </a:xfrm>
            <a:prstGeom prst="line">
              <a:avLst/>
            </a:prstGeom>
            <a:ln w="38100" cap="rnd">
              <a:solidFill>
                <a:srgbClr val="86C7ED"/>
              </a:solidFill>
              <a:prstDash val="solid"/>
              <a:headEnd type="none" w="sm" len="sm"/>
              <a:tailEnd type="none" w="sm" len="sm"/>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7" name="Freeform 17"/>
          <p:cNvSpPr/>
          <p:nvPr/>
        </p:nvSpPr>
        <p:spPr>
          <a:xfrm>
            <a:off x="11020000" y="1795519"/>
            <a:ext cx="6045124" cy="6380078"/>
          </a:xfrm>
          <a:custGeom>
            <a:avLst/>
            <a:gdLst/>
            <a:ahLst/>
            <a:cxnLst/>
            <a:rect l="l" t="t" r="r" b="b"/>
            <a:pathLst>
              <a:path w="6045124" h="6380078">
                <a:moveTo>
                  <a:pt x="0" y="0"/>
                </a:moveTo>
                <a:lnTo>
                  <a:pt x="6045124" y="0"/>
                </a:lnTo>
                <a:lnTo>
                  <a:pt x="6045124" y="6380078"/>
                </a:lnTo>
                <a:lnTo>
                  <a:pt x="0" y="6380078"/>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0" name="Freeform 3">
            <a:extLst>
              <a:ext uri="{FF2B5EF4-FFF2-40B4-BE49-F238E27FC236}">
                <a16:creationId xmlns:a16="http://schemas.microsoft.com/office/drawing/2014/main" id="{1E85BDEE-8201-B8E0-F4C7-ACEFC35023C5}"/>
              </a:ext>
            </a:extLst>
          </p:cNvPr>
          <p:cNvSpPr/>
          <p:nvPr/>
        </p:nvSpPr>
        <p:spPr>
          <a:xfrm>
            <a:off x="11672873" y="3893520"/>
            <a:ext cx="395874" cy="593811"/>
          </a:xfrm>
          <a:custGeom>
            <a:avLst/>
            <a:gdLst/>
            <a:ahLst/>
            <a:cxnLst/>
            <a:rect l="l" t="t" r="r" b="b"/>
            <a:pathLst>
              <a:path w="395874" h="593811">
                <a:moveTo>
                  <a:pt x="0" y="0"/>
                </a:moveTo>
                <a:lnTo>
                  <a:pt x="395874" y="0"/>
                </a:lnTo>
                <a:lnTo>
                  <a:pt x="395874" y="593812"/>
                </a:lnTo>
                <a:lnTo>
                  <a:pt x="0" y="59381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1" name="Freeform 3">
            <a:extLst>
              <a:ext uri="{FF2B5EF4-FFF2-40B4-BE49-F238E27FC236}">
                <a16:creationId xmlns:a16="http://schemas.microsoft.com/office/drawing/2014/main" id="{AF85EC2F-F1EA-111E-D088-73550BE8BA71}"/>
              </a:ext>
            </a:extLst>
          </p:cNvPr>
          <p:cNvSpPr/>
          <p:nvPr/>
        </p:nvSpPr>
        <p:spPr>
          <a:xfrm>
            <a:off x="13844625" y="5007616"/>
            <a:ext cx="395874" cy="593811"/>
          </a:xfrm>
          <a:custGeom>
            <a:avLst/>
            <a:gdLst/>
            <a:ahLst/>
            <a:cxnLst/>
            <a:rect l="l" t="t" r="r" b="b"/>
            <a:pathLst>
              <a:path w="395874" h="593811">
                <a:moveTo>
                  <a:pt x="0" y="0"/>
                </a:moveTo>
                <a:lnTo>
                  <a:pt x="395874" y="0"/>
                </a:lnTo>
                <a:lnTo>
                  <a:pt x="395874" y="593812"/>
                </a:lnTo>
                <a:lnTo>
                  <a:pt x="0" y="59381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2" name="Freeform 3">
            <a:extLst>
              <a:ext uri="{FF2B5EF4-FFF2-40B4-BE49-F238E27FC236}">
                <a16:creationId xmlns:a16="http://schemas.microsoft.com/office/drawing/2014/main" id="{8C3870AC-8DDA-E102-0918-F7A366B13B8E}"/>
              </a:ext>
            </a:extLst>
          </p:cNvPr>
          <p:cNvSpPr/>
          <p:nvPr/>
        </p:nvSpPr>
        <p:spPr>
          <a:xfrm>
            <a:off x="14782800" y="4124516"/>
            <a:ext cx="395874" cy="593811"/>
          </a:xfrm>
          <a:custGeom>
            <a:avLst/>
            <a:gdLst/>
            <a:ahLst/>
            <a:cxnLst/>
            <a:rect l="l" t="t" r="r" b="b"/>
            <a:pathLst>
              <a:path w="395874" h="593811">
                <a:moveTo>
                  <a:pt x="0" y="0"/>
                </a:moveTo>
                <a:lnTo>
                  <a:pt x="395874" y="0"/>
                </a:lnTo>
                <a:lnTo>
                  <a:pt x="395874" y="593812"/>
                </a:lnTo>
                <a:lnTo>
                  <a:pt x="0" y="59381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3" name="Freeform 3">
            <a:extLst>
              <a:ext uri="{FF2B5EF4-FFF2-40B4-BE49-F238E27FC236}">
                <a16:creationId xmlns:a16="http://schemas.microsoft.com/office/drawing/2014/main" id="{4882F5BC-6564-335C-0700-1883C6404B0E}"/>
              </a:ext>
            </a:extLst>
          </p:cNvPr>
          <p:cNvSpPr/>
          <p:nvPr/>
        </p:nvSpPr>
        <p:spPr>
          <a:xfrm>
            <a:off x="15726025" y="4347056"/>
            <a:ext cx="395874" cy="593811"/>
          </a:xfrm>
          <a:custGeom>
            <a:avLst/>
            <a:gdLst/>
            <a:ahLst/>
            <a:cxnLst/>
            <a:rect l="l" t="t" r="r" b="b"/>
            <a:pathLst>
              <a:path w="395874" h="593811">
                <a:moveTo>
                  <a:pt x="0" y="0"/>
                </a:moveTo>
                <a:lnTo>
                  <a:pt x="395874" y="0"/>
                </a:lnTo>
                <a:lnTo>
                  <a:pt x="395874" y="593812"/>
                </a:lnTo>
                <a:lnTo>
                  <a:pt x="0" y="59381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Freeform 3">
            <a:extLst>
              <a:ext uri="{FF2B5EF4-FFF2-40B4-BE49-F238E27FC236}">
                <a16:creationId xmlns:a16="http://schemas.microsoft.com/office/drawing/2014/main" id="{C1455D76-51E9-1101-F715-558C4F962AA7}"/>
              </a:ext>
            </a:extLst>
          </p:cNvPr>
          <p:cNvSpPr/>
          <p:nvPr/>
        </p:nvSpPr>
        <p:spPr>
          <a:xfrm>
            <a:off x="15082073" y="5204041"/>
            <a:ext cx="395874" cy="593811"/>
          </a:xfrm>
          <a:custGeom>
            <a:avLst/>
            <a:gdLst/>
            <a:ahLst/>
            <a:cxnLst/>
            <a:rect l="l" t="t" r="r" b="b"/>
            <a:pathLst>
              <a:path w="395874" h="593811">
                <a:moveTo>
                  <a:pt x="0" y="0"/>
                </a:moveTo>
                <a:lnTo>
                  <a:pt x="395874" y="0"/>
                </a:lnTo>
                <a:lnTo>
                  <a:pt x="395874" y="593812"/>
                </a:lnTo>
                <a:lnTo>
                  <a:pt x="0" y="59381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Freeform 3">
            <a:extLst>
              <a:ext uri="{FF2B5EF4-FFF2-40B4-BE49-F238E27FC236}">
                <a16:creationId xmlns:a16="http://schemas.microsoft.com/office/drawing/2014/main" id="{DFAD516B-054E-3E8D-0562-AE420B3BC5A9}"/>
              </a:ext>
            </a:extLst>
          </p:cNvPr>
          <p:cNvSpPr/>
          <p:nvPr/>
        </p:nvSpPr>
        <p:spPr>
          <a:xfrm>
            <a:off x="16497499" y="5241948"/>
            <a:ext cx="395874" cy="593811"/>
          </a:xfrm>
          <a:custGeom>
            <a:avLst/>
            <a:gdLst/>
            <a:ahLst/>
            <a:cxnLst/>
            <a:rect l="l" t="t" r="r" b="b"/>
            <a:pathLst>
              <a:path w="395874" h="593811">
                <a:moveTo>
                  <a:pt x="0" y="0"/>
                </a:moveTo>
                <a:lnTo>
                  <a:pt x="395874" y="0"/>
                </a:lnTo>
                <a:lnTo>
                  <a:pt x="395874" y="593812"/>
                </a:lnTo>
                <a:lnTo>
                  <a:pt x="0" y="59381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Freeform 3">
            <a:extLst>
              <a:ext uri="{FF2B5EF4-FFF2-40B4-BE49-F238E27FC236}">
                <a16:creationId xmlns:a16="http://schemas.microsoft.com/office/drawing/2014/main" id="{D39862F5-2F03-7C44-3305-F2692E40CE45}"/>
              </a:ext>
            </a:extLst>
          </p:cNvPr>
          <p:cNvSpPr/>
          <p:nvPr/>
        </p:nvSpPr>
        <p:spPr>
          <a:xfrm>
            <a:off x="15629424" y="5963548"/>
            <a:ext cx="395874" cy="593811"/>
          </a:xfrm>
          <a:custGeom>
            <a:avLst/>
            <a:gdLst/>
            <a:ahLst/>
            <a:cxnLst/>
            <a:rect l="l" t="t" r="r" b="b"/>
            <a:pathLst>
              <a:path w="395874" h="593811">
                <a:moveTo>
                  <a:pt x="0" y="0"/>
                </a:moveTo>
                <a:lnTo>
                  <a:pt x="395874" y="0"/>
                </a:lnTo>
                <a:lnTo>
                  <a:pt x="395874" y="593812"/>
                </a:lnTo>
                <a:lnTo>
                  <a:pt x="0" y="59381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Freeform 3">
            <a:extLst>
              <a:ext uri="{FF2B5EF4-FFF2-40B4-BE49-F238E27FC236}">
                <a16:creationId xmlns:a16="http://schemas.microsoft.com/office/drawing/2014/main" id="{C27BF943-A9CA-2585-6461-1F1E989C9B89}"/>
              </a:ext>
            </a:extLst>
          </p:cNvPr>
          <p:cNvSpPr/>
          <p:nvPr/>
        </p:nvSpPr>
        <p:spPr>
          <a:xfrm>
            <a:off x="14967189" y="5986660"/>
            <a:ext cx="395874" cy="593811"/>
          </a:xfrm>
          <a:custGeom>
            <a:avLst/>
            <a:gdLst/>
            <a:ahLst/>
            <a:cxnLst/>
            <a:rect l="l" t="t" r="r" b="b"/>
            <a:pathLst>
              <a:path w="395874" h="593811">
                <a:moveTo>
                  <a:pt x="0" y="0"/>
                </a:moveTo>
                <a:lnTo>
                  <a:pt x="395874" y="0"/>
                </a:lnTo>
                <a:lnTo>
                  <a:pt x="395874" y="593812"/>
                </a:lnTo>
                <a:lnTo>
                  <a:pt x="0" y="59381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9" name="Freeform 3">
            <a:extLst>
              <a:ext uri="{FF2B5EF4-FFF2-40B4-BE49-F238E27FC236}">
                <a16:creationId xmlns:a16="http://schemas.microsoft.com/office/drawing/2014/main" id="{423A0035-BA70-6846-B57B-510E276A0D82}"/>
              </a:ext>
            </a:extLst>
          </p:cNvPr>
          <p:cNvSpPr/>
          <p:nvPr/>
        </p:nvSpPr>
        <p:spPr>
          <a:xfrm>
            <a:off x="14502891" y="6150056"/>
            <a:ext cx="395874" cy="593811"/>
          </a:xfrm>
          <a:custGeom>
            <a:avLst/>
            <a:gdLst/>
            <a:ahLst/>
            <a:cxnLst/>
            <a:rect l="l" t="t" r="r" b="b"/>
            <a:pathLst>
              <a:path w="395874" h="593811">
                <a:moveTo>
                  <a:pt x="0" y="0"/>
                </a:moveTo>
                <a:lnTo>
                  <a:pt x="395874" y="0"/>
                </a:lnTo>
                <a:lnTo>
                  <a:pt x="395874" y="593812"/>
                </a:lnTo>
                <a:lnTo>
                  <a:pt x="0" y="59381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Freeform 3">
            <a:extLst>
              <a:ext uri="{FF2B5EF4-FFF2-40B4-BE49-F238E27FC236}">
                <a16:creationId xmlns:a16="http://schemas.microsoft.com/office/drawing/2014/main" id="{3A9C5C90-500A-8DBA-7EBE-DD32465C9339}"/>
              </a:ext>
            </a:extLst>
          </p:cNvPr>
          <p:cNvSpPr/>
          <p:nvPr/>
        </p:nvSpPr>
        <p:spPr>
          <a:xfrm>
            <a:off x="14042562" y="7171842"/>
            <a:ext cx="395874" cy="593811"/>
          </a:xfrm>
          <a:custGeom>
            <a:avLst/>
            <a:gdLst/>
            <a:ahLst/>
            <a:cxnLst/>
            <a:rect l="l" t="t" r="r" b="b"/>
            <a:pathLst>
              <a:path w="395874" h="593811">
                <a:moveTo>
                  <a:pt x="0" y="0"/>
                </a:moveTo>
                <a:lnTo>
                  <a:pt x="395874" y="0"/>
                </a:lnTo>
                <a:lnTo>
                  <a:pt x="395874" y="593812"/>
                </a:lnTo>
                <a:lnTo>
                  <a:pt x="0" y="59381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21" name="Freeform 3">
            <a:extLst>
              <a:ext uri="{FF2B5EF4-FFF2-40B4-BE49-F238E27FC236}">
                <a16:creationId xmlns:a16="http://schemas.microsoft.com/office/drawing/2014/main" id="{FE873DA0-D6B1-28AB-5710-614A0CE705A9}"/>
              </a:ext>
            </a:extLst>
          </p:cNvPr>
          <p:cNvSpPr/>
          <p:nvPr/>
        </p:nvSpPr>
        <p:spPr>
          <a:xfrm>
            <a:off x="14769252" y="6580471"/>
            <a:ext cx="395874" cy="593811"/>
          </a:xfrm>
          <a:custGeom>
            <a:avLst/>
            <a:gdLst/>
            <a:ahLst/>
            <a:cxnLst/>
            <a:rect l="l" t="t" r="r" b="b"/>
            <a:pathLst>
              <a:path w="395874" h="593811">
                <a:moveTo>
                  <a:pt x="0" y="0"/>
                </a:moveTo>
                <a:lnTo>
                  <a:pt x="395874" y="0"/>
                </a:lnTo>
                <a:lnTo>
                  <a:pt x="395874" y="593812"/>
                </a:lnTo>
                <a:lnTo>
                  <a:pt x="0" y="59381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Freeform 3">
            <a:extLst>
              <a:ext uri="{FF2B5EF4-FFF2-40B4-BE49-F238E27FC236}">
                <a16:creationId xmlns:a16="http://schemas.microsoft.com/office/drawing/2014/main" id="{2F2E1D09-EF1C-2D3A-BAAF-12637090E360}"/>
              </a:ext>
            </a:extLst>
          </p:cNvPr>
          <p:cNvSpPr/>
          <p:nvPr/>
        </p:nvSpPr>
        <p:spPr>
          <a:xfrm>
            <a:off x="15426752" y="6557359"/>
            <a:ext cx="299273" cy="346517"/>
          </a:xfrm>
          <a:custGeom>
            <a:avLst/>
            <a:gdLst/>
            <a:ahLst/>
            <a:cxnLst/>
            <a:rect l="l" t="t" r="r" b="b"/>
            <a:pathLst>
              <a:path w="395874" h="593811">
                <a:moveTo>
                  <a:pt x="0" y="0"/>
                </a:moveTo>
                <a:lnTo>
                  <a:pt x="395874" y="0"/>
                </a:lnTo>
                <a:lnTo>
                  <a:pt x="395874" y="593812"/>
                </a:lnTo>
                <a:lnTo>
                  <a:pt x="0" y="59381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23" name="Freeform 3">
            <a:extLst>
              <a:ext uri="{FF2B5EF4-FFF2-40B4-BE49-F238E27FC236}">
                <a16:creationId xmlns:a16="http://schemas.microsoft.com/office/drawing/2014/main" id="{015B14D0-AC7B-45BD-57B7-95F2FD1C43EC}"/>
              </a:ext>
            </a:extLst>
          </p:cNvPr>
          <p:cNvSpPr/>
          <p:nvPr/>
        </p:nvSpPr>
        <p:spPr>
          <a:xfrm>
            <a:off x="16470499" y="6580471"/>
            <a:ext cx="299273" cy="460301"/>
          </a:xfrm>
          <a:custGeom>
            <a:avLst/>
            <a:gdLst/>
            <a:ahLst/>
            <a:cxnLst/>
            <a:rect l="l" t="t" r="r" b="b"/>
            <a:pathLst>
              <a:path w="395874" h="593811">
                <a:moveTo>
                  <a:pt x="0" y="0"/>
                </a:moveTo>
                <a:lnTo>
                  <a:pt x="395874" y="0"/>
                </a:lnTo>
                <a:lnTo>
                  <a:pt x="395874" y="593812"/>
                </a:lnTo>
                <a:lnTo>
                  <a:pt x="0" y="59381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Freeform 3">
            <a:extLst>
              <a:ext uri="{FF2B5EF4-FFF2-40B4-BE49-F238E27FC236}">
                <a16:creationId xmlns:a16="http://schemas.microsoft.com/office/drawing/2014/main" id="{B82C8289-C394-68A7-C8D0-71C6700995EA}"/>
              </a:ext>
            </a:extLst>
          </p:cNvPr>
          <p:cNvSpPr/>
          <p:nvPr/>
        </p:nvSpPr>
        <p:spPr>
          <a:xfrm>
            <a:off x="14898765" y="7379285"/>
            <a:ext cx="395874" cy="593811"/>
          </a:xfrm>
          <a:custGeom>
            <a:avLst/>
            <a:gdLst/>
            <a:ahLst/>
            <a:cxnLst/>
            <a:rect l="l" t="t" r="r" b="b"/>
            <a:pathLst>
              <a:path w="395874" h="593811">
                <a:moveTo>
                  <a:pt x="0" y="0"/>
                </a:moveTo>
                <a:lnTo>
                  <a:pt x="395874" y="0"/>
                </a:lnTo>
                <a:lnTo>
                  <a:pt x="395874" y="593812"/>
                </a:lnTo>
                <a:lnTo>
                  <a:pt x="0" y="59381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25" name="Freeform 3">
            <a:extLst>
              <a:ext uri="{FF2B5EF4-FFF2-40B4-BE49-F238E27FC236}">
                <a16:creationId xmlns:a16="http://schemas.microsoft.com/office/drawing/2014/main" id="{FC2BD55E-D5A2-BBAE-7FF6-54BC0180509F}"/>
              </a:ext>
            </a:extLst>
          </p:cNvPr>
          <p:cNvSpPr/>
          <p:nvPr/>
        </p:nvSpPr>
        <p:spPr>
          <a:xfrm flipH="1">
            <a:off x="15426752" y="7020055"/>
            <a:ext cx="299272" cy="346517"/>
          </a:xfrm>
          <a:custGeom>
            <a:avLst/>
            <a:gdLst/>
            <a:ahLst/>
            <a:cxnLst/>
            <a:rect l="l" t="t" r="r" b="b"/>
            <a:pathLst>
              <a:path w="395874" h="593811">
                <a:moveTo>
                  <a:pt x="0" y="0"/>
                </a:moveTo>
                <a:lnTo>
                  <a:pt x="395874" y="0"/>
                </a:lnTo>
                <a:lnTo>
                  <a:pt x="395874" y="593812"/>
                </a:lnTo>
                <a:lnTo>
                  <a:pt x="0" y="59381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Freeform 3">
            <a:extLst>
              <a:ext uri="{FF2B5EF4-FFF2-40B4-BE49-F238E27FC236}">
                <a16:creationId xmlns:a16="http://schemas.microsoft.com/office/drawing/2014/main" id="{D16AD208-EB85-CC76-8304-C5D3D53ECBED}"/>
              </a:ext>
            </a:extLst>
          </p:cNvPr>
          <p:cNvSpPr/>
          <p:nvPr/>
        </p:nvSpPr>
        <p:spPr>
          <a:xfrm>
            <a:off x="15671364" y="7492404"/>
            <a:ext cx="299272" cy="483667"/>
          </a:xfrm>
          <a:custGeom>
            <a:avLst/>
            <a:gdLst/>
            <a:ahLst/>
            <a:cxnLst/>
            <a:rect l="l" t="t" r="r" b="b"/>
            <a:pathLst>
              <a:path w="395874" h="593811">
                <a:moveTo>
                  <a:pt x="0" y="0"/>
                </a:moveTo>
                <a:lnTo>
                  <a:pt x="395874" y="0"/>
                </a:lnTo>
                <a:lnTo>
                  <a:pt x="395874" y="593812"/>
                </a:lnTo>
                <a:lnTo>
                  <a:pt x="0" y="59381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Freeform 3">
            <a:extLst>
              <a:ext uri="{FF2B5EF4-FFF2-40B4-BE49-F238E27FC236}">
                <a16:creationId xmlns:a16="http://schemas.microsoft.com/office/drawing/2014/main" id="{B66EE358-EBA3-E05E-D173-0249513155FD}"/>
              </a:ext>
            </a:extLst>
          </p:cNvPr>
          <p:cNvSpPr/>
          <p:nvPr/>
        </p:nvSpPr>
        <p:spPr>
          <a:xfrm>
            <a:off x="13448751" y="2433446"/>
            <a:ext cx="395874" cy="593811"/>
          </a:xfrm>
          <a:custGeom>
            <a:avLst/>
            <a:gdLst/>
            <a:ahLst/>
            <a:cxnLst/>
            <a:rect l="l" t="t" r="r" b="b"/>
            <a:pathLst>
              <a:path w="395874" h="593811">
                <a:moveTo>
                  <a:pt x="0" y="0"/>
                </a:moveTo>
                <a:lnTo>
                  <a:pt x="395874" y="0"/>
                </a:lnTo>
                <a:lnTo>
                  <a:pt x="395874" y="593812"/>
                </a:lnTo>
                <a:lnTo>
                  <a:pt x="0" y="59381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dirty="0">
              <a:ln>
                <a:noFill/>
              </a:ln>
              <a:solidFill>
                <a:prstClr val="black"/>
              </a:solidFill>
              <a:effectLst/>
              <a:highlight>
                <a:srgbClr val="FF0000"/>
              </a:highlight>
              <a:uLnTx/>
              <a:uFillTx/>
              <a:latin typeface="Calibri"/>
              <a:ea typeface="+mn-ea"/>
              <a:cs typeface="+mn-cs"/>
            </a:endParaRPr>
          </a:p>
        </p:txBody>
      </p:sp>
      <p:sp>
        <p:nvSpPr>
          <p:cNvPr id="32" name="TextBox 4">
            <a:extLst>
              <a:ext uri="{FF2B5EF4-FFF2-40B4-BE49-F238E27FC236}">
                <a16:creationId xmlns:a16="http://schemas.microsoft.com/office/drawing/2014/main" id="{BCEFDCD6-0149-6FF5-8807-E42480F9FA16}"/>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6090229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4"/>
          <p:cNvSpPr txBox="1"/>
          <p:nvPr/>
        </p:nvSpPr>
        <p:spPr>
          <a:xfrm>
            <a:off x="1981200" y="1094420"/>
            <a:ext cx="12877800" cy="861774"/>
          </a:xfrm>
          <a:prstGeom prst="rect">
            <a:avLst/>
          </a:prstGeom>
        </p:spPr>
        <p:txBody>
          <a:bodyPr wrap="square" lIns="0" tIns="0" rIns="0" bIns="0" rtlCol="0" anchor="t">
            <a:spAutoFit/>
          </a:bodyPr>
          <a:lstStyle/>
          <a:p>
            <a:pPr algn="ctr"/>
            <a:r>
              <a:rPr kumimoji="0" lang="es-MX" sz="2800" b="1" i="0" u="none" strike="noStrike" kern="1200" cap="none" spc="0" normalizeH="0" baseline="0" noProof="0" dirty="0">
                <a:ln>
                  <a:noFill/>
                </a:ln>
                <a:solidFill>
                  <a:prstClr val="black"/>
                </a:solidFill>
                <a:effectLst/>
                <a:uLnTx/>
                <a:uFillTx/>
                <a:latin typeface="Quicksand Medium" panose="020B0604020202020204" charset="0"/>
              </a:rPr>
              <a:t> </a:t>
            </a:r>
            <a:r>
              <a:rPr lang="es-MX" sz="2800" b="1" i="0" u="none" strike="noStrike" dirty="0">
                <a:solidFill>
                  <a:schemeClr val="tx1"/>
                </a:solidFill>
                <a:effectLst/>
                <a:latin typeface="Quicksand Medium" panose="020B0604020202020204" charset="0"/>
              </a:rPr>
              <a:t>¿Cómo considera que se encuentra el nivel de seguridad para el ejercicio del periodismo en el Paraguay?</a:t>
            </a:r>
            <a:endParaRPr lang="es-ES" sz="2800" b="1" i="0" u="none" strike="noStrike" dirty="0">
              <a:solidFill>
                <a:schemeClr val="tx1"/>
              </a:solidFill>
              <a:effectLst/>
              <a:latin typeface="Quicksand Medium" panose="020B0604020202020204" charset="0"/>
            </a:endParaRP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2" name="TextBox 5">
            <a:extLst>
              <a:ext uri="{FF2B5EF4-FFF2-40B4-BE49-F238E27FC236}">
                <a16:creationId xmlns:a16="http://schemas.microsoft.com/office/drawing/2014/main" id="{C03E0E20-71CA-D2B0-4D01-B42B144D62AD}"/>
              </a:ext>
            </a:extLst>
          </p:cNvPr>
          <p:cNvSpPr txBox="1"/>
          <p:nvPr/>
        </p:nvSpPr>
        <p:spPr>
          <a:xfrm>
            <a:off x="762000" y="468156"/>
            <a:ext cx="15316200" cy="492443"/>
          </a:xfrm>
          <a:prstGeom prst="rect">
            <a:avLst/>
          </a:prstGeom>
          <a:solidFill>
            <a:schemeClr val="bg1">
              <a:lumMod val="50000"/>
            </a:schemeClr>
          </a:solidFill>
        </p:spPr>
        <p:txBody>
          <a:bodyPr wrap="square" lIns="0" tIns="0" rIns="0" bIns="0" rtlCol="0" anchor="t">
            <a:spAutoFit/>
          </a:bodyPr>
          <a:lstStyle/>
          <a:p>
            <a:pPr marL="685800" lvl="1" algn="r" defTabSz="1371600"/>
            <a:r>
              <a:rPr lang="es-ES" sz="3200" b="1" dirty="0">
                <a:solidFill>
                  <a:schemeClr val="bg1"/>
                </a:solidFill>
                <a:latin typeface="Calibri" panose="020F0502020204030204"/>
              </a:rPr>
              <a:t>PERCEPCIÓN SOBRE LA SEGURIDAD EN EL EJERCICIO DE LA PROFESIÓN </a:t>
            </a:r>
            <a:endParaRPr lang="es-PY" sz="3200" b="1" dirty="0">
              <a:solidFill>
                <a:schemeClr val="bg1"/>
              </a:solidFill>
              <a:latin typeface="Calibri" panose="020F0502020204030204"/>
            </a:endParaRPr>
          </a:p>
        </p:txBody>
      </p:sp>
      <p:sp>
        <p:nvSpPr>
          <p:cNvPr id="10" name="TextBox 4">
            <a:extLst>
              <a:ext uri="{FF2B5EF4-FFF2-40B4-BE49-F238E27FC236}">
                <a16:creationId xmlns:a16="http://schemas.microsoft.com/office/drawing/2014/main" id="{1B0023BE-F6A8-72F6-6DB5-B2E7BE81848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3" name="Gráfico 2">
            <a:extLst>
              <a:ext uri="{FF2B5EF4-FFF2-40B4-BE49-F238E27FC236}">
                <a16:creationId xmlns:a16="http://schemas.microsoft.com/office/drawing/2014/main" id="{F2860381-37E0-8267-1E12-99FA47C1A745}"/>
              </a:ext>
            </a:extLst>
          </p:cNvPr>
          <p:cNvGraphicFramePr>
            <a:graphicFrameLocks/>
          </p:cNvGraphicFramePr>
          <p:nvPr>
            <p:extLst>
              <p:ext uri="{D42A27DB-BD31-4B8C-83A1-F6EECF244321}">
                <p14:modId xmlns:p14="http://schemas.microsoft.com/office/powerpoint/2010/main" val="2774477780"/>
              </p:ext>
            </p:extLst>
          </p:nvPr>
        </p:nvGraphicFramePr>
        <p:xfrm>
          <a:off x="428888" y="2130743"/>
          <a:ext cx="16868512" cy="7688101"/>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4">
            <a:extLst>
              <a:ext uri="{FF2B5EF4-FFF2-40B4-BE49-F238E27FC236}">
                <a16:creationId xmlns:a16="http://schemas.microsoft.com/office/drawing/2014/main" id="{8F324CC1-4B93-D6A0-3884-191AE39757DD}"/>
              </a:ext>
            </a:extLst>
          </p:cNvPr>
          <p:cNvSpPr txBox="1"/>
          <p:nvPr/>
        </p:nvSpPr>
        <p:spPr>
          <a:xfrm>
            <a:off x="14977688" y="2102047"/>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prstClr val="white"/>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prstClr val="white"/>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371481418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5"/>
          <p:cNvSpPr txBox="1"/>
          <p:nvPr/>
        </p:nvSpPr>
        <p:spPr>
          <a:xfrm>
            <a:off x="762000" y="468156"/>
            <a:ext cx="15316200" cy="1077218"/>
          </a:xfrm>
          <a:prstGeom prst="rect">
            <a:avLst/>
          </a:prstGeom>
          <a:solidFill>
            <a:schemeClr val="bg1">
              <a:lumMod val="50000"/>
            </a:schemeClr>
          </a:solidFill>
        </p:spPr>
        <p:txBody>
          <a:bodyPr wrap="square" lIns="0" tIns="0" rIns="0" bIns="0" rtlCol="0" anchor="t">
            <a:spAutoFit/>
          </a:bodyPr>
          <a:lstStyle/>
          <a:p>
            <a:pPr marL="0" marR="0" lvl="0" indent="0" algn="ctr" defTabSz="914400" rtl="0" eaLnBrk="1" fontAlgn="auto" latinLnBrk="0" hangingPunct="1">
              <a:lnSpc>
                <a:spcPts val="4200"/>
              </a:lnSpc>
              <a:spcBef>
                <a:spcPts val="0"/>
              </a:spcBef>
              <a:spcAft>
                <a:spcPts val="0"/>
              </a:spcAft>
              <a:buClrTx/>
              <a:buSzTx/>
              <a:buFontTx/>
              <a:buNone/>
              <a:tabLst/>
              <a:defRPr/>
            </a:pPr>
            <a:r>
              <a:rPr lang="es-ES" sz="3600" b="1" dirty="0">
                <a:solidFill>
                  <a:schemeClr val="bg1"/>
                </a:solidFill>
                <a:latin typeface="Calibri" panose="020F0502020204030204"/>
              </a:rPr>
              <a:t>TIPO DE VIOLENCIA QUE PADECEN LOS PERIODÍSTAS EN GENERAL  EN EL EJERCICIO DE SU PROFESIÓN </a:t>
            </a:r>
            <a:endParaRPr kumimoji="0" lang="en-US" sz="3600" b="1" i="0" u="none" strike="noStrike" kern="1200" cap="none" spc="15" normalizeH="0" baseline="0" noProof="0" dirty="0">
              <a:ln>
                <a:noFill/>
              </a:ln>
              <a:solidFill>
                <a:schemeClr val="bg1"/>
              </a:solidFill>
              <a:effectLst/>
              <a:uLnTx/>
              <a:uFillTx/>
              <a:latin typeface="+mj-lt"/>
              <a:ea typeface="+mn-ea"/>
              <a:cs typeface="+mn-cs"/>
            </a:endParaRP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4">
            <a:extLst>
              <a:ext uri="{FF2B5EF4-FFF2-40B4-BE49-F238E27FC236}">
                <a16:creationId xmlns:a16="http://schemas.microsoft.com/office/drawing/2014/main" id="{51216CB9-69B9-AA1D-0D89-D7B47E3258E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4"/>
          <p:cNvSpPr txBox="1"/>
          <p:nvPr/>
        </p:nvSpPr>
        <p:spPr>
          <a:xfrm>
            <a:off x="457664" y="1702098"/>
            <a:ext cx="16764000" cy="430887"/>
          </a:xfrm>
          <a:prstGeom prst="rect">
            <a:avLst/>
          </a:prstGeom>
        </p:spPr>
        <p:txBody>
          <a:bodyPr wrap="square" lIns="0" tIns="0" rIns="0" bIns="0" rtlCol="0" anchor="t">
            <a:spAutoFit/>
          </a:bodyPr>
          <a:lstStyle/>
          <a:p>
            <a:pPr algn="ctr" fontAlgn="b"/>
            <a:r>
              <a:rPr lang="es-MX" sz="2800" b="1" i="0" u="none" strike="noStrike" dirty="0">
                <a:solidFill>
                  <a:schemeClr val="tx1"/>
                </a:solidFill>
                <a:effectLst/>
                <a:latin typeface="Quicksand Medium" panose="020B0604020202020204" charset="0"/>
              </a:rPr>
              <a:t>¿Qué tipo de violencia es la que Ud. cree que con más frecuencia padecen los periodistas? </a:t>
            </a:r>
          </a:p>
        </p:txBody>
      </p:sp>
      <p:graphicFrame>
        <p:nvGraphicFramePr>
          <p:cNvPr id="2" name="Gráfico 1">
            <a:extLst>
              <a:ext uri="{FF2B5EF4-FFF2-40B4-BE49-F238E27FC236}">
                <a16:creationId xmlns:a16="http://schemas.microsoft.com/office/drawing/2014/main" id="{F2860381-37E0-8267-1E12-99FA47C1A745}"/>
              </a:ext>
            </a:extLst>
          </p:cNvPr>
          <p:cNvGraphicFramePr>
            <a:graphicFrameLocks/>
          </p:cNvGraphicFramePr>
          <p:nvPr>
            <p:extLst>
              <p:ext uri="{D42A27DB-BD31-4B8C-83A1-F6EECF244321}">
                <p14:modId xmlns:p14="http://schemas.microsoft.com/office/powerpoint/2010/main" val="2614651094"/>
              </p:ext>
            </p:extLst>
          </p:nvPr>
        </p:nvGraphicFramePr>
        <p:xfrm>
          <a:off x="76200" y="2781301"/>
          <a:ext cx="18516600" cy="7116166"/>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4">
            <a:extLst>
              <a:ext uri="{FF2B5EF4-FFF2-40B4-BE49-F238E27FC236}">
                <a16:creationId xmlns:a16="http://schemas.microsoft.com/office/drawing/2014/main" id="{C09261FE-4D1C-3A6C-5923-73DF460B3051}"/>
              </a:ext>
            </a:extLst>
          </p:cNvPr>
          <p:cNvSpPr txBox="1"/>
          <p:nvPr/>
        </p:nvSpPr>
        <p:spPr>
          <a:xfrm>
            <a:off x="15367291" y="2303746"/>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250208997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5"/>
          <p:cNvSpPr txBox="1"/>
          <p:nvPr/>
        </p:nvSpPr>
        <p:spPr>
          <a:xfrm>
            <a:off x="762000" y="468156"/>
            <a:ext cx="15316200" cy="1077218"/>
          </a:xfrm>
          <a:prstGeom prst="rect">
            <a:avLst/>
          </a:prstGeom>
          <a:solidFill>
            <a:schemeClr val="bg1">
              <a:lumMod val="50000"/>
            </a:schemeClr>
          </a:solidFill>
        </p:spPr>
        <p:txBody>
          <a:bodyPr wrap="square" lIns="0" tIns="0" rIns="0" bIns="0" rtlCol="0" anchor="t">
            <a:spAutoFit/>
          </a:bodyPr>
          <a:lstStyle/>
          <a:p>
            <a:pPr marL="0" marR="0" lvl="0" indent="0" algn="ctr" defTabSz="914400" rtl="0" eaLnBrk="1" fontAlgn="auto" latinLnBrk="0" hangingPunct="1">
              <a:lnSpc>
                <a:spcPts val="4200"/>
              </a:lnSpc>
              <a:spcBef>
                <a:spcPts val="0"/>
              </a:spcBef>
              <a:spcAft>
                <a:spcPts val="0"/>
              </a:spcAft>
              <a:buClrTx/>
              <a:buSzTx/>
              <a:buFontTx/>
              <a:buNone/>
              <a:tabLst/>
              <a:defRPr/>
            </a:pPr>
            <a:r>
              <a:rPr lang="es-ES" sz="3600" b="1" dirty="0">
                <a:solidFill>
                  <a:schemeClr val="bg1"/>
                </a:solidFill>
                <a:latin typeface="Calibri" panose="020F0502020204030204"/>
              </a:rPr>
              <a:t>TIPO DE VIOLENCIA QUE PADECEN LAS PERIODÍSTAS MUJERES EN EL EJERCICIO DE SU PROFESIÓN </a:t>
            </a:r>
            <a:endParaRPr kumimoji="0" lang="en-US" sz="3600" b="1" i="0" u="none" strike="noStrike" kern="1200" cap="none" spc="15" normalizeH="0" baseline="0" noProof="0" dirty="0">
              <a:ln>
                <a:noFill/>
              </a:ln>
              <a:solidFill>
                <a:schemeClr val="bg1"/>
              </a:solidFill>
              <a:effectLst/>
              <a:uLnTx/>
              <a:uFillTx/>
              <a:latin typeface="+mj-lt"/>
              <a:ea typeface="+mn-ea"/>
              <a:cs typeface="+mn-cs"/>
            </a:endParaRP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4">
            <a:extLst>
              <a:ext uri="{FF2B5EF4-FFF2-40B4-BE49-F238E27FC236}">
                <a16:creationId xmlns:a16="http://schemas.microsoft.com/office/drawing/2014/main" id="{51216CB9-69B9-AA1D-0D89-D7B47E3258E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4"/>
          <p:cNvSpPr txBox="1"/>
          <p:nvPr/>
        </p:nvSpPr>
        <p:spPr>
          <a:xfrm>
            <a:off x="457664" y="1702098"/>
            <a:ext cx="16764000" cy="430887"/>
          </a:xfrm>
          <a:prstGeom prst="rect">
            <a:avLst/>
          </a:prstGeom>
        </p:spPr>
        <p:txBody>
          <a:bodyPr wrap="square" lIns="0" tIns="0" rIns="0" bIns="0" rtlCol="0" anchor="t">
            <a:spAutoFit/>
          </a:bodyPr>
          <a:lstStyle/>
          <a:p>
            <a:pPr algn="ctr" fontAlgn="b"/>
            <a:r>
              <a:rPr lang="es-MX" sz="2800" b="1" i="0" u="none" strike="noStrike" dirty="0">
                <a:solidFill>
                  <a:schemeClr val="tx1"/>
                </a:solidFill>
                <a:effectLst/>
                <a:latin typeface="Quicksand Medium" panose="020B0604020202020204" charset="0"/>
              </a:rPr>
              <a:t>¿Qué tipo de violencia es la que Ud. cree que con más frecuencia padecen l</a:t>
            </a:r>
            <a:r>
              <a:rPr lang="es-MX" sz="2800" b="1" dirty="0">
                <a:latin typeface="Quicksand Medium" panose="020B0604020202020204" charset="0"/>
              </a:rPr>
              <a:t>as</a:t>
            </a:r>
            <a:r>
              <a:rPr lang="es-MX" sz="2800" b="1" i="0" u="none" strike="noStrike" dirty="0">
                <a:solidFill>
                  <a:schemeClr val="tx1"/>
                </a:solidFill>
                <a:effectLst/>
                <a:latin typeface="Quicksand Medium" panose="020B0604020202020204" charset="0"/>
              </a:rPr>
              <a:t> periodistas mujeres? </a:t>
            </a:r>
          </a:p>
        </p:txBody>
      </p:sp>
      <p:graphicFrame>
        <p:nvGraphicFramePr>
          <p:cNvPr id="2" name="Gráfico 1">
            <a:extLst>
              <a:ext uri="{FF2B5EF4-FFF2-40B4-BE49-F238E27FC236}">
                <a16:creationId xmlns:a16="http://schemas.microsoft.com/office/drawing/2014/main" id="{F2860381-37E0-8267-1E12-99FA47C1A745}"/>
              </a:ext>
            </a:extLst>
          </p:cNvPr>
          <p:cNvGraphicFramePr>
            <a:graphicFrameLocks/>
          </p:cNvGraphicFramePr>
          <p:nvPr>
            <p:extLst>
              <p:ext uri="{D42A27DB-BD31-4B8C-83A1-F6EECF244321}">
                <p14:modId xmlns:p14="http://schemas.microsoft.com/office/powerpoint/2010/main" val="1112481999"/>
              </p:ext>
            </p:extLst>
          </p:nvPr>
        </p:nvGraphicFramePr>
        <p:xfrm>
          <a:off x="76200" y="2781301"/>
          <a:ext cx="18516600" cy="7116166"/>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4">
            <a:extLst>
              <a:ext uri="{FF2B5EF4-FFF2-40B4-BE49-F238E27FC236}">
                <a16:creationId xmlns:a16="http://schemas.microsoft.com/office/drawing/2014/main" id="{C09261FE-4D1C-3A6C-5923-73DF460B3051}"/>
              </a:ext>
            </a:extLst>
          </p:cNvPr>
          <p:cNvSpPr txBox="1"/>
          <p:nvPr/>
        </p:nvSpPr>
        <p:spPr>
          <a:xfrm>
            <a:off x="15367291" y="2303746"/>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331462997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4"/>
          <p:cNvSpPr txBox="1"/>
          <p:nvPr/>
        </p:nvSpPr>
        <p:spPr>
          <a:xfrm>
            <a:off x="956888" y="958337"/>
            <a:ext cx="14020800" cy="1354217"/>
          </a:xfrm>
          <a:prstGeom prst="rect">
            <a:avLst/>
          </a:prstGeom>
        </p:spPr>
        <p:txBody>
          <a:bodyPr wrap="square" lIns="0" tIns="0" rIns="0" bIns="0" rtlCol="0" anchor="t">
            <a:spAutoFit/>
          </a:bodyPr>
          <a:lstStyle/>
          <a:p>
            <a:pPr algn="ctr"/>
            <a:r>
              <a:rPr kumimoji="0" lang="es-MX" sz="2800" b="1" i="0" u="none" strike="noStrike" kern="1200" cap="none" spc="0" normalizeH="0" baseline="0" noProof="0" dirty="0">
                <a:ln>
                  <a:noFill/>
                </a:ln>
                <a:solidFill>
                  <a:prstClr val="black"/>
                </a:solidFill>
                <a:effectLst/>
                <a:uLnTx/>
                <a:uFillTx/>
                <a:latin typeface="Quicksand Medium" panose="020B0604020202020204" charset="0"/>
              </a:rPr>
              <a:t> </a:t>
            </a:r>
            <a:r>
              <a:rPr lang="es-MX" sz="2800" b="1" i="0" u="none" strike="noStrike" dirty="0">
                <a:solidFill>
                  <a:schemeClr val="tx1"/>
                </a:solidFill>
                <a:effectLst/>
                <a:latin typeface="Quicksand Medium" panose="020B0604020202020204" charset="0"/>
              </a:rPr>
              <a:t>¿Qué tipo de violencia DIGITAL es la que Ud. cree que con más frecuencia padecen los periodistas? (RESPUESTA MULTIPLE)</a:t>
            </a:r>
            <a:endParaRPr lang="es-ES" sz="2800" b="1" i="0" u="none" strike="noStrike" dirty="0">
              <a:solidFill>
                <a:schemeClr val="tx1"/>
              </a:solidFill>
              <a:effectLst/>
              <a:latin typeface="Quicksand Medium" panose="020B060402020202020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Quicksand Medium"/>
              <a:ea typeface="+mn-ea"/>
              <a:cs typeface="+mn-cs"/>
            </a:endParaRP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2" name="TextBox 5">
            <a:extLst>
              <a:ext uri="{FF2B5EF4-FFF2-40B4-BE49-F238E27FC236}">
                <a16:creationId xmlns:a16="http://schemas.microsoft.com/office/drawing/2014/main" id="{C03E0E20-71CA-D2B0-4D01-B42B144D62AD}"/>
              </a:ext>
            </a:extLst>
          </p:cNvPr>
          <p:cNvSpPr txBox="1"/>
          <p:nvPr/>
        </p:nvSpPr>
        <p:spPr>
          <a:xfrm>
            <a:off x="384081" y="468156"/>
            <a:ext cx="15694119" cy="446276"/>
          </a:xfrm>
          <a:prstGeom prst="rect">
            <a:avLst/>
          </a:prstGeom>
          <a:solidFill>
            <a:schemeClr val="bg1">
              <a:lumMod val="50000"/>
            </a:schemeClr>
          </a:solidFill>
        </p:spPr>
        <p:txBody>
          <a:bodyPr wrap="square" lIns="0" tIns="0" rIns="0" bIns="0" rtlCol="0" anchor="t">
            <a:spAutoFit/>
          </a:bodyPr>
          <a:lstStyle/>
          <a:p>
            <a:pPr marL="685800" lvl="1" algn="r" defTabSz="1371600"/>
            <a:r>
              <a:rPr lang="es-ES" sz="2900" b="1" dirty="0">
                <a:solidFill>
                  <a:schemeClr val="bg1"/>
                </a:solidFill>
                <a:latin typeface="Calibri" panose="020F0502020204030204"/>
              </a:rPr>
              <a:t>TIPO DE VIOLENCIA DIGITAL  QUE PADECEN LOS PERIODISTAS EN EL EJERCICIO DE SU PROFESIÓN</a:t>
            </a:r>
            <a:endParaRPr lang="es-PY" sz="2900" b="1" dirty="0">
              <a:solidFill>
                <a:schemeClr val="bg1"/>
              </a:solidFill>
              <a:latin typeface="Calibri" panose="020F0502020204030204"/>
            </a:endParaRPr>
          </a:p>
        </p:txBody>
      </p:sp>
      <p:sp>
        <p:nvSpPr>
          <p:cNvPr id="10" name="TextBox 4">
            <a:extLst>
              <a:ext uri="{FF2B5EF4-FFF2-40B4-BE49-F238E27FC236}">
                <a16:creationId xmlns:a16="http://schemas.microsoft.com/office/drawing/2014/main" id="{1B0023BE-F6A8-72F6-6DB5-B2E7BE81848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3" name="Gráfico 2">
            <a:extLst>
              <a:ext uri="{FF2B5EF4-FFF2-40B4-BE49-F238E27FC236}">
                <a16:creationId xmlns:a16="http://schemas.microsoft.com/office/drawing/2014/main" id="{F2860381-37E0-8267-1E12-99FA47C1A745}"/>
              </a:ext>
            </a:extLst>
          </p:cNvPr>
          <p:cNvGraphicFramePr>
            <a:graphicFrameLocks/>
          </p:cNvGraphicFramePr>
          <p:nvPr>
            <p:extLst>
              <p:ext uri="{D42A27DB-BD31-4B8C-83A1-F6EECF244321}">
                <p14:modId xmlns:p14="http://schemas.microsoft.com/office/powerpoint/2010/main" val="3290963209"/>
              </p:ext>
            </p:extLst>
          </p:nvPr>
        </p:nvGraphicFramePr>
        <p:xfrm>
          <a:off x="428888" y="1374451"/>
          <a:ext cx="17751519" cy="8273528"/>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4">
            <a:extLst>
              <a:ext uri="{FF2B5EF4-FFF2-40B4-BE49-F238E27FC236}">
                <a16:creationId xmlns:a16="http://schemas.microsoft.com/office/drawing/2014/main" id="{8F324CC1-4B93-D6A0-3884-191AE39757DD}"/>
              </a:ext>
            </a:extLst>
          </p:cNvPr>
          <p:cNvSpPr txBox="1"/>
          <p:nvPr/>
        </p:nvSpPr>
        <p:spPr>
          <a:xfrm>
            <a:off x="14977688" y="2102047"/>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prstClr val="white"/>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prstClr val="white"/>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377025849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4"/>
          <p:cNvSpPr txBox="1"/>
          <p:nvPr/>
        </p:nvSpPr>
        <p:spPr>
          <a:xfrm>
            <a:off x="685800" y="1117162"/>
            <a:ext cx="14587912" cy="1354217"/>
          </a:xfrm>
          <a:prstGeom prst="rect">
            <a:avLst/>
          </a:prstGeom>
        </p:spPr>
        <p:txBody>
          <a:bodyPr wrap="square" lIns="0" tIns="0" rIns="0" bIns="0" rtlCol="0" anchor="t">
            <a:spAutoFit/>
          </a:bodyPr>
          <a:lstStyle/>
          <a:p>
            <a:pPr algn="ctr" fontAlgn="b"/>
            <a:r>
              <a:rPr kumimoji="0" lang="es-MX" sz="2800" b="1" i="0" u="none" strike="noStrike" kern="1200" cap="none" spc="0" normalizeH="0" baseline="0" noProof="0" dirty="0">
                <a:ln>
                  <a:noFill/>
                </a:ln>
                <a:solidFill>
                  <a:prstClr val="black"/>
                </a:solidFill>
                <a:effectLst/>
                <a:uLnTx/>
                <a:uFillTx/>
                <a:latin typeface="Quicksand Medium" panose="020B0604020202020204" charset="0"/>
              </a:rPr>
              <a:t> </a:t>
            </a:r>
            <a:r>
              <a:rPr lang="es-MX" sz="2800" b="1" i="0" u="none" strike="noStrike" dirty="0">
                <a:solidFill>
                  <a:schemeClr val="tx1"/>
                </a:solidFill>
                <a:effectLst/>
                <a:latin typeface="Quicksand Medium" panose="020B0604020202020204" charset="0"/>
              </a:rPr>
              <a:t>Respecto a la violencia contra periodistas, ¿considera Ud. que se da con igual o similar frecuencia tanto hacia periodistas varones como hacia periodistas mujeres?</a:t>
            </a:r>
            <a:endParaRPr lang="es-ES" sz="2800" b="1" i="0" u="none" strike="noStrike" dirty="0">
              <a:solidFill>
                <a:schemeClr val="tx1"/>
              </a:solidFill>
              <a:effectLst/>
              <a:latin typeface="Quicksand Medium" panose="020B060402020202020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Quicksand Medium"/>
              <a:ea typeface="+mn-ea"/>
              <a:cs typeface="+mn-cs"/>
            </a:endParaRP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2" name="TextBox 5">
            <a:extLst>
              <a:ext uri="{FF2B5EF4-FFF2-40B4-BE49-F238E27FC236}">
                <a16:creationId xmlns:a16="http://schemas.microsoft.com/office/drawing/2014/main" id="{C03E0E20-71CA-D2B0-4D01-B42B144D62AD}"/>
              </a:ext>
            </a:extLst>
          </p:cNvPr>
          <p:cNvSpPr txBox="1"/>
          <p:nvPr/>
        </p:nvSpPr>
        <p:spPr>
          <a:xfrm>
            <a:off x="384081" y="468156"/>
            <a:ext cx="15694119" cy="492443"/>
          </a:xfrm>
          <a:prstGeom prst="rect">
            <a:avLst/>
          </a:prstGeom>
          <a:solidFill>
            <a:schemeClr val="bg1">
              <a:lumMod val="50000"/>
            </a:schemeClr>
          </a:solidFill>
        </p:spPr>
        <p:txBody>
          <a:bodyPr wrap="square" lIns="0" tIns="0" rIns="0" bIns="0" rtlCol="0" anchor="t">
            <a:spAutoFit/>
          </a:bodyPr>
          <a:lstStyle/>
          <a:p>
            <a:pPr marL="685800" lvl="1" algn="r" defTabSz="1371600"/>
            <a:r>
              <a:rPr lang="es-ES" sz="3200" b="1" dirty="0">
                <a:solidFill>
                  <a:schemeClr val="bg1"/>
                </a:solidFill>
                <a:latin typeface="Calibri" panose="020F0502020204030204"/>
              </a:rPr>
              <a:t>PERCEPCIÓN DE LA VIOLENCIA POR  GÉNEROS </a:t>
            </a:r>
            <a:endParaRPr lang="es-PY" sz="3200" b="1" dirty="0">
              <a:solidFill>
                <a:schemeClr val="bg1"/>
              </a:solidFill>
              <a:latin typeface="Calibri" panose="020F0502020204030204"/>
            </a:endParaRPr>
          </a:p>
        </p:txBody>
      </p:sp>
      <p:sp>
        <p:nvSpPr>
          <p:cNvPr id="10" name="TextBox 4">
            <a:extLst>
              <a:ext uri="{FF2B5EF4-FFF2-40B4-BE49-F238E27FC236}">
                <a16:creationId xmlns:a16="http://schemas.microsoft.com/office/drawing/2014/main" id="{1B0023BE-F6A8-72F6-6DB5-B2E7BE81848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3" name="Gráfico 2">
            <a:extLst>
              <a:ext uri="{FF2B5EF4-FFF2-40B4-BE49-F238E27FC236}">
                <a16:creationId xmlns:a16="http://schemas.microsoft.com/office/drawing/2014/main" id="{F2860381-37E0-8267-1E12-99FA47C1A745}"/>
              </a:ext>
            </a:extLst>
          </p:cNvPr>
          <p:cNvGraphicFramePr>
            <a:graphicFrameLocks/>
          </p:cNvGraphicFramePr>
          <p:nvPr>
            <p:extLst>
              <p:ext uri="{D42A27DB-BD31-4B8C-83A1-F6EECF244321}">
                <p14:modId xmlns:p14="http://schemas.microsoft.com/office/powerpoint/2010/main" val="2952023473"/>
              </p:ext>
            </p:extLst>
          </p:nvPr>
        </p:nvGraphicFramePr>
        <p:xfrm>
          <a:off x="428888" y="2594489"/>
          <a:ext cx="17751519" cy="7053489"/>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4">
            <a:extLst>
              <a:ext uri="{FF2B5EF4-FFF2-40B4-BE49-F238E27FC236}">
                <a16:creationId xmlns:a16="http://schemas.microsoft.com/office/drawing/2014/main" id="{8F324CC1-4B93-D6A0-3884-191AE39757DD}"/>
              </a:ext>
            </a:extLst>
          </p:cNvPr>
          <p:cNvSpPr txBox="1"/>
          <p:nvPr/>
        </p:nvSpPr>
        <p:spPr>
          <a:xfrm>
            <a:off x="14977688" y="2102047"/>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prstClr val="white"/>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prstClr val="white"/>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101447093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4"/>
          <p:cNvSpPr txBox="1"/>
          <p:nvPr/>
        </p:nvSpPr>
        <p:spPr>
          <a:xfrm>
            <a:off x="436909" y="1661457"/>
            <a:ext cx="14587912" cy="1785104"/>
          </a:xfrm>
          <a:prstGeom prst="rect">
            <a:avLst/>
          </a:prstGeom>
        </p:spPr>
        <p:txBody>
          <a:bodyPr wrap="square" lIns="0" tIns="0" rIns="0" bIns="0" rtlCol="0" anchor="t">
            <a:spAutoFit/>
          </a:bodyPr>
          <a:lstStyle/>
          <a:p>
            <a:pPr algn="ctr" fontAlgn="b"/>
            <a:r>
              <a:rPr lang="es-MX" sz="2800" b="1" i="0" u="none" strike="noStrike" dirty="0">
                <a:solidFill>
                  <a:schemeClr val="tx1"/>
                </a:solidFill>
                <a:effectLst/>
                <a:latin typeface="Quicksand Medium" panose="020B0604020202020204" charset="0"/>
              </a:rPr>
              <a:t>Respecto a la violencia contra periodistas, ¿considera Ud. que hay diferencias entra las formas de violencia ejercidas contra periodistas varones y las ejercida contra periodistas mujeres?</a:t>
            </a:r>
            <a:endParaRPr lang="es-ES" sz="2800" b="1" i="0" u="none" strike="noStrike" dirty="0">
              <a:solidFill>
                <a:schemeClr val="tx1"/>
              </a:solidFill>
              <a:effectLst/>
              <a:latin typeface="Quicksand Medium" panose="020B060402020202020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Quicksand Medium"/>
              <a:ea typeface="+mn-ea"/>
              <a:cs typeface="+mn-cs"/>
            </a:endParaRP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2" name="TextBox 5">
            <a:extLst>
              <a:ext uri="{FF2B5EF4-FFF2-40B4-BE49-F238E27FC236}">
                <a16:creationId xmlns:a16="http://schemas.microsoft.com/office/drawing/2014/main" id="{C03E0E20-71CA-D2B0-4D01-B42B144D62AD}"/>
              </a:ext>
            </a:extLst>
          </p:cNvPr>
          <p:cNvSpPr txBox="1"/>
          <p:nvPr/>
        </p:nvSpPr>
        <p:spPr>
          <a:xfrm>
            <a:off x="384081" y="468156"/>
            <a:ext cx="15694119" cy="961930"/>
          </a:xfrm>
          <a:prstGeom prst="rect">
            <a:avLst/>
          </a:prstGeom>
          <a:solidFill>
            <a:schemeClr val="bg1">
              <a:lumMod val="50000"/>
            </a:schemeClr>
          </a:solidFill>
        </p:spPr>
        <p:txBody>
          <a:bodyPr wrap="square" lIns="0" tIns="0" rIns="0" bIns="0" rtlCol="0" anchor="t">
            <a:spAutoFit/>
          </a:bodyPr>
          <a:lstStyle/>
          <a:p>
            <a:pPr marL="685800" algn="r">
              <a:lnSpc>
                <a:spcPct val="115000"/>
              </a:lnSpc>
              <a:spcAft>
                <a:spcPts val="800"/>
              </a:spcAft>
            </a:pPr>
            <a:r>
              <a:rPr lang="es-PY" sz="2800" b="1" kern="1200" dirty="0">
                <a:solidFill>
                  <a:schemeClr val="bg1"/>
                </a:solidFill>
                <a:effectLst/>
                <a:ea typeface="Times New Roman" panose="02020603050405020304" pitchFamily="18" charset="0"/>
                <a:cs typeface="Times New Roman" panose="02020603050405020304" pitchFamily="18" charset="0"/>
              </a:rPr>
              <a:t>PERCEPCIÓN SI EXISTEN DIFERENTES FORMAS DE VIOLENCIA HACIA LAS PERIODISTAS MUJERES Y LOS PERIODISTAS HOMBRES </a:t>
            </a:r>
            <a:endParaRPr lang="es-PY" sz="2800" kern="100" dirty="0">
              <a:solidFill>
                <a:schemeClr val="bg1"/>
              </a:solidFill>
              <a:effectLst/>
              <a:ea typeface="Aptos" panose="020B0004020202020204" pitchFamily="34" charset="0"/>
              <a:cs typeface="Times New Roman" panose="02020603050405020304" pitchFamily="18" charset="0"/>
            </a:endParaRPr>
          </a:p>
        </p:txBody>
      </p:sp>
      <p:sp>
        <p:nvSpPr>
          <p:cNvPr id="10" name="TextBox 4">
            <a:extLst>
              <a:ext uri="{FF2B5EF4-FFF2-40B4-BE49-F238E27FC236}">
                <a16:creationId xmlns:a16="http://schemas.microsoft.com/office/drawing/2014/main" id="{1B0023BE-F6A8-72F6-6DB5-B2E7BE81848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3" name="Gráfico 2">
            <a:extLst>
              <a:ext uri="{FF2B5EF4-FFF2-40B4-BE49-F238E27FC236}">
                <a16:creationId xmlns:a16="http://schemas.microsoft.com/office/drawing/2014/main" id="{F2860381-37E0-8267-1E12-99FA47C1A745}"/>
              </a:ext>
            </a:extLst>
          </p:cNvPr>
          <p:cNvGraphicFramePr>
            <a:graphicFrameLocks/>
          </p:cNvGraphicFramePr>
          <p:nvPr>
            <p:extLst>
              <p:ext uri="{D42A27DB-BD31-4B8C-83A1-F6EECF244321}">
                <p14:modId xmlns:p14="http://schemas.microsoft.com/office/powerpoint/2010/main" val="92290859"/>
              </p:ext>
            </p:extLst>
          </p:nvPr>
        </p:nvGraphicFramePr>
        <p:xfrm>
          <a:off x="750182" y="3054166"/>
          <a:ext cx="17430225" cy="6593812"/>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4">
            <a:extLst>
              <a:ext uri="{FF2B5EF4-FFF2-40B4-BE49-F238E27FC236}">
                <a16:creationId xmlns:a16="http://schemas.microsoft.com/office/drawing/2014/main" id="{8F324CC1-4B93-D6A0-3884-191AE39757DD}"/>
              </a:ext>
            </a:extLst>
          </p:cNvPr>
          <p:cNvSpPr txBox="1"/>
          <p:nvPr/>
        </p:nvSpPr>
        <p:spPr>
          <a:xfrm>
            <a:off x="15052895" y="3982812"/>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prstClr val="white"/>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prstClr val="white"/>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377122666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flipH="1" flipV="1">
            <a:off x="0" y="0"/>
            <a:ext cx="18288000" cy="10287000"/>
          </a:xfrm>
          <a:custGeom>
            <a:avLst/>
            <a:gdLst/>
            <a:ahLst/>
            <a:cxnLst/>
            <a:rect l="l" t="t" r="r" b="b"/>
            <a:pathLst>
              <a:path w="18288000" h="10287000">
                <a:moveTo>
                  <a:pt x="18288000" y="10287000"/>
                </a:moveTo>
                <a:lnTo>
                  <a:pt x="0" y="10287000"/>
                </a:lnTo>
                <a:lnTo>
                  <a:pt x="0" y="0"/>
                </a:lnTo>
                <a:lnTo>
                  <a:pt x="18288000" y="0"/>
                </a:lnTo>
                <a:lnTo>
                  <a:pt x="18288000" y="10287000"/>
                </a:lnTo>
                <a:close/>
              </a:path>
            </a:pathLst>
          </a:custGeom>
          <a:blipFill>
            <a:blip r:embed="rId2"/>
            <a:stretch>
              <a:fillRect t="-38888" b="-38888"/>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3" name="Group 3"/>
          <p:cNvGrpSpPr/>
          <p:nvPr/>
        </p:nvGrpSpPr>
        <p:grpSpPr>
          <a:xfrm>
            <a:off x="4462" y="-22058"/>
            <a:ext cx="18279075" cy="3084594"/>
            <a:chOff x="0" y="0"/>
            <a:chExt cx="4816593" cy="812800"/>
          </a:xfrm>
        </p:grpSpPr>
        <p:sp>
          <p:nvSpPr>
            <p:cNvPr id="4" name="Freeform 4"/>
            <p:cNvSpPr/>
            <p:nvPr/>
          </p:nvSpPr>
          <p:spPr>
            <a:xfrm>
              <a:off x="0" y="0"/>
              <a:ext cx="4816592" cy="812800"/>
            </a:xfrm>
            <a:custGeom>
              <a:avLst/>
              <a:gdLst/>
              <a:ahLst/>
              <a:cxnLst/>
              <a:rect l="l" t="t" r="r" b="b"/>
              <a:pathLst>
                <a:path w="4816592" h="812800">
                  <a:moveTo>
                    <a:pt x="0" y="0"/>
                  </a:moveTo>
                  <a:lnTo>
                    <a:pt x="4816592" y="0"/>
                  </a:lnTo>
                  <a:lnTo>
                    <a:pt x="4816592" y="812800"/>
                  </a:lnTo>
                  <a:lnTo>
                    <a:pt x="0" y="812800"/>
                  </a:lnTo>
                  <a:close/>
                </a:path>
              </a:pathLst>
            </a:custGeom>
            <a:solidFill>
              <a:schemeClr val="bg1">
                <a:lumMod val="65000"/>
              </a:schemeClr>
            </a:solid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white">
                    <a:lumMod val="75000"/>
                  </a:prstClr>
                </a:solidFill>
                <a:effectLst/>
                <a:uLnTx/>
                <a:uFillTx/>
                <a:latin typeface="Calibri"/>
                <a:ea typeface="+mn-ea"/>
                <a:cs typeface="+mn-cs"/>
              </a:endParaRPr>
            </a:p>
          </p:txBody>
        </p:sp>
        <p:sp>
          <p:nvSpPr>
            <p:cNvPr id="5" name="TextBox 5"/>
            <p:cNvSpPr txBox="1"/>
            <p:nvPr/>
          </p:nvSpPr>
          <p:spPr>
            <a:xfrm>
              <a:off x="0" y="-19050"/>
              <a:ext cx="4816593" cy="831850"/>
            </a:xfrm>
            <a:prstGeom prst="rect">
              <a:avLst/>
            </a:prstGeom>
          </p:spPr>
          <p:txBody>
            <a:bodyPr lIns="50775" tIns="50775" rIns="50775" bIns="50775" rtlCol="0" anchor="ctr"/>
            <a:lstStyle/>
            <a:p>
              <a:pPr marL="0" marR="0" lvl="0" indent="0" algn="ctr" defTabSz="914400" rtl="0" eaLnBrk="1" fontAlgn="auto" latinLnBrk="0" hangingPunct="1">
                <a:lnSpc>
                  <a:spcPts val="2858"/>
                </a:lnSpc>
                <a:spcBef>
                  <a:spcPts val="0"/>
                </a:spcBef>
                <a:spcAft>
                  <a:spcPts val="0"/>
                </a:spcAft>
                <a:buClrTx/>
                <a:buSzTx/>
                <a:buFontTx/>
                <a:buNone/>
                <a:tabLst/>
                <a:defRPr/>
              </a:pPr>
              <a:endParaRPr kumimoji="0" sz="1800" b="0" i="0" u="none" strike="noStrike" kern="1200" cap="none" spc="0" normalizeH="0" baseline="0" noProof="0">
                <a:ln>
                  <a:noFill/>
                </a:ln>
                <a:solidFill>
                  <a:prstClr val="white">
                    <a:lumMod val="75000"/>
                  </a:prstClr>
                </a:solidFill>
                <a:effectLst/>
                <a:uLnTx/>
                <a:uFillTx/>
                <a:latin typeface="Calibri"/>
                <a:ea typeface="+mn-ea"/>
                <a:cs typeface="+mn-cs"/>
              </a:endParaRPr>
            </a:p>
          </p:txBody>
        </p:sp>
      </p:grpSp>
      <p:sp>
        <p:nvSpPr>
          <p:cNvPr id="6" name="Freeform 6"/>
          <p:cNvSpPr/>
          <p:nvPr/>
        </p:nvSpPr>
        <p:spPr>
          <a:xfrm>
            <a:off x="13448920" y="-4724578"/>
            <a:ext cx="7612839" cy="7811682"/>
          </a:xfrm>
          <a:custGeom>
            <a:avLst/>
            <a:gdLst/>
            <a:ahLst/>
            <a:cxnLst/>
            <a:rect l="l" t="t" r="r" b="b"/>
            <a:pathLst>
              <a:path w="7612839" h="7811682">
                <a:moveTo>
                  <a:pt x="0" y="0"/>
                </a:moveTo>
                <a:lnTo>
                  <a:pt x="7612839" y="0"/>
                </a:lnTo>
                <a:lnTo>
                  <a:pt x="7612839" y="7811682"/>
                </a:lnTo>
                <a:lnTo>
                  <a:pt x="0" y="7811682"/>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Freeform 7"/>
          <p:cNvSpPr/>
          <p:nvPr/>
        </p:nvSpPr>
        <p:spPr>
          <a:xfrm>
            <a:off x="-2845514" y="-3438405"/>
            <a:ext cx="6706657" cy="6881831"/>
          </a:xfrm>
          <a:custGeom>
            <a:avLst/>
            <a:gdLst/>
            <a:ahLst/>
            <a:cxnLst/>
            <a:rect l="l" t="t" r="r" b="b"/>
            <a:pathLst>
              <a:path w="6706657" h="6881831">
                <a:moveTo>
                  <a:pt x="0" y="0"/>
                </a:moveTo>
                <a:lnTo>
                  <a:pt x="6706657" y="0"/>
                </a:lnTo>
                <a:lnTo>
                  <a:pt x="6706657" y="6881831"/>
                </a:lnTo>
                <a:lnTo>
                  <a:pt x="0" y="6881831"/>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2" name="TextBox 12"/>
          <p:cNvSpPr txBox="1"/>
          <p:nvPr/>
        </p:nvSpPr>
        <p:spPr>
          <a:xfrm>
            <a:off x="3693641" y="1234129"/>
            <a:ext cx="10900718" cy="1349353"/>
          </a:xfrm>
          <a:prstGeom prst="rect">
            <a:avLst/>
          </a:prstGeom>
        </p:spPr>
        <p:txBody>
          <a:bodyPr lIns="0" tIns="0" rIns="0" bIns="0" rtlCol="0" anchor="t">
            <a:spAutoFit/>
          </a:bodyPr>
          <a:lstStyle/>
          <a:p>
            <a:pPr marL="0" marR="0" lvl="0" indent="0" algn="ctr" defTabSz="914400" rtl="0" eaLnBrk="1" fontAlgn="auto" latinLnBrk="0" hangingPunct="1">
              <a:lnSpc>
                <a:spcPts val="11076"/>
              </a:lnSpc>
              <a:spcBef>
                <a:spcPts val="0"/>
              </a:spcBef>
              <a:spcAft>
                <a:spcPts val="0"/>
              </a:spcAft>
              <a:buClrTx/>
              <a:buSzTx/>
              <a:buFontTx/>
              <a:buNone/>
              <a:tabLst/>
              <a:defRPr/>
            </a:pPr>
            <a:r>
              <a:rPr kumimoji="0" lang="en-US" sz="8026" b="0" i="0" u="none" strike="noStrike" kern="1200" cap="none" spc="786" normalizeH="0" baseline="0" noProof="0" dirty="0">
                <a:ln>
                  <a:noFill/>
                </a:ln>
                <a:solidFill>
                  <a:srgbClr val="FFFFFF"/>
                </a:solidFill>
                <a:effectLst/>
                <a:uLnTx/>
                <a:uFillTx/>
                <a:latin typeface="Oswald Bold"/>
                <a:ea typeface="+mn-ea"/>
                <a:cs typeface="+mn-cs"/>
              </a:rPr>
              <a:t>CUADROS </a:t>
            </a:r>
          </a:p>
        </p:txBody>
      </p:sp>
      <p:grpSp>
        <p:nvGrpSpPr>
          <p:cNvPr id="13" name="Group 13"/>
          <p:cNvGrpSpPr/>
          <p:nvPr/>
        </p:nvGrpSpPr>
        <p:grpSpPr>
          <a:xfrm>
            <a:off x="1447800" y="3511188"/>
            <a:ext cx="15087599" cy="6280511"/>
            <a:chOff x="0" y="0"/>
            <a:chExt cx="1744696" cy="542290"/>
          </a:xfrm>
        </p:grpSpPr>
        <p:sp>
          <p:nvSpPr>
            <p:cNvPr id="14" name="Freeform 14"/>
            <p:cNvSpPr/>
            <p:nvPr/>
          </p:nvSpPr>
          <p:spPr>
            <a:xfrm>
              <a:off x="0" y="0"/>
              <a:ext cx="1744696" cy="542290"/>
            </a:xfrm>
            <a:custGeom>
              <a:avLst/>
              <a:gdLst/>
              <a:ahLst/>
              <a:cxnLst/>
              <a:rect l="l" t="t" r="r" b="b"/>
              <a:pathLst>
                <a:path w="1744696" h="542290">
                  <a:moveTo>
                    <a:pt x="0" y="0"/>
                  </a:moveTo>
                  <a:lnTo>
                    <a:pt x="1744696" y="0"/>
                  </a:lnTo>
                  <a:lnTo>
                    <a:pt x="1744696" y="542290"/>
                  </a:lnTo>
                  <a:lnTo>
                    <a:pt x="0" y="542290"/>
                  </a:lnTo>
                  <a:close/>
                </a:path>
              </a:pathLst>
            </a:custGeom>
            <a:solidFill>
              <a:srgbClr val="000000">
                <a:alpha val="0"/>
              </a:srgbClr>
            </a:solidFill>
            <a:ln w="38100" cap="sq">
              <a:solidFill>
                <a:srgbClr val="000000"/>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TextBox 15"/>
            <p:cNvSpPr txBox="1"/>
            <p:nvPr/>
          </p:nvSpPr>
          <p:spPr>
            <a:xfrm>
              <a:off x="0" y="-19050"/>
              <a:ext cx="1744696" cy="561340"/>
            </a:xfrm>
            <a:prstGeom prst="rect">
              <a:avLst/>
            </a:prstGeom>
          </p:spPr>
          <p:txBody>
            <a:bodyPr lIns="50775" tIns="50775" rIns="50775" bIns="50775" rtlCol="0" anchor="ctr"/>
            <a:lstStyle/>
            <a:p>
              <a:pPr marL="0" marR="0" lvl="0" indent="0" algn="ctr" defTabSz="914400" rtl="0" eaLnBrk="1" fontAlgn="auto" latinLnBrk="0" hangingPunct="1">
                <a:lnSpc>
                  <a:spcPts val="2858"/>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6" name="TextBox 16"/>
          <p:cNvSpPr txBox="1"/>
          <p:nvPr/>
        </p:nvSpPr>
        <p:spPr>
          <a:xfrm>
            <a:off x="1981201" y="3767959"/>
            <a:ext cx="14140392" cy="5858079"/>
          </a:xfrm>
          <a:prstGeom prst="rect">
            <a:avLst/>
          </a:prstGeom>
        </p:spPr>
        <p:txBody>
          <a:bodyPr wrap="square" lIns="0" tIns="0" rIns="0" bIns="0" rtlCol="0" anchor="t">
            <a:spAutoFit/>
          </a:bodyPr>
          <a:lstStyle/>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2000" spc="15" dirty="0">
                <a:latin typeface="Fira Sans Light"/>
              </a:rPr>
              <a:t>VIOLENCIA EN EL EJERCICIO DE LA PROFESIÓN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2000" b="0" i="0" u="none" strike="noStrike" kern="1200" cap="none" spc="15" normalizeH="0" baseline="0" noProof="0" dirty="0">
                <a:ln>
                  <a:noFill/>
                </a:ln>
                <a:effectLst/>
                <a:uLnTx/>
                <a:uFillTx/>
                <a:latin typeface="Fira Sans Light"/>
                <a:ea typeface="+mn-ea"/>
                <a:cs typeface="+mn-cs"/>
              </a:rPr>
              <a:t>TIPO DE VIOLENCIA QUE EXPERIMENTO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2000" b="0" i="0" u="none" strike="noStrike" kern="1200" cap="none" spc="15" normalizeH="0" baseline="0" noProof="0" dirty="0">
                <a:ln>
                  <a:noFill/>
                </a:ln>
                <a:effectLst/>
                <a:uLnTx/>
                <a:uFillTx/>
                <a:latin typeface="Fira Sans Light"/>
                <a:ea typeface="+mn-ea"/>
                <a:cs typeface="+mn-cs"/>
              </a:rPr>
              <a:t>INDIDENCIA DE</a:t>
            </a:r>
            <a:r>
              <a:rPr lang="en-US" sz="2000" spc="15" dirty="0">
                <a:latin typeface="Fira Sans Light"/>
              </a:rPr>
              <a:t> DIVERSOS ACTORES EN LA GENERACIÓN DE LA VIOLENCIA</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2000" spc="15" dirty="0">
                <a:latin typeface="Fira Sans Light"/>
              </a:rPr>
              <a:t>ÁREAS DE COBERTURA Y POSIBLE GRADO DE INTIMIDACIÓN O AMENAZA</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2000" spc="15" dirty="0">
                <a:latin typeface="Fira Sans Light"/>
              </a:rPr>
              <a:t>PERCEPCIÓN DE SEGURIDAD EN EL EJERCICIO DE LA PROFESIÓN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2000" spc="15" dirty="0">
                <a:latin typeface="Fira Sans Light"/>
              </a:rPr>
              <a:t>TIPO DE VIOLENCIA QUE PADECEN LOS PERIODISTAS EN EL EJERCICIO DE SU PROFESIÓN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2000" b="0" i="0" u="none" strike="noStrike" kern="1200" cap="none" spc="15" normalizeH="0" baseline="0" noProof="0" dirty="0">
                <a:ln>
                  <a:noFill/>
                </a:ln>
                <a:effectLst/>
                <a:uLnTx/>
                <a:uFillTx/>
                <a:latin typeface="Fira Sans Light"/>
                <a:ea typeface="+mn-ea"/>
                <a:cs typeface="+mn-cs"/>
              </a:rPr>
              <a:t>TIPO DE VIOLENCIA QUE PADECEN LA</a:t>
            </a:r>
            <a:r>
              <a:rPr lang="en-US" sz="2000" spc="15" dirty="0">
                <a:latin typeface="Fira Sans Light"/>
              </a:rPr>
              <a:t>S MUJERES PERIODISTAS EN EL EJERCICIO DE SU PROFESIÓN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2000" b="0" i="0" u="none" strike="noStrike" kern="1200" cap="none" spc="15" normalizeH="0" baseline="0" noProof="0" dirty="0">
                <a:ln>
                  <a:noFill/>
                </a:ln>
                <a:effectLst/>
                <a:uLnTx/>
                <a:uFillTx/>
                <a:latin typeface="Fira Sans Light"/>
                <a:ea typeface="+mn-ea"/>
                <a:cs typeface="+mn-cs"/>
              </a:rPr>
              <a:t>TIPO DE VIOLENCIA DIGI</a:t>
            </a:r>
            <a:r>
              <a:rPr lang="en-US" sz="2000" spc="15" dirty="0">
                <a:latin typeface="Fira Sans Light"/>
              </a:rPr>
              <a:t>TAL QUE PADECEN LOS PERIODISTAS EN EL EJERCICIO DE SU PROFESIÓN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2000" b="0" i="0" u="none" strike="noStrike" kern="1200" cap="none" spc="15" normalizeH="0" baseline="0" noProof="0" dirty="0">
                <a:ln>
                  <a:noFill/>
                </a:ln>
                <a:effectLst/>
                <a:uLnTx/>
                <a:uFillTx/>
                <a:latin typeface="Fira Sans Light"/>
                <a:ea typeface="+mn-ea"/>
                <a:cs typeface="+mn-cs"/>
              </a:rPr>
              <a:t>PERCEPCIÓN DE VIOLENCIA POR GÉNEROS </a:t>
            </a:r>
            <a:endParaRPr lang="en-US" sz="2000" spc="15" dirty="0">
              <a:latin typeface="Fira Sans Light"/>
            </a:endParaRP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2000" spc="15" dirty="0">
                <a:latin typeface="Fira Sans Light"/>
              </a:rPr>
              <a:t>PERCEPCIÓN SOBRE LA EXISTENCIA DE DIFERENTES FORMAS DE VIOLENCIA HACIA LOS PERIODISTAS MUJERES Y LOS PERIODISTAS HOMBRES </a:t>
            </a:r>
          </a:p>
        </p:txBody>
      </p:sp>
    </p:spTree>
    <p:extLst>
      <p:ext uri="{BB962C8B-B14F-4D97-AF65-F5344CB8AC3E}">
        <p14:creationId xmlns:p14="http://schemas.microsoft.com/office/powerpoint/2010/main" val="306279926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11400" cy="620862"/>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553998"/>
          </a:xfrm>
          <a:prstGeom prst="rect">
            <a:avLst/>
          </a:prstGeom>
          <a:noFill/>
        </p:spPr>
        <p:txBody>
          <a:bodyPr wrap="square" rtlCol="0">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ES" sz="3000" b="1" i="0" u="none" strike="noStrike" kern="1200" cap="none" spc="0" normalizeH="0" baseline="0" noProof="0" dirty="0">
                <a:ln>
                  <a:noFill/>
                </a:ln>
                <a:solidFill>
                  <a:prstClr val="black"/>
                </a:solidFill>
                <a:effectLst/>
                <a:uLnTx/>
                <a:uFillTx/>
                <a:latin typeface="Calibri" panose="020F0502020204030204"/>
                <a:ea typeface="+mn-ea"/>
                <a:cs typeface="+mn-cs"/>
              </a:rPr>
              <a:t>3.A. VIOLENCIA EN EL EJERCICIO DE LA PROFESIÓN </a:t>
            </a:r>
            <a:endParaRPr kumimoji="0" lang="es-PY" sz="30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1501611127"/>
              </p:ext>
            </p:extLst>
          </p:nvPr>
        </p:nvGraphicFramePr>
        <p:xfrm>
          <a:off x="517573" y="1407590"/>
          <a:ext cx="17160829" cy="3354910"/>
        </p:xfrm>
        <a:graphic>
          <a:graphicData uri="http://schemas.openxmlformats.org/drawingml/2006/table">
            <a:tbl>
              <a:tblPr/>
              <a:tblGrid>
                <a:gridCol w="3710360">
                  <a:extLst>
                    <a:ext uri="{9D8B030D-6E8A-4147-A177-3AD203B41FA5}">
                      <a16:colId xmlns:a16="http://schemas.microsoft.com/office/drawing/2014/main" val="2603815270"/>
                    </a:ext>
                  </a:extLst>
                </a:gridCol>
                <a:gridCol w="2114829">
                  <a:extLst>
                    <a:ext uri="{9D8B030D-6E8A-4147-A177-3AD203B41FA5}">
                      <a16:colId xmlns:a16="http://schemas.microsoft.com/office/drawing/2014/main" val="2271645990"/>
                    </a:ext>
                  </a:extLst>
                </a:gridCol>
                <a:gridCol w="2114829">
                  <a:extLst>
                    <a:ext uri="{9D8B030D-6E8A-4147-A177-3AD203B41FA5}">
                      <a16:colId xmlns:a16="http://schemas.microsoft.com/office/drawing/2014/main" val="3365438893"/>
                    </a:ext>
                  </a:extLst>
                </a:gridCol>
                <a:gridCol w="2114829">
                  <a:extLst>
                    <a:ext uri="{9D8B030D-6E8A-4147-A177-3AD203B41FA5}">
                      <a16:colId xmlns:a16="http://schemas.microsoft.com/office/drawing/2014/main" val="2198213398"/>
                    </a:ext>
                  </a:extLst>
                </a:gridCol>
                <a:gridCol w="2114829">
                  <a:extLst>
                    <a:ext uri="{9D8B030D-6E8A-4147-A177-3AD203B41FA5}">
                      <a16:colId xmlns:a16="http://schemas.microsoft.com/office/drawing/2014/main" val="2276656453"/>
                    </a:ext>
                  </a:extLst>
                </a:gridCol>
                <a:gridCol w="1653175">
                  <a:extLst>
                    <a:ext uri="{9D8B030D-6E8A-4147-A177-3AD203B41FA5}">
                      <a16:colId xmlns:a16="http://schemas.microsoft.com/office/drawing/2014/main" val="80904801"/>
                    </a:ext>
                  </a:extLst>
                </a:gridCol>
                <a:gridCol w="1517263">
                  <a:extLst>
                    <a:ext uri="{9D8B030D-6E8A-4147-A177-3AD203B41FA5}">
                      <a16:colId xmlns:a16="http://schemas.microsoft.com/office/drawing/2014/main" val="92665308"/>
                    </a:ext>
                  </a:extLst>
                </a:gridCol>
                <a:gridCol w="1820715">
                  <a:extLst>
                    <a:ext uri="{9D8B030D-6E8A-4147-A177-3AD203B41FA5}">
                      <a16:colId xmlns:a16="http://schemas.microsoft.com/office/drawing/2014/main" val="3771453558"/>
                    </a:ext>
                  </a:extLst>
                </a:gridCol>
              </a:tblGrid>
              <a:tr h="715564">
                <a:tc gridSpan="8">
                  <a:txBody>
                    <a:bodyPr/>
                    <a:lstStyle/>
                    <a:p>
                      <a:pPr algn="ctr" fontAlgn="b"/>
                      <a:r>
                        <a:rPr lang="es-MX" sz="2800" b="1" i="0" u="none" strike="noStrike" dirty="0">
                          <a:solidFill>
                            <a:schemeClr val="tx1"/>
                          </a:solidFill>
                          <a:effectLst/>
                          <a:latin typeface="Calibri" panose="020F0502020204030204" pitchFamily="34" charset="0"/>
                        </a:rPr>
                        <a:t>¿Fue usted objeto de algún tipo de violencia vinculada al ejercicio de su profesión en los últimos diez años?</a:t>
                      </a:r>
                      <a:endParaRPr lang="es-ES" sz="28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774627">
                <a:tc>
                  <a:txBody>
                    <a:bodyPr/>
                    <a:lstStyle/>
                    <a:p>
                      <a:pPr algn="l" fontAlgn="b"/>
                      <a:r>
                        <a:rPr lang="es-PY" sz="20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621573">
                <a:tc>
                  <a:txBody>
                    <a:bodyPr/>
                    <a:lstStyle/>
                    <a:p>
                      <a:pPr algn="l" fontAlgn="b"/>
                      <a:r>
                        <a:rPr lang="es-PY" sz="2400" b="1" i="0" u="none" strike="noStrike" dirty="0">
                          <a:solidFill>
                            <a:srgbClr val="000000"/>
                          </a:solidFill>
                          <a:effectLst/>
                          <a:latin typeface="Calibri" panose="020F0502020204030204" pitchFamily="34" charset="0"/>
                        </a:rPr>
                        <a:t>SI</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621573">
                <a:tc>
                  <a:txBody>
                    <a:bodyPr/>
                    <a:lstStyle/>
                    <a:p>
                      <a:pPr algn="l" fontAlgn="b"/>
                      <a:r>
                        <a:rPr lang="es-PY" sz="2400" b="1" i="0" u="none" strike="noStrike" dirty="0">
                          <a:solidFill>
                            <a:srgbClr val="000000"/>
                          </a:solidFill>
                          <a:effectLst/>
                          <a:latin typeface="Calibri" panose="020F0502020204030204" pitchFamily="34" charset="0"/>
                        </a:rPr>
                        <a:t>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537321549"/>
                  </a:ext>
                </a:extLst>
              </a:tr>
              <a:tr h="621573">
                <a:tc>
                  <a:txBody>
                    <a:bodyPr/>
                    <a:lstStyle/>
                    <a:p>
                      <a:pPr algn="l" fontAlgn="b"/>
                      <a:r>
                        <a:rPr lang="es-PY" sz="2400" b="1" i="0" u="none" strike="noStrike">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26496299"/>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3426679920"/>
              </p:ext>
            </p:extLst>
          </p:nvPr>
        </p:nvGraphicFramePr>
        <p:xfrm>
          <a:off x="517572" y="5371799"/>
          <a:ext cx="17430224" cy="3512764"/>
        </p:xfrm>
        <a:graphic>
          <a:graphicData uri="http://schemas.openxmlformats.org/drawingml/2006/table">
            <a:tbl>
              <a:tblPr/>
              <a:tblGrid>
                <a:gridCol w="3355134">
                  <a:extLst>
                    <a:ext uri="{9D8B030D-6E8A-4147-A177-3AD203B41FA5}">
                      <a16:colId xmlns:a16="http://schemas.microsoft.com/office/drawing/2014/main" val="2603815270"/>
                    </a:ext>
                  </a:extLst>
                </a:gridCol>
                <a:gridCol w="1912357">
                  <a:extLst>
                    <a:ext uri="{9D8B030D-6E8A-4147-A177-3AD203B41FA5}">
                      <a16:colId xmlns:a16="http://schemas.microsoft.com/office/drawing/2014/main" val="2271645990"/>
                    </a:ext>
                  </a:extLst>
                </a:gridCol>
                <a:gridCol w="1912357">
                  <a:extLst>
                    <a:ext uri="{9D8B030D-6E8A-4147-A177-3AD203B41FA5}">
                      <a16:colId xmlns:a16="http://schemas.microsoft.com/office/drawing/2014/main" val="3365438893"/>
                    </a:ext>
                  </a:extLst>
                </a:gridCol>
                <a:gridCol w="1912357">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979684">
                <a:tc gridSpan="9">
                  <a:txBody>
                    <a:bodyPr/>
                    <a:lstStyle/>
                    <a:p>
                      <a:pPr algn="ctr" fontAlgn="b"/>
                      <a:r>
                        <a:rPr lang="es-MX" sz="2800" b="1" i="0" u="none" strike="noStrike" dirty="0">
                          <a:solidFill>
                            <a:schemeClr val="tx1"/>
                          </a:solidFill>
                          <a:effectLst/>
                          <a:latin typeface="Calibri" panose="020F0502020204030204" pitchFamily="34" charset="0"/>
                        </a:rPr>
                        <a:t>¿Fue usted objeto de algún tipo de violencia vinculada al ejercicio de su profesión en los últimos diez años?</a:t>
                      </a:r>
                      <a:endParaRPr lang="es-ES" sz="28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913206">
                <a:tc>
                  <a:txBody>
                    <a:bodyPr/>
                    <a:lstStyle/>
                    <a:p>
                      <a:pPr algn="l" fontAlgn="b"/>
                      <a:r>
                        <a:rPr lang="es-PY" sz="24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4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4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4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4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4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400" b="1" i="0" u="none" strike="noStrike" dirty="0">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4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4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539958">
                <a:tc>
                  <a:txBody>
                    <a:bodyPr/>
                    <a:lstStyle/>
                    <a:p>
                      <a:pPr algn="l" fontAlgn="b"/>
                      <a:r>
                        <a:rPr lang="es-PY" sz="2400" b="1" i="0" u="none" strike="noStrike" dirty="0">
                          <a:solidFill>
                            <a:srgbClr val="000000"/>
                          </a:solidFill>
                          <a:effectLst/>
                          <a:latin typeface="Calibri" panose="020F0502020204030204" pitchFamily="34" charset="0"/>
                        </a:rPr>
                        <a:t>SI</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58,7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539958">
                <a:tc>
                  <a:txBody>
                    <a:bodyPr/>
                    <a:lstStyle/>
                    <a:p>
                      <a:pPr algn="l" fontAlgn="b"/>
                      <a:r>
                        <a:rPr lang="es-PY" sz="2400" b="1" i="0" u="none" strike="noStrike" dirty="0">
                          <a:solidFill>
                            <a:srgbClr val="000000"/>
                          </a:solidFill>
                          <a:effectLst/>
                          <a:latin typeface="Calibri" panose="020F0502020204030204" pitchFamily="34" charset="0"/>
                        </a:rPr>
                        <a:t>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539958">
                <a:tc>
                  <a:txBody>
                    <a:bodyPr/>
                    <a:lstStyle/>
                    <a:p>
                      <a:pPr algn="l" fontAlgn="b"/>
                      <a:r>
                        <a:rPr lang="es-PY" sz="2400" b="1" i="0" u="none" strike="noStrike">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sp>
        <p:nvSpPr>
          <p:cNvPr id="5" name="TextBox 4">
            <a:extLst>
              <a:ext uri="{FF2B5EF4-FFF2-40B4-BE49-F238E27FC236}">
                <a16:creationId xmlns:a16="http://schemas.microsoft.com/office/drawing/2014/main" id="{66E6ECBD-C4CC-6701-7A81-E2B0BD428CE9}"/>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8326188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11400" cy="620862"/>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553998"/>
          </a:xfrm>
          <a:prstGeom prst="rect">
            <a:avLst/>
          </a:prstGeom>
          <a:noFill/>
        </p:spPr>
        <p:txBody>
          <a:bodyPr wrap="square" rtlCol="0">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ES" sz="3000" b="1" i="0" u="none" strike="noStrike" kern="1200" cap="none" spc="0" normalizeH="0" baseline="0" noProof="0" dirty="0">
                <a:ln>
                  <a:noFill/>
                </a:ln>
                <a:solidFill>
                  <a:prstClr val="black"/>
                </a:solidFill>
                <a:effectLst/>
                <a:uLnTx/>
                <a:uFillTx/>
                <a:latin typeface="Calibri" panose="020F0502020204030204"/>
                <a:ea typeface="+mn-ea"/>
                <a:cs typeface="+mn-cs"/>
              </a:rPr>
              <a:t>3.B.  TIPO DE VIOLENCIA QUE EXPERIMENTO </a:t>
            </a:r>
            <a:endParaRPr kumimoji="0" lang="es-PY" sz="30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1074146872"/>
              </p:ext>
            </p:extLst>
          </p:nvPr>
        </p:nvGraphicFramePr>
        <p:xfrm>
          <a:off x="517573" y="1141941"/>
          <a:ext cx="17341540" cy="8003117"/>
        </p:xfrm>
        <a:graphic>
          <a:graphicData uri="http://schemas.openxmlformats.org/drawingml/2006/table">
            <a:tbl>
              <a:tblPr/>
              <a:tblGrid>
                <a:gridCol w="3749432">
                  <a:extLst>
                    <a:ext uri="{9D8B030D-6E8A-4147-A177-3AD203B41FA5}">
                      <a16:colId xmlns:a16="http://schemas.microsoft.com/office/drawing/2014/main" val="2603815270"/>
                    </a:ext>
                  </a:extLst>
                </a:gridCol>
                <a:gridCol w="2137099">
                  <a:extLst>
                    <a:ext uri="{9D8B030D-6E8A-4147-A177-3AD203B41FA5}">
                      <a16:colId xmlns:a16="http://schemas.microsoft.com/office/drawing/2014/main" val="2271645990"/>
                    </a:ext>
                  </a:extLst>
                </a:gridCol>
                <a:gridCol w="2137099">
                  <a:extLst>
                    <a:ext uri="{9D8B030D-6E8A-4147-A177-3AD203B41FA5}">
                      <a16:colId xmlns:a16="http://schemas.microsoft.com/office/drawing/2014/main" val="3365438893"/>
                    </a:ext>
                  </a:extLst>
                </a:gridCol>
                <a:gridCol w="2137099">
                  <a:extLst>
                    <a:ext uri="{9D8B030D-6E8A-4147-A177-3AD203B41FA5}">
                      <a16:colId xmlns:a16="http://schemas.microsoft.com/office/drawing/2014/main" val="2198213398"/>
                    </a:ext>
                  </a:extLst>
                </a:gridCol>
                <a:gridCol w="2137099">
                  <a:extLst>
                    <a:ext uri="{9D8B030D-6E8A-4147-A177-3AD203B41FA5}">
                      <a16:colId xmlns:a16="http://schemas.microsoft.com/office/drawing/2014/main" val="2276656453"/>
                    </a:ext>
                  </a:extLst>
                </a:gridCol>
                <a:gridCol w="1670584">
                  <a:extLst>
                    <a:ext uri="{9D8B030D-6E8A-4147-A177-3AD203B41FA5}">
                      <a16:colId xmlns:a16="http://schemas.microsoft.com/office/drawing/2014/main" val="80904801"/>
                    </a:ext>
                  </a:extLst>
                </a:gridCol>
                <a:gridCol w="1533240">
                  <a:extLst>
                    <a:ext uri="{9D8B030D-6E8A-4147-A177-3AD203B41FA5}">
                      <a16:colId xmlns:a16="http://schemas.microsoft.com/office/drawing/2014/main" val="92665308"/>
                    </a:ext>
                  </a:extLst>
                </a:gridCol>
                <a:gridCol w="1839888">
                  <a:extLst>
                    <a:ext uri="{9D8B030D-6E8A-4147-A177-3AD203B41FA5}">
                      <a16:colId xmlns:a16="http://schemas.microsoft.com/office/drawing/2014/main" val="3771453558"/>
                    </a:ext>
                  </a:extLst>
                </a:gridCol>
              </a:tblGrid>
              <a:tr h="463318">
                <a:tc gridSpan="8">
                  <a:txBody>
                    <a:bodyPr/>
                    <a:lstStyle/>
                    <a:p>
                      <a:pPr algn="ctr" fontAlgn="b"/>
                      <a:r>
                        <a:rPr lang="es-MX" sz="2400" b="1" i="0" u="none" strike="noStrike" dirty="0">
                          <a:solidFill>
                            <a:schemeClr val="tx1"/>
                          </a:solidFill>
                          <a:effectLst/>
                          <a:latin typeface="Calibri" panose="020F0502020204030204" pitchFamily="34" charset="0"/>
                        </a:rPr>
                        <a:t>¿Qué tipo/s de violencia ha experimentado? RESPUESTA MULTIPLE </a:t>
                      </a:r>
                      <a:endParaRPr lang="es-ES" sz="24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1100439">
                <a:tc>
                  <a:txBody>
                    <a:bodyPr/>
                    <a:lstStyle/>
                    <a:p>
                      <a:pPr algn="l" fontAlgn="b"/>
                      <a:r>
                        <a:rPr lang="es-PY" sz="20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0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40246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AMENAZA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57,8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68,4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402460">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AGRESIÓN Y/O ATAQUE</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46,6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88869413"/>
                  </a:ext>
                </a:extLst>
              </a:tr>
              <a:tr h="402460">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INTENTO DE HOMICIDIO</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65743388"/>
                  </a:ext>
                </a:extLst>
              </a:tr>
              <a:tr h="40246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SECUESTRO</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80601523"/>
                  </a:ext>
                </a:extLst>
              </a:tr>
              <a:tr h="402460">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INTENTO DE SECUESTRO</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75994191"/>
                  </a:ext>
                </a:extLst>
              </a:tr>
              <a:tr h="40246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DESAPARICIÓN FORZADA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36407432"/>
                  </a:ext>
                </a:extLst>
              </a:tr>
              <a:tr h="40246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DETENCIÓN ARBITRARIA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296501004"/>
                  </a:ext>
                </a:extLst>
              </a:tr>
              <a:tr h="40246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HOSTIGAMIENTO JUDICIAL</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64704129"/>
                  </a:ext>
                </a:extLst>
              </a:tr>
              <a:tr h="40246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ACOSO SEXUAL</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36497017"/>
                  </a:ext>
                </a:extLst>
              </a:tr>
              <a:tr h="402460">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ACOSO LABORAL</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885005009"/>
                  </a:ext>
                </a:extLst>
              </a:tr>
              <a:tr h="40246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TORTURA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23708248"/>
                  </a:ext>
                </a:extLst>
              </a:tr>
              <a:tr h="40246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CENSURA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662456414"/>
                  </a:ext>
                </a:extLst>
              </a:tr>
              <a:tr h="402460">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ATENTADO</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130426021"/>
                  </a:ext>
                </a:extLst>
              </a:tr>
              <a:tr h="40246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ESPIONAJE</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282218909"/>
                  </a:ext>
                </a:extLst>
              </a:tr>
              <a:tr h="40246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VIOLENCIA DIGITAL</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537321549"/>
                  </a:ext>
                </a:extLst>
              </a:tr>
              <a:tr h="40246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26496299"/>
                  </a:ext>
                </a:extLst>
              </a:tr>
            </a:tbl>
          </a:graphicData>
        </a:graphic>
      </p:graphicFrame>
      <p:sp>
        <p:nvSpPr>
          <p:cNvPr id="3" name="TextBox 4">
            <a:extLst>
              <a:ext uri="{FF2B5EF4-FFF2-40B4-BE49-F238E27FC236}">
                <a16:creationId xmlns:a16="http://schemas.microsoft.com/office/drawing/2014/main" id="{B684F632-3941-028F-1041-91B7671509C2}"/>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607452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11400" cy="620862"/>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553998"/>
          </a:xfrm>
          <a:prstGeom prst="rect">
            <a:avLst/>
          </a:prstGeom>
          <a:noFill/>
        </p:spPr>
        <p:txBody>
          <a:bodyPr wrap="square" rtlCol="0">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ES" sz="3000" b="1" i="0" u="none" strike="noStrike" kern="1200" cap="none" spc="0" normalizeH="0" baseline="0" noProof="0" dirty="0">
                <a:ln>
                  <a:noFill/>
                </a:ln>
                <a:solidFill>
                  <a:prstClr val="black"/>
                </a:solidFill>
                <a:effectLst/>
                <a:uLnTx/>
                <a:uFillTx/>
                <a:latin typeface="Calibri" panose="020F0502020204030204"/>
                <a:ea typeface="+mn-ea"/>
                <a:cs typeface="+mn-cs"/>
              </a:rPr>
              <a:t>3.B. TIPO DE VIOLENCIA QUE EXPERIMENTO </a:t>
            </a:r>
            <a:endParaRPr kumimoji="0" lang="es-PY" sz="30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4236805915"/>
              </p:ext>
            </p:extLst>
          </p:nvPr>
        </p:nvGraphicFramePr>
        <p:xfrm>
          <a:off x="685800" y="1181100"/>
          <a:ext cx="16687799" cy="7845944"/>
        </p:xfrm>
        <a:graphic>
          <a:graphicData uri="http://schemas.openxmlformats.org/drawingml/2006/table">
            <a:tbl>
              <a:tblPr/>
              <a:tblGrid>
                <a:gridCol w="3212225">
                  <a:extLst>
                    <a:ext uri="{9D8B030D-6E8A-4147-A177-3AD203B41FA5}">
                      <a16:colId xmlns:a16="http://schemas.microsoft.com/office/drawing/2014/main" val="2603815270"/>
                    </a:ext>
                  </a:extLst>
                </a:gridCol>
                <a:gridCol w="1830902">
                  <a:extLst>
                    <a:ext uri="{9D8B030D-6E8A-4147-A177-3AD203B41FA5}">
                      <a16:colId xmlns:a16="http://schemas.microsoft.com/office/drawing/2014/main" val="2271645990"/>
                    </a:ext>
                  </a:extLst>
                </a:gridCol>
                <a:gridCol w="1830902">
                  <a:extLst>
                    <a:ext uri="{9D8B030D-6E8A-4147-A177-3AD203B41FA5}">
                      <a16:colId xmlns:a16="http://schemas.microsoft.com/office/drawing/2014/main" val="3365438893"/>
                    </a:ext>
                  </a:extLst>
                </a:gridCol>
                <a:gridCol w="1830902">
                  <a:extLst>
                    <a:ext uri="{9D8B030D-6E8A-4147-A177-3AD203B41FA5}">
                      <a16:colId xmlns:a16="http://schemas.microsoft.com/office/drawing/2014/main" val="3437335281"/>
                    </a:ext>
                  </a:extLst>
                </a:gridCol>
                <a:gridCol w="1830902">
                  <a:extLst>
                    <a:ext uri="{9D8B030D-6E8A-4147-A177-3AD203B41FA5}">
                      <a16:colId xmlns:a16="http://schemas.microsoft.com/office/drawing/2014/main" val="2198213398"/>
                    </a:ext>
                  </a:extLst>
                </a:gridCol>
                <a:gridCol w="1830902">
                  <a:extLst>
                    <a:ext uri="{9D8B030D-6E8A-4147-A177-3AD203B41FA5}">
                      <a16:colId xmlns:a16="http://schemas.microsoft.com/office/drawing/2014/main" val="2276656453"/>
                    </a:ext>
                  </a:extLst>
                </a:gridCol>
                <a:gridCol w="1830902">
                  <a:extLst>
                    <a:ext uri="{9D8B030D-6E8A-4147-A177-3AD203B41FA5}">
                      <a16:colId xmlns:a16="http://schemas.microsoft.com/office/drawing/2014/main" val="80904801"/>
                    </a:ext>
                  </a:extLst>
                </a:gridCol>
                <a:gridCol w="1245081">
                  <a:extLst>
                    <a:ext uri="{9D8B030D-6E8A-4147-A177-3AD203B41FA5}">
                      <a16:colId xmlns:a16="http://schemas.microsoft.com/office/drawing/2014/main" val="92665308"/>
                    </a:ext>
                  </a:extLst>
                </a:gridCol>
                <a:gridCol w="1245081">
                  <a:extLst>
                    <a:ext uri="{9D8B030D-6E8A-4147-A177-3AD203B41FA5}">
                      <a16:colId xmlns:a16="http://schemas.microsoft.com/office/drawing/2014/main" val="3771453558"/>
                    </a:ext>
                  </a:extLst>
                </a:gridCol>
              </a:tblGrid>
              <a:tr h="457199">
                <a:tc gridSpan="9">
                  <a:txBody>
                    <a:bodyPr/>
                    <a:lstStyle/>
                    <a:p>
                      <a:pPr algn="ctr" fontAlgn="b"/>
                      <a:r>
                        <a:rPr lang="es-MX" sz="2400" b="1" i="0" u="none" strike="noStrike" dirty="0">
                          <a:solidFill>
                            <a:schemeClr val="tx1"/>
                          </a:solidFill>
                          <a:effectLst/>
                          <a:latin typeface="Calibri" panose="020F0502020204030204" pitchFamily="34" charset="0"/>
                        </a:rPr>
                        <a:t>¿Qué tipo/s de violencia ha experimentado? RESPUESTA MULTIPLE </a:t>
                      </a:r>
                      <a:endParaRPr lang="es-ES" sz="24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660699">
                <a:tc>
                  <a:txBody>
                    <a:bodyPr/>
                    <a:lstStyle/>
                    <a:p>
                      <a:pPr algn="l" fontAlgn="b"/>
                      <a:r>
                        <a:rPr lang="es-PY" sz="24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4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4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4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4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4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400" b="1" i="0" u="none" strike="noStrike" dirty="0">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4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24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90657">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AMENAZA</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57,8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90657">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AGRESIÓN Y/O ATAQUE</a:t>
                      </a:r>
                      <a:endParaRPr lang="es-PY" sz="24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46,6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46,2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87790431"/>
                  </a:ext>
                </a:extLst>
              </a:tr>
              <a:tr h="390657">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INTENTO DE HOMICIDIO</a:t>
                      </a:r>
                      <a:endParaRPr lang="es-PY" sz="24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732634864"/>
                  </a:ext>
                </a:extLst>
              </a:tr>
              <a:tr h="390657">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SECUESTRO</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68344041"/>
                  </a:ext>
                </a:extLst>
              </a:tr>
              <a:tr h="390657">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INTENTO DE SECUESTRO</a:t>
                      </a:r>
                      <a:endParaRPr lang="es-PY" sz="24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99341466"/>
                  </a:ext>
                </a:extLst>
              </a:tr>
              <a:tr h="390657">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DESAPARICIÓN FORZADA</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06866297"/>
                  </a:ext>
                </a:extLst>
              </a:tr>
              <a:tr h="390657">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DETENCIÓN ARBITRARIA</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19,2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88866438"/>
                  </a:ext>
                </a:extLst>
              </a:tr>
              <a:tr h="390657">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HOSTIGAMIENTO JUDICIAL</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1006459"/>
                  </a:ext>
                </a:extLst>
              </a:tr>
              <a:tr h="390657">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ACOSO SEXUAL</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19,2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40948747"/>
                  </a:ext>
                </a:extLst>
              </a:tr>
              <a:tr h="390657">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ACOSO LABORAL</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7338768"/>
                  </a:ext>
                </a:extLst>
              </a:tr>
              <a:tr h="390657">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TORTURA</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03359838"/>
                  </a:ext>
                </a:extLst>
              </a:tr>
              <a:tr h="390657">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CENSURA</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19,2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893744642"/>
                  </a:ext>
                </a:extLst>
              </a:tr>
              <a:tr h="390657">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ATENTADO</a:t>
                      </a:r>
                      <a:endParaRPr lang="es-PY" sz="24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733805529"/>
                  </a:ext>
                </a:extLst>
              </a:tr>
              <a:tr h="390657">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ESPIONAJE</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07364729"/>
                  </a:ext>
                </a:extLst>
              </a:tr>
              <a:tr h="390657">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VIOLENCIA DIGITAL</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90657">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sp>
        <p:nvSpPr>
          <p:cNvPr id="5" name="TextBox 4">
            <a:extLst>
              <a:ext uri="{FF2B5EF4-FFF2-40B4-BE49-F238E27FC236}">
                <a16:creationId xmlns:a16="http://schemas.microsoft.com/office/drawing/2014/main" id="{F2F3EC7E-0E88-1F80-445F-5A2B5DA58417}"/>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5847109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3"/>
          <p:cNvGrpSpPr/>
          <p:nvPr/>
        </p:nvGrpSpPr>
        <p:grpSpPr>
          <a:xfrm>
            <a:off x="4463" y="2510"/>
            <a:ext cx="18279075" cy="3084594"/>
            <a:chOff x="0" y="0"/>
            <a:chExt cx="4816593" cy="812800"/>
          </a:xfrm>
        </p:grpSpPr>
        <p:sp>
          <p:nvSpPr>
            <p:cNvPr id="4" name="Freeform 4"/>
            <p:cNvSpPr/>
            <p:nvPr/>
          </p:nvSpPr>
          <p:spPr>
            <a:xfrm>
              <a:off x="0" y="0"/>
              <a:ext cx="4816592" cy="812800"/>
            </a:xfrm>
            <a:custGeom>
              <a:avLst/>
              <a:gdLst/>
              <a:ahLst/>
              <a:cxnLst/>
              <a:rect l="l" t="t" r="r" b="b"/>
              <a:pathLst>
                <a:path w="4816592" h="812800">
                  <a:moveTo>
                    <a:pt x="0" y="0"/>
                  </a:moveTo>
                  <a:lnTo>
                    <a:pt x="4816592" y="0"/>
                  </a:lnTo>
                  <a:lnTo>
                    <a:pt x="4816592" y="812800"/>
                  </a:lnTo>
                  <a:lnTo>
                    <a:pt x="0" y="812800"/>
                  </a:lnTo>
                  <a:close/>
                </a:path>
              </a:pathLst>
            </a:custGeom>
            <a:solidFill>
              <a:schemeClr val="bg1">
                <a:lumMod val="65000"/>
              </a:schemeClr>
            </a:solidFill>
          </p:spPr>
          <p:txBody>
            <a:bodyPr/>
            <a:lstStyle/>
            <a:p>
              <a:endParaRPr lang="es-PY">
                <a:solidFill>
                  <a:schemeClr val="bg1">
                    <a:lumMod val="75000"/>
                  </a:schemeClr>
                </a:solidFill>
              </a:endParaRPr>
            </a:p>
          </p:txBody>
        </p:sp>
        <p:sp>
          <p:nvSpPr>
            <p:cNvPr id="5" name="TextBox 5"/>
            <p:cNvSpPr txBox="1"/>
            <p:nvPr/>
          </p:nvSpPr>
          <p:spPr>
            <a:xfrm>
              <a:off x="0" y="-19050"/>
              <a:ext cx="4816593" cy="831850"/>
            </a:xfrm>
            <a:prstGeom prst="rect">
              <a:avLst/>
            </a:prstGeom>
          </p:spPr>
          <p:txBody>
            <a:bodyPr lIns="50775" tIns="50775" rIns="50775" bIns="50775" rtlCol="0" anchor="ctr"/>
            <a:lstStyle/>
            <a:p>
              <a:pPr algn="ctr">
                <a:lnSpc>
                  <a:spcPts val="2858"/>
                </a:lnSpc>
              </a:pPr>
              <a:endParaRPr>
                <a:solidFill>
                  <a:schemeClr val="bg1">
                    <a:lumMod val="75000"/>
                  </a:schemeClr>
                </a:solidFill>
              </a:endParaRPr>
            </a:p>
          </p:txBody>
        </p:sp>
      </p:grpSp>
      <p:sp>
        <p:nvSpPr>
          <p:cNvPr id="6" name="Freeform 6"/>
          <p:cNvSpPr/>
          <p:nvPr/>
        </p:nvSpPr>
        <p:spPr>
          <a:xfrm>
            <a:off x="13448920" y="-4724578"/>
            <a:ext cx="7612839" cy="7811682"/>
          </a:xfrm>
          <a:custGeom>
            <a:avLst/>
            <a:gdLst/>
            <a:ahLst/>
            <a:cxnLst/>
            <a:rect l="l" t="t" r="r" b="b"/>
            <a:pathLst>
              <a:path w="7612839" h="7811682">
                <a:moveTo>
                  <a:pt x="0" y="0"/>
                </a:moveTo>
                <a:lnTo>
                  <a:pt x="7612839" y="0"/>
                </a:lnTo>
                <a:lnTo>
                  <a:pt x="7612839" y="7811682"/>
                </a:lnTo>
                <a:lnTo>
                  <a:pt x="0" y="7811682"/>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s-PY"/>
          </a:p>
        </p:txBody>
      </p:sp>
      <p:sp>
        <p:nvSpPr>
          <p:cNvPr id="7" name="Freeform 7"/>
          <p:cNvSpPr/>
          <p:nvPr/>
        </p:nvSpPr>
        <p:spPr>
          <a:xfrm>
            <a:off x="-2845514" y="-3438405"/>
            <a:ext cx="6706657" cy="6881831"/>
          </a:xfrm>
          <a:custGeom>
            <a:avLst/>
            <a:gdLst/>
            <a:ahLst/>
            <a:cxnLst/>
            <a:rect l="l" t="t" r="r" b="b"/>
            <a:pathLst>
              <a:path w="6706657" h="6881831">
                <a:moveTo>
                  <a:pt x="0" y="0"/>
                </a:moveTo>
                <a:lnTo>
                  <a:pt x="6706657" y="0"/>
                </a:lnTo>
                <a:lnTo>
                  <a:pt x="6706657" y="6881831"/>
                </a:lnTo>
                <a:lnTo>
                  <a:pt x="0" y="6881831"/>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s-PY"/>
          </a:p>
        </p:txBody>
      </p:sp>
      <p:sp>
        <p:nvSpPr>
          <p:cNvPr id="12" name="TextBox 12"/>
          <p:cNvSpPr txBox="1"/>
          <p:nvPr/>
        </p:nvSpPr>
        <p:spPr>
          <a:xfrm>
            <a:off x="762000" y="939899"/>
            <a:ext cx="17678400" cy="1211614"/>
          </a:xfrm>
          <a:prstGeom prst="rect">
            <a:avLst/>
          </a:prstGeom>
        </p:spPr>
        <p:txBody>
          <a:bodyPr wrap="square" lIns="0" tIns="0" rIns="0" bIns="0" rtlCol="0" anchor="t">
            <a:spAutoFit/>
          </a:bodyPr>
          <a:lstStyle/>
          <a:p>
            <a:pPr algn="ctr">
              <a:lnSpc>
                <a:spcPts val="11076"/>
              </a:lnSpc>
            </a:pPr>
            <a:r>
              <a:rPr lang="en-US" sz="4800" spc="786" dirty="0">
                <a:solidFill>
                  <a:srgbClr val="FFFFFF"/>
                </a:solidFill>
                <a:latin typeface="Oswald Bold"/>
              </a:rPr>
              <a:t>TRABAJO DE RECOLECCIÓN DE LA INFORMACIÓN </a:t>
            </a:r>
          </a:p>
        </p:txBody>
      </p:sp>
      <p:sp>
        <p:nvSpPr>
          <p:cNvPr id="25" name="TextBox 4">
            <a:extLst>
              <a:ext uri="{FF2B5EF4-FFF2-40B4-BE49-F238E27FC236}">
                <a16:creationId xmlns:a16="http://schemas.microsoft.com/office/drawing/2014/main" id="{E5775536-22C3-9006-B266-D201C8D7E709}"/>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CuadroTexto 27">
            <a:extLst>
              <a:ext uri="{FF2B5EF4-FFF2-40B4-BE49-F238E27FC236}">
                <a16:creationId xmlns:a16="http://schemas.microsoft.com/office/drawing/2014/main" id="{E12BE226-4DDC-13D8-0C15-BA415CE8BC9F}"/>
              </a:ext>
            </a:extLst>
          </p:cNvPr>
          <p:cNvSpPr txBox="1"/>
          <p:nvPr/>
        </p:nvSpPr>
        <p:spPr>
          <a:xfrm>
            <a:off x="1155995" y="3234372"/>
            <a:ext cx="16370006" cy="3416320"/>
          </a:xfrm>
          <a:prstGeom prst="rect">
            <a:avLst/>
          </a:prstGeom>
          <a:noFill/>
        </p:spPr>
        <p:txBody>
          <a:bodyPr wrap="square">
            <a:spAutoFit/>
          </a:bodyPr>
          <a:lstStyle/>
          <a:p>
            <a:pPr algn="just"/>
            <a:r>
              <a:rPr lang="es-ES_tradnl" sz="2400" kern="100" dirty="0">
                <a:effectLst/>
                <a:latin typeface="Aptos" panose="020B0004020202020204" pitchFamily="34" charset="0"/>
                <a:ea typeface="Aptos" panose="020B0004020202020204" pitchFamily="34" charset="0"/>
                <a:cs typeface="Times New Roman" panose="02020603050405020304" pitchFamily="18" charset="0"/>
              </a:rPr>
              <a:t>Para la recolección de la información se utilizó un link de recolección de la </a:t>
            </a:r>
            <a:r>
              <a:rPr lang="es-ES_tradnl" sz="2400" kern="100">
                <a:effectLst/>
                <a:latin typeface="Aptos" panose="020B0004020202020204" pitchFamily="34" charset="0"/>
                <a:ea typeface="Aptos" panose="020B0004020202020204" pitchFamily="34" charset="0"/>
                <a:cs typeface="Times New Roman" panose="02020603050405020304" pitchFamily="18" charset="0"/>
              </a:rPr>
              <a:t>información con preguntas </a:t>
            </a:r>
            <a:r>
              <a:rPr lang="es-ES_tradnl" sz="2400" kern="100" dirty="0">
                <a:effectLst/>
                <a:latin typeface="Aptos" panose="020B0004020202020204" pitchFamily="34" charset="0"/>
                <a:ea typeface="Aptos" panose="020B0004020202020204" pitchFamily="34" charset="0"/>
                <a:cs typeface="Times New Roman" panose="02020603050405020304" pitchFamily="18" charset="0"/>
              </a:rPr>
              <a:t>elaboradas en base a un cuestionario con los objetivos específicos de indagación.</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p>
            <a:pPr algn="just"/>
            <a:r>
              <a:rPr lang="es-ES_tradnl" sz="2400" kern="100" dirty="0">
                <a:effectLst/>
                <a:latin typeface="Aptos" panose="020B0004020202020204" pitchFamily="34" charset="0"/>
                <a:ea typeface="Aptos" panose="020B0004020202020204" pitchFamily="34" charset="0"/>
                <a:cs typeface="Times New Roman" panose="02020603050405020304" pitchFamily="18" charset="0"/>
              </a:rPr>
              <a:t> </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p>
            <a:pPr algn="just"/>
            <a:r>
              <a:rPr lang="es-ES_tradnl" sz="2400" kern="100" dirty="0">
                <a:effectLst/>
                <a:latin typeface="Aptos" panose="020B0004020202020204" pitchFamily="34" charset="0"/>
                <a:ea typeface="Aptos" panose="020B0004020202020204" pitchFamily="34" charset="0"/>
                <a:cs typeface="Times New Roman" panose="02020603050405020304" pitchFamily="18" charset="0"/>
              </a:rPr>
              <a:t>Las respuestas fueron individuales y considero un sistema de cuoteo por zonas del país en base a datos sobre la violencia contra periodistas brindadas por la Mesa para la Protección de los Periodistas. </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p>
            <a:pPr algn="just"/>
            <a:r>
              <a:rPr lang="es-ES_tradnl" sz="2400" kern="100" dirty="0">
                <a:effectLst/>
                <a:latin typeface="Aptos" panose="020B0004020202020204" pitchFamily="34" charset="0"/>
                <a:ea typeface="Aptos" panose="020B0004020202020204" pitchFamily="34" charset="0"/>
                <a:cs typeface="Times New Roman" panose="02020603050405020304" pitchFamily="18" charset="0"/>
              </a:rPr>
              <a:t> </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p>
            <a:pPr algn="just"/>
            <a:r>
              <a:rPr lang="es-ES_tradnl" sz="2400" kern="100" dirty="0">
                <a:effectLst/>
                <a:latin typeface="Aptos" panose="020B0004020202020204" pitchFamily="34" charset="0"/>
                <a:ea typeface="Aptos" panose="020B0004020202020204" pitchFamily="34" charset="0"/>
                <a:cs typeface="Times New Roman" panose="02020603050405020304" pitchFamily="18" charset="0"/>
              </a:rPr>
              <a:t>El equipo estuvo compuesto por un Director General del Proyecto, un Coordinador de Procesamiento de los datos y consistencia, un supervisor en línea de los datos y dos encuestadores responsable de la remisión de los link y generación de notas de invitación a participar del estudio.  </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p:txBody>
      </p:sp>
      <p:sp>
        <p:nvSpPr>
          <p:cNvPr id="30" name="CuadroTexto 29">
            <a:extLst>
              <a:ext uri="{FF2B5EF4-FFF2-40B4-BE49-F238E27FC236}">
                <a16:creationId xmlns:a16="http://schemas.microsoft.com/office/drawing/2014/main" id="{80B6F29E-3B57-5FEA-D62F-751FA58B1886}"/>
              </a:ext>
            </a:extLst>
          </p:cNvPr>
          <p:cNvSpPr txBox="1"/>
          <p:nvPr/>
        </p:nvSpPr>
        <p:spPr>
          <a:xfrm>
            <a:off x="1155994" y="6737171"/>
            <a:ext cx="11953873" cy="3081421"/>
          </a:xfrm>
          <a:prstGeom prst="rect">
            <a:avLst/>
          </a:prstGeom>
          <a:noFill/>
        </p:spPr>
        <p:txBody>
          <a:bodyPr wrap="square">
            <a:spAutoFit/>
          </a:bodyPr>
          <a:lstStyle/>
          <a:p>
            <a:pPr algn="just"/>
            <a:r>
              <a:rPr lang="es-ES_tradnl" sz="2400" kern="100" dirty="0">
                <a:effectLst/>
                <a:latin typeface="Aptos" panose="020B0004020202020204" pitchFamily="34" charset="0"/>
                <a:ea typeface="Aptos" panose="020B0004020202020204" pitchFamily="34" charset="0"/>
                <a:cs typeface="Times New Roman" panose="02020603050405020304" pitchFamily="18" charset="0"/>
              </a:rPr>
              <a:t>Previo al trabajo de recolección se realizó un Pre-test del formulario en línea para la verificación de su efectividad. </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p>
            <a:r>
              <a:rPr lang="es-PY" sz="2400" kern="100" dirty="0">
                <a:effectLst/>
                <a:latin typeface="Aptos" panose="020B0004020202020204" pitchFamily="34" charset="0"/>
                <a:ea typeface="Aptos" panose="020B0004020202020204" pitchFamily="34" charset="0"/>
                <a:cs typeface="Times New Roman" panose="02020603050405020304" pitchFamily="18" charset="0"/>
              </a:rPr>
              <a:t> </a:t>
            </a:r>
          </a:p>
          <a:p>
            <a:pPr algn="just"/>
            <a:r>
              <a:rPr lang="es-ES_tradnl" sz="2400" kern="100" dirty="0">
                <a:effectLst/>
                <a:latin typeface="Aptos" panose="020B0004020202020204" pitchFamily="34" charset="0"/>
                <a:ea typeface="Aptos" panose="020B0004020202020204" pitchFamily="34" charset="0"/>
                <a:cs typeface="Times New Roman" panose="02020603050405020304" pitchFamily="18" charset="0"/>
              </a:rPr>
              <a:t>Una vez finalizado el trabajo de recolección, se llevó adelante un proceso de limpieza y consistencia de los datos, editó el 100% de las encuestas para luego ser tabuladas y procesadas en el Dpto. de Estadística de MultiTarget S.A de donde surgen los cuadros y tablas que sirven para el presente análisis.</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p>
            <a:pPr>
              <a:lnSpc>
                <a:spcPct val="115000"/>
              </a:lnSpc>
              <a:spcAft>
                <a:spcPts val="800"/>
              </a:spcAft>
            </a:pPr>
            <a:r>
              <a:rPr lang="es-PY" sz="2400" kern="100" dirty="0">
                <a:effectLst/>
                <a:latin typeface="Aptos" panose="020B0004020202020204" pitchFamily="34" charset="0"/>
                <a:ea typeface="Aptos" panose="020B0004020202020204" pitchFamily="34" charset="0"/>
                <a:cs typeface="Times New Roman" panose="02020603050405020304" pitchFamily="18" charset="0"/>
              </a:rPr>
              <a:t> </a:t>
            </a:r>
          </a:p>
        </p:txBody>
      </p:sp>
      <p:pic>
        <p:nvPicPr>
          <p:cNvPr id="2" name="Imagen 1">
            <a:extLst>
              <a:ext uri="{FF2B5EF4-FFF2-40B4-BE49-F238E27FC236}">
                <a16:creationId xmlns:a16="http://schemas.microsoft.com/office/drawing/2014/main" id="{B5BAD5C8-38B1-5337-34A6-F910546438B8}"/>
              </a:ext>
            </a:extLst>
          </p:cNvPr>
          <p:cNvPicPr>
            <a:picLocks noChangeAspect="1"/>
          </p:cNvPicPr>
          <p:nvPr/>
        </p:nvPicPr>
        <p:blipFill>
          <a:blip r:embed="rId4"/>
          <a:stretch>
            <a:fillRect/>
          </a:stretch>
        </p:blipFill>
        <p:spPr>
          <a:xfrm>
            <a:off x="13792200" y="6455724"/>
            <a:ext cx="3830035" cy="3221288"/>
          </a:xfrm>
          <a:prstGeom prst="rect">
            <a:avLst/>
          </a:prstGeom>
        </p:spPr>
      </p:pic>
    </p:spTree>
    <p:extLst>
      <p:ext uri="{BB962C8B-B14F-4D97-AF65-F5344CB8AC3E}">
        <p14:creationId xmlns:p14="http://schemas.microsoft.com/office/powerpoint/2010/main" val="180459296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830997"/>
          </a:xfrm>
          <a:prstGeom prst="rect">
            <a:avLst/>
          </a:prstGeom>
          <a:noFill/>
        </p:spPr>
        <p:txBody>
          <a:bodyPr wrap="square" rtlCol="0">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ES" sz="2400" b="1" i="0" u="none" strike="noStrike" kern="1200" cap="none" spc="0" normalizeH="0" baseline="0" noProof="0" dirty="0">
                <a:ln>
                  <a:noFill/>
                </a:ln>
                <a:solidFill>
                  <a:prstClr val="black"/>
                </a:solidFill>
                <a:effectLst/>
                <a:uLnTx/>
                <a:uFillTx/>
                <a:latin typeface="Calibri" panose="020F0502020204030204"/>
                <a:ea typeface="+mn-ea"/>
                <a:cs typeface="+mn-cs"/>
              </a:rPr>
              <a:t>3.C. INCIDENCIA DE ACTORES EN LA GENERACION DE LA VIOLENCIA CONTRA PERIODISTAS DE: </a:t>
            </a:r>
          </a:p>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ES" sz="2400" b="1" i="0" u="none" strike="noStrike" kern="1200" cap="none" spc="0" normalizeH="0" baseline="0" noProof="0" dirty="0">
                <a:ln>
                  <a:noFill/>
                </a:ln>
                <a:solidFill>
                  <a:prstClr val="black"/>
                </a:solidFill>
                <a:effectLst/>
                <a:uLnTx/>
                <a:uFillTx/>
                <a:latin typeface="Calibri" panose="020F0502020204030204"/>
                <a:ea typeface="+mn-ea"/>
                <a:cs typeface="+mn-cs"/>
              </a:rPr>
              <a:t>POLÍTICOS  </a:t>
            </a:r>
            <a:endParaRPr kumimoji="0" lang="es-PY"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1553934238"/>
              </p:ext>
            </p:extLst>
          </p:nvPr>
        </p:nvGraphicFramePr>
        <p:xfrm>
          <a:off x="647700" y="1478915"/>
          <a:ext cx="16992601" cy="3484227"/>
        </p:xfrm>
        <a:graphic>
          <a:graphicData uri="http://schemas.openxmlformats.org/drawingml/2006/table">
            <a:tbl>
              <a:tblPr/>
              <a:tblGrid>
                <a:gridCol w="3673988">
                  <a:extLst>
                    <a:ext uri="{9D8B030D-6E8A-4147-A177-3AD203B41FA5}">
                      <a16:colId xmlns:a16="http://schemas.microsoft.com/office/drawing/2014/main" val="2603815270"/>
                    </a:ext>
                  </a:extLst>
                </a:gridCol>
                <a:gridCol w="2094097">
                  <a:extLst>
                    <a:ext uri="{9D8B030D-6E8A-4147-A177-3AD203B41FA5}">
                      <a16:colId xmlns:a16="http://schemas.microsoft.com/office/drawing/2014/main" val="2271645990"/>
                    </a:ext>
                  </a:extLst>
                </a:gridCol>
                <a:gridCol w="2094097">
                  <a:extLst>
                    <a:ext uri="{9D8B030D-6E8A-4147-A177-3AD203B41FA5}">
                      <a16:colId xmlns:a16="http://schemas.microsoft.com/office/drawing/2014/main" val="3365438893"/>
                    </a:ext>
                  </a:extLst>
                </a:gridCol>
                <a:gridCol w="2094097">
                  <a:extLst>
                    <a:ext uri="{9D8B030D-6E8A-4147-A177-3AD203B41FA5}">
                      <a16:colId xmlns:a16="http://schemas.microsoft.com/office/drawing/2014/main" val="2198213398"/>
                    </a:ext>
                  </a:extLst>
                </a:gridCol>
                <a:gridCol w="2094097">
                  <a:extLst>
                    <a:ext uri="{9D8B030D-6E8A-4147-A177-3AD203B41FA5}">
                      <a16:colId xmlns:a16="http://schemas.microsoft.com/office/drawing/2014/main" val="2276656453"/>
                    </a:ext>
                  </a:extLst>
                </a:gridCol>
                <a:gridCol w="1636969">
                  <a:extLst>
                    <a:ext uri="{9D8B030D-6E8A-4147-A177-3AD203B41FA5}">
                      <a16:colId xmlns:a16="http://schemas.microsoft.com/office/drawing/2014/main" val="80904801"/>
                    </a:ext>
                  </a:extLst>
                </a:gridCol>
                <a:gridCol w="1502390">
                  <a:extLst>
                    <a:ext uri="{9D8B030D-6E8A-4147-A177-3AD203B41FA5}">
                      <a16:colId xmlns:a16="http://schemas.microsoft.com/office/drawing/2014/main" val="92665308"/>
                    </a:ext>
                  </a:extLst>
                </a:gridCol>
                <a:gridCol w="1802866">
                  <a:extLst>
                    <a:ext uri="{9D8B030D-6E8A-4147-A177-3AD203B41FA5}">
                      <a16:colId xmlns:a16="http://schemas.microsoft.com/office/drawing/2014/main" val="3771453558"/>
                    </a:ext>
                  </a:extLst>
                </a:gridCol>
              </a:tblGrid>
              <a:tr h="666748">
                <a:tc gridSpan="8">
                  <a:txBody>
                    <a:bodyPr/>
                    <a:lstStyle/>
                    <a:p>
                      <a:pPr algn="ctr" fontAlgn="b"/>
                      <a:r>
                        <a:rPr lang="es-MX" sz="2100" b="1" i="0" u="none" strike="noStrike" dirty="0">
                          <a:solidFill>
                            <a:schemeClr val="tx1"/>
                          </a:solidFill>
                          <a:effectLst/>
                          <a:latin typeface="Calibri" panose="020F0502020204030204" pitchFamily="34" charset="0"/>
                        </a:rPr>
                        <a:t>En el Paraguay, ¿Qué incidencia considera que tienen los POLITICOS  en la generación de violencia</a:t>
                      </a:r>
                    </a:p>
                    <a:p>
                      <a:pPr algn="ctr" fontAlgn="b"/>
                      <a:r>
                        <a:rPr lang="es-MX" sz="2100" b="1" i="0" u="none" strike="noStrike" dirty="0">
                          <a:solidFill>
                            <a:schemeClr val="tx1"/>
                          </a:solidFill>
                          <a:effectLst/>
                          <a:latin typeface="Calibri" panose="020F0502020204030204" pitchFamily="34" charset="0"/>
                        </a:rPr>
                        <a:t>(amenazas, agresiones, ataques, etc.) contra periodistas y/o medios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65769">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2740">
                <a:tc>
                  <a:txBody>
                    <a:bodyPr/>
                    <a:lstStyle/>
                    <a:p>
                      <a:pPr algn="l" fontAlgn="b"/>
                      <a:r>
                        <a:rPr lang="es-PY" sz="2400" b="1" i="0" u="none" strike="noStrike" dirty="0">
                          <a:solidFill>
                            <a:srgbClr val="000000"/>
                          </a:solidFill>
                          <a:effectLst/>
                          <a:latin typeface="Calibri" panose="020F0502020204030204" pitchFamily="34" charset="0"/>
                        </a:rPr>
                        <a:t>NINGUNA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62740">
                <a:tc>
                  <a:txBody>
                    <a:bodyPr/>
                    <a:lstStyle/>
                    <a:p>
                      <a:pPr algn="l" fontAlgn="b"/>
                      <a:r>
                        <a:rPr lang="es-PY" sz="2400" b="1" i="0" u="none" strike="noStrike">
                          <a:solidFill>
                            <a:srgbClr val="000000"/>
                          </a:solidFill>
                          <a:effectLst/>
                          <a:latin typeface="Calibri" panose="020F0502020204030204" pitchFamily="34" charset="0"/>
                        </a:rPr>
                        <a:t>POCA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01881937"/>
                  </a:ext>
                </a:extLst>
              </a:tr>
              <a:tr h="362740">
                <a:tc>
                  <a:txBody>
                    <a:bodyPr/>
                    <a:lstStyle/>
                    <a:p>
                      <a:pPr algn="l" fontAlgn="b"/>
                      <a:r>
                        <a:rPr lang="es-PY" sz="2400" b="1" i="0" u="none" strike="noStrike">
                          <a:solidFill>
                            <a:srgbClr val="000000"/>
                          </a:solidFill>
                          <a:effectLst/>
                          <a:latin typeface="Calibri" panose="020F0502020204030204" pitchFamily="34" charset="0"/>
                        </a:rPr>
                        <a:t>MUCHA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90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6100830"/>
                  </a:ext>
                </a:extLst>
              </a:tr>
              <a:tr h="362740">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0634569"/>
                  </a:ext>
                </a:extLst>
              </a:tr>
              <a:tr h="362740">
                <a:tc>
                  <a:txBody>
                    <a:bodyPr/>
                    <a:lstStyle/>
                    <a:p>
                      <a:pPr algn="l" fontAlgn="b"/>
                      <a:r>
                        <a:rPr lang="es-PY" sz="24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362740">
                <a:tc>
                  <a:txBody>
                    <a:bodyPr/>
                    <a:lstStyle/>
                    <a:p>
                      <a:pPr algn="l" fontAlgn="b"/>
                      <a:r>
                        <a:rPr lang="es-PY" sz="24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3710771428"/>
              </p:ext>
            </p:extLst>
          </p:nvPr>
        </p:nvGraphicFramePr>
        <p:xfrm>
          <a:off x="647700" y="5676900"/>
          <a:ext cx="16992600" cy="3396413"/>
        </p:xfrm>
        <a:graphic>
          <a:graphicData uri="http://schemas.openxmlformats.org/drawingml/2006/table">
            <a:tbl>
              <a:tblPr/>
              <a:tblGrid>
                <a:gridCol w="3270896">
                  <a:extLst>
                    <a:ext uri="{9D8B030D-6E8A-4147-A177-3AD203B41FA5}">
                      <a16:colId xmlns:a16="http://schemas.microsoft.com/office/drawing/2014/main" val="2603815270"/>
                    </a:ext>
                  </a:extLst>
                </a:gridCol>
                <a:gridCol w="1864343">
                  <a:extLst>
                    <a:ext uri="{9D8B030D-6E8A-4147-A177-3AD203B41FA5}">
                      <a16:colId xmlns:a16="http://schemas.microsoft.com/office/drawing/2014/main" val="2271645990"/>
                    </a:ext>
                  </a:extLst>
                </a:gridCol>
                <a:gridCol w="1864343">
                  <a:extLst>
                    <a:ext uri="{9D8B030D-6E8A-4147-A177-3AD203B41FA5}">
                      <a16:colId xmlns:a16="http://schemas.microsoft.com/office/drawing/2014/main" val="3365438893"/>
                    </a:ext>
                  </a:extLst>
                </a:gridCol>
                <a:gridCol w="1864343">
                  <a:extLst>
                    <a:ext uri="{9D8B030D-6E8A-4147-A177-3AD203B41FA5}">
                      <a16:colId xmlns:a16="http://schemas.microsoft.com/office/drawing/2014/main" val="3437335281"/>
                    </a:ext>
                  </a:extLst>
                </a:gridCol>
                <a:gridCol w="1864343">
                  <a:extLst>
                    <a:ext uri="{9D8B030D-6E8A-4147-A177-3AD203B41FA5}">
                      <a16:colId xmlns:a16="http://schemas.microsoft.com/office/drawing/2014/main" val="2198213398"/>
                    </a:ext>
                  </a:extLst>
                </a:gridCol>
                <a:gridCol w="1864343">
                  <a:extLst>
                    <a:ext uri="{9D8B030D-6E8A-4147-A177-3AD203B41FA5}">
                      <a16:colId xmlns:a16="http://schemas.microsoft.com/office/drawing/2014/main" val="2276656453"/>
                    </a:ext>
                  </a:extLst>
                </a:gridCol>
                <a:gridCol w="1864343">
                  <a:extLst>
                    <a:ext uri="{9D8B030D-6E8A-4147-A177-3AD203B41FA5}">
                      <a16:colId xmlns:a16="http://schemas.microsoft.com/office/drawing/2014/main" val="80904801"/>
                    </a:ext>
                  </a:extLst>
                </a:gridCol>
                <a:gridCol w="1267823">
                  <a:extLst>
                    <a:ext uri="{9D8B030D-6E8A-4147-A177-3AD203B41FA5}">
                      <a16:colId xmlns:a16="http://schemas.microsoft.com/office/drawing/2014/main" val="92665308"/>
                    </a:ext>
                  </a:extLst>
                </a:gridCol>
                <a:gridCol w="1267823">
                  <a:extLst>
                    <a:ext uri="{9D8B030D-6E8A-4147-A177-3AD203B41FA5}">
                      <a16:colId xmlns:a16="http://schemas.microsoft.com/office/drawing/2014/main" val="3771453558"/>
                    </a:ext>
                  </a:extLst>
                </a:gridCol>
              </a:tblGrid>
              <a:tr h="624226">
                <a:tc gridSpan="9">
                  <a:txBody>
                    <a:bodyPr/>
                    <a:lstStyle/>
                    <a:p>
                      <a:pPr marL="0" marR="0" lvl="0" indent="0" algn="ctr" defTabSz="1371600" rtl="0" eaLnBrk="1" fontAlgn="b" latinLnBrk="0" hangingPunct="1">
                        <a:lnSpc>
                          <a:spcPct val="100000"/>
                        </a:lnSpc>
                        <a:spcBef>
                          <a:spcPts val="0"/>
                        </a:spcBef>
                        <a:spcAft>
                          <a:spcPts val="0"/>
                        </a:spcAft>
                        <a:buClrTx/>
                        <a:buSzTx/>
                        <a:buFontTx/>
                        <a:buNone/>
                        <a:tabLst/>
                        <a:defRPr/>
                      </a:pPr>
                      <a:r>
                        <a:rPr lang="es-MX" sz="2100" b="1" i="0" u="none" strike="noStrike" dirty="0">
                          <a:solidFill>
                            <a:schemeClr val="tx1"/>
                          </a:solidFill>
                          <a:effectLst/>
                          <a:latin typeface="Calibri" panose="020F0502020204030204" pitchFamily="34" charset="0"/>
                        </a:rPr>
                        <a:t>En el Paraguay, ¿Qué incidencia considera que tienen los POLITICOS  en la generación de violencia</a:t>
                      </a:r>
                    </a:p>
                    <a:p>
                      <a:pPr marL="0" marR="0" lvl="0" indent="0" algn="ctr" defTabSz="1371600" rtl="0" eaLnBrk="1" fontAlgn="b" latinLnBrk="0" hangingPunct="1">
                        <a:lnSpc>
                          <a:spcPct val="100000"/>
                        </a:lnSpc>
                        <a:spcBef>
                          <a:spcPts val="0"/>
                        </a:spcBef>
                        <a:spcAft>
                          <a:spcPts val="0"/>
                        </a:spcAft>
                        <a:buClrTx/>
                        <a:buSzTx/>
                        <a:buFontTx/>
                        <a:buNone/>
                        <a:tabLst/>
                        <a:defRPr/>
                      </a:pPr>
                      <a:r>
                        <a:rPr lang="es-MX" sz="2100" b="1" i="0" u="none" strike="noStrike" dirty="0">
                          <a:solidFill>
                            <a:schemeClr val="tx1"/>
                          </a:solidFill>
                          <a:effectLst/>
                          <a:latin typeface="Calibri" panose="020F0502020204030204" pitchFamily="34" charset="0"/>
                        </a:rPr>
                        <a:t>(amenazas, agresiones, ataques, etc.) contra periodistas y/o medios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79335">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1797">
                <a:tc>
                  <a:txBody>
                    <a:bodyPr/>
                    <a:lstStyle/>
                    <a:p>
                      <a:pPr algn="l" fontAlgn="b"/>
                      <a:r>
                        <a:rPr lang="es-PY" sz="2400" b="1" i="0" u="none" strike="noStrike" dirty="0">
                          <a:solidFill>
                            <a:srgbClr val="000000"/>
                          </a:solidFill>
                          <a:effectLst/>
                          <a:latin typeface="Calibri" panose="020F0502020204030204" pitchFamily="34" charset="0"/>
                        </a:rPr>
                        <a:t>NINGUNA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61797">
                <a:tc>
                  <a:txBody>
                    <a:bodyPr/>
                    <a:lstStyle/>
                    <a:p>
                      <a:pPr algn="l" fontAlgn="b"/>
                      <a:r>
                        <a:rPr lang="es-PY" sz="2400" b="1" i="0" u="none" strike="noStrike">
                          <a:solidFill>
                            <a:srgbClr val="000000"/>
                          </a:solidFill>
                          <a:effectLst/>
                          <a:latin typeface="Calibri" panose="020F0502020204030204" pitchFamily="34" charset="0"/>
                        </a:rPr>
                        <a:t>POCA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734625"/>
                  </a:ext>
                </a:extLst>
              </a:tr>
              <a:tr h="361797">
                <a:tc>
                  <a:txBody>
                    <a:bodyPr/>
                    <a:lstStyle/>
                    <a:p>
                      <a:pPr algn="l" fontAlgn="b"/>
                      <a:r>
                        <a:rPr lang="es-PY" sz="2400" b="1" i="0" u="none" strike="noStrike">
                          <a:solidFill>
                            <a:srgbClr val="000000"/>
                          </a:solidFill>
                          <a:effectLst/>
                          <a:latin typeface="Calibri" panose="020F0502020204030204" pitchFamily="34" charset="0"/>
                        </a:rPr>
                        <a:t>MUCHA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74,4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69,8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7930645"/>
                  </a:ext>
                </a:extLst>
              </a:tr>
              <a:tr h="361797">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0486446"/>
                  </a:ext>
                </a:extLst>
              </a:tr>
              <a:tr h="361797">
                <a:tc>
                  <a:txBody>
                    <a:bodyPr/>
                    <a:lstStyle/>
                    <a:p>
                      <a:pPr algn="l" fontAlgn="b"/>
                      <a:r>
                        <a:rPr lang="es-PY" sz="24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17,8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361797">
                <a:tc>
                  <a:txBody>
                    <a:bodyPr/>
                    <a:lstStyle/>
                    <a:p>
                      <a:pPr algn="l" fontAlgn="b"/>
                      <a:r>
                        <a:rPr lang="es-PY" sz="24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sp>
        <p:nvSpPr>
          <p:cNvPr id="5" name="TextBox 4">
            <a:extLst>
              <a:ext uri="{FF2B5EF4-FFF2-40B4-BE49-F238E27FC236}">
                <a16:creationId xmlns:a16="http://schemas.microsoft.com/office/drawing/2014/main" id="{9EF250B3-06DC-2173-5134-D6CEAE7AB5FD}"/>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3333632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830997"/>
          </a:xfrm>
          <a:prstGeom prst="rect">
            <a:avLst/>
          </a:prstGeom>
          <a:noFill/>
        </p:spPr>
        <p:txBody>
          <a:bodyPr wrap="square" rtlCol="0">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ES" sz="2400" b="1" i="0" u="none" strike="noStrike" kern="1200" cap="none" spc="0" normalizeH="0" baseline="0" noProof="0" dirty="0">
                <a:ln>
                  <a:noFill/>
                </a:ln>
                <a:solidFill>
                  <a:prstClr val="black"/>
                </a:solidFill>
                <a:effectLst/>
                <a:uLnTx/>
                <a:uFillTx/>
                <a:latin typeface="Calibri" panose="020F0502020204030204"/>
                <a:ea typeface="+mn-ea"/>
                <a:cs typeface="+mn-cs"/>
              </a:rPr>
              <a:t>3.C. INCIDENCIA DE ACTORES EN LA GENERACION DE LA VIOLENCIA CONTRA PERIODISTAS DE:</a:t>
            </a:r>
          </a:p>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ES" sz="2400" b="1" i="0" u="none" strike="noStrike" kern="1200" cap="none" spc="0" normalizeH="0" baseline="0" noProof="0" dirty="0">
                <a:ln>
                  <a:noFill/>
                </a:ln>
                <a:solidFill>
                  <a:prstClr val="black"/>
                </a:solidFill>
                <a:effectLst/>
                <a:uLnTx/>
                <a:uFillTx/>
                <a:latin typeface="Calibri" panose="020F0502020204030204"/>
                <a:ea typeface="+mn-ea"/>
                <a:cs typeface="+mn-cs"/>
              </a:rPr>
              <a:t>AUTORIDADES NACIONALES    </a:t>
            </a:r>
            <a:endParaRPr kumimoji="0" lang="es-PY"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3690369023"/>
              </p:ext>
            </p:extLst>
          </p:nvPr>
        </p:nvGraphicFramePr>
        <p:xfrm>
          <a:off x="647700" y="1478915"/>
          <a:ext cx="16992601" cy="3408957"/>
        </p:xfrm>
        <a:graphic>
          <a:graphicData uri="http://schemas.openxmlformats.org/drawingml/2006/table">
            <a:tbl>
              <a:tblPr/>
              <a:tblGrid>
                <a:gridCol w="3673988">
                  <a:extLst>
                    <a:ext uri="{9D8B030D-6E8A-4147-A177-3AD203B41FA5}">
                      <a16:colId xmlns:a16="http://schemas.microsoft.com/office/drawing/2014/main" val="2603815270"/>
                    </a:ext>
                  </a:extLst>
                </a:gridCol>
                <a:gridCol w="2094097">
                  <a:extLst>
                    <a:ext uri="{9D8B030D-6E8A-4147-A177-3AD203B41FA5}">
                      <a16:colId xmlns:a16="http://schemas.microsoft.com/office/drawing/2014/main" val="2271645990"/>
                    </a:ext>
                  </a:extLst>
                </a:gridCol>
                <a:gridCol w="2094097">
                  <a:extLst>
                    <a:ext uri="{9D8B030D-6E8A-4147-A177-3AD203B41FA5}">
                      <a16:colId xmlns:a16="http://schemas.microsoft.com/office/drawing/2014/main" val="3365438893"/>
                    </a:ext>
                  </a:extLst>
                </a:gridCol>
                <a:gridCol w="2094097">
                  <a:extLst>
                    <a:ext uri="{9D8B030D-6E8A-4147-A177-3AD203B41FA5}">
                      <a16:colId xmlns:a16="http://schemas.microsoft.com/office/drawing/2014/main" val="2198213398"/>
                    </a:ext>
                  </a:extLst>
                </a:gridCol>
                <a:gridCol w="2094097">
                  <a:extLst>
                    <a:ext uri="{9D8B030D-6E8A-4147-A177-3AD203B41FA5}">
                      <a16:colId xmlns:a16="http://schemas.microsoft.com/office/drawing/2014/main" val="2276656453"/>
                    </a:ext>
                  </a:extLst>
                </a:gridCol>
                <a:gridCol w="1636969">
                  <a:extLst>
                    <a:ext uri="{9D8B030D-6E8A-4147-A177-3AD203B41FA5}">
                      <a16:colId xmlns:a16="http://schemas.microsoft.com/office/drawing/2014/main" val="80904801"/>
                    </a:ext>
                  </a:extLst>
                </a:gridCol>
                <a:gridCol w="1502390">
                  <a:extLst>
                    <a:ext uri="{9D8B030D-6E8A-4147-A177-3AD203B41FA5}">
                      <a16:colId xmlns:a16="http://schemas.microsoft.com/office/drawing/2014/main" val="92665308"/>
                    </a:ext>
                  </a:extLst>
                </a:gridCol>
                <a:gridCol w="1802866">
                  <a:extLst>
                    <a:ext uri="{9D8B030D-6E8A-4147-A177-3AD203B41FA5}">
                      <a16:colId xmlns:a16="http://schemas.microsoft.com/office/drawing/2014/main" val="3771453558"/>
                    </a:ext>
                  </a:extLst>
                </a:gridCol>
              </a:tblGrid>
              <a:tr h="666748">
                <a:tc gridSpan="8">
                  <a:txBody>
                    <a:bodyPr/>
                    <a:lstStyle/>
                    <a:p>
                      <a:pPr algn="ctr" fontAlgn="b"/>
                      <a:r>
                        <a:rPr lang="es-MX" sz="2100" b="1" i="0" u="none" strike="noStrike" dirty="0">
                          <a:solidFill>
                            <a:schemeClr val="tx1"/>
                          </a:solidFill>
                          <a:effectLst/>
                          <a:latin typeface="Calibri" panose="020F0502020204030204" pitchFamily="34" charset="0"/>
                        </a:rPr>
                        <a:t>En el Paraguay, ¿Qué incidencia considera que tienen LAS AUTORIDADES NACIONALES  en la generación de violencia</a:t>
                      </a:r>
                    </a:p>
                    <a:p>
                      <a:pPr algn="ctr" fontAlgn="b"/>
                      <a:r>
                        <a:rPr lang="es-MX" sz="2100" b="1" i="0" u="none" strike="noStrike" dirty="0">
                          <a:solidFill>
                            <a:schemeClr val="tx1"/>
                          </a:solidFill>
                          <a:effectLst/>
                          <a:latin typeface="Calibri" panose="020F0502020204030204" pitchFamily="34" charset="0"/>
                        </a:rPr>
                        <a:t>(amenazas, agresiones, ataques, etc.) contra periodistas y/o medios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65769">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2740">
                <a:tc>
                  <a:txBody>
                    <a:bodyPr/>
                    <a:lstStyle/>
                    <a:p>
                      <a:pPr algn="l" fontAlgn="b"/>
                      <a:r>
                        <a:rPr lang="es-PY" sz="2000" b="1" i="0" u="none" strike="noStrike" dirty="0">
                          <a:solidFill>
                            <a:srgbClr val="000000"/>
                          </a:solidFill>
                          <a:effectLst/>
                          <a:latin typeface="Calibri" panose="020F0502020204030204" pitchFamily="34" charset="0"/>
                        </a:rPr>
                        <a:t>NINGUNA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62740">
                <a:tc>
                  <a:txBody>
                    <a:bodyPr/>
                    <a:lstStyle/>
                    <a:p>
                      <a:pPr algn="l" fontAlgn="b"/>
                      <a:r>
                        <a:rPr lang="es-PY" sz="2000" b="1" i="0" u="none" strike="noStrike">
                          <a:solidFill>
                            <a:srgbClr val="000000"/>
                          </a:solidFill>
                          <a:effectLst/>
                          <a:latin typeface="Calibri" panose="020F0502020204030204" pitchFamily="34" charset="0"/>
                        </a:rPr>
                        <a:t>POCA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01881937"/>
                  </a:ext>
                </a:extLst>
              </a:tr>
              <a:tr h="362740">
                <a:tc>
                  <a:txBody>
                    <a:bodyPr/>
                    <a:lstStyle/>
                    <a:p>
                      <a:pPr algn="l" fontAlgn="b"/>
                      <a:r>
                        <a:rPr lang="es-PY" sz="2000" b="1" i="0" u="none" strike="noStrike">
                          <a:solidFill>
                            <a:srgbClr val="000000"/>
                          </a:solidFill>
                          <a:effectLst/>
                          <a:latin typeface="Calibri" panose="020F0502020204030204" pitchFamily="34" charset="0"/>
                        </a:rPr>
                        <a:t>MUCHA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6100830"/>
                  </a:ext>
                </a:extLst>
              </a:tr>
              <a:tr h="362740">
                <a:tc>
                  <a:txBody>
                    <a:bodyPr/>
                    <a:lstStyle/>
                    <a:p>
                      <a:pPr algn="l" fontAlgn="b"/>
                      <a:r>
                        <a:rPr lang="es-PY" sz="20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0634569"/>
                  </a:ext>
                </a:extLst>
              </a:tr>
              <a:tr h="362740">
                <a:tc>
                  <a:txBody>
                    <a:bodyPr/>
                    <a:lstStyle/>
                    <a:p>
                      <a:pPr algn="l" fontAlgn="b"/>
                      <a:r>
                        <a:rPr lang="es-PY" sz="20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362740">
                <a:tc>
                  <a:txBody>
                    <a:bodyPr/>
                    <a:lstStyle/>
                    <a:p>
                      <a:pPr algn="l" fontAlgn="b"/>
                      <a:r>
                        <a:rPr lang="es-PY" sz="20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3754973403"/>
              </p:ext>
            </p:extLst>
          </p:nvPr>
        </p:nvGraphicFramePr>
        <p:xfrm>
          <a:off x="647700" y="5534659"/>
          <a:ext cx="16992600" cy="3396413"/>
        </p:xfrm>
        <a:graphic>
          <a:graphicData uri="http://schemas.openxmlformats.org/drawingml/2006/table">
            <a:tbl>
              <a:tblPr/>
              <a:tblGrid>
                <a:gridCol w="3270896">
                  <a:extLst>
                    <a:ext uri="{9D8B030D-6E8A-4147-A177-3AD203B41FA5}">
                      <a16:colId xmlns:a16="http://schemas.microsoft.com/office/drawing/2014/main" val="2603815270"/>
                    </a:ext>
                  </a:extLst>
                </a:gridCol>
                <a:gridCol w="1864343">
                  <a:extLst>
                    <a:ext uri="{9D8B030D-6E8A-4147-A177-3AD203B41FA5}">
                      <a16:colId xmlns:a16="http://schemas.microsoft.com/office/drawing/2014/main" val="2271645990"/>
                    </a:ext>
                  </a:extLst>
                </a:gridCol>
                <a:gridCol w="1864343">
                  <a:extLst>
                    <a:ext uri="{9D8B030D-6E8A-4147-A177-3AD203B41FA5}">
                      <a16:colId xmlns:a16="http://schemas.microsoft.com/office/drawing/2014/main" val="3365438893"/>
                    </a:ext>
                  </a:extLst>
                </a:gridCol>
                <a:gridCol w="1864343">
                  <a:extLst>
                    <a:ext uri="{9D8B030D-6E8A-4147-A177-3AD203B41FA5}">
                      <a16:colId xmlns:a16="http://schemas.microsoft.com/office/drawing/2014/main" val="3437335281"/>
                    </a:ext>
                  </a:extLst>
                </a:gridCol>
                <a:gridCol w="1864343">
                  <a:extLst>
                    <a:ext uri="{9D8B030D-6E8A-4147-A177-3AD203B41FA5}">
                      <a16:colId xmlns:a16="http://schemas.microsoft.com/office/drawing/2014/main" val="2198213398"/>
                    </a:ext>
                  </a:extLst>
                </a:gridCol>
                <a:gridCol w="1864343">
                  <a:extLst>
                    <a:ext uri="{9D8B030D-6E8A-4147-A177-3AD203B41FA5}">
                      <a16:colId xmlns:a16="http://schemas.microsoft.com/office/drawing/2014/main" val="2276656453"/>
                    </a:ext>
                  </a:extLst>
                </a:gridCol>
                <a:gridCol w="1864343">
                  <a:extLst>
                    <a:ext uri="{9D8B030D-6E8A-4147-A177-3AD203B41FA5}">
                      <a16:colId xmlns:a16="http://schemas.microsoft.com/office/drawing/2014/main" val="80904801"/>
                    </a:ext>
                  </a:extLst>
                </a:gridCol>
                <a:gridCol w="1267823">
                  <a:extLst>
                    <a:ext uri="{9D8B030D-6E8A-4147-A177-3AD203B41FA5}">
                      <a16:colId xmlns:a16="http://schemas.microsoft.com/office/drawing/2014/main" val="92665308"/>
                    </a:ext>
                  </a:extLst>
                </a:gridCol>
                <a:gridCol w="1267823">
                  <a:extLst>
                    <a:ext uri="{9D8B030D-6E8A-4147-A177-3AD203B41FA5}">
                      <a16:colId xmlns:a16="http://schemas.microsoft.com/office/drawing/2014/main" val="3771453558"/>
                    </a:ext>
                  </a:extLst>
                </a:gridCol>
              </a:tblGrid>
              <a:tr h="624226">
                <a:tc gridSpan="9">
                  <a:txBody>
                    <a:bodyPr/>
                    <a:lstStyle/>
                    <a:p>
                      <a:pPr marL="0" marR="0" lvl="0" indent="0" algn="ctr" defTabSz="1371600" rtl="0" eaLnBrk="1" fontAlgn="b" latinLnBrk="0" hangingPunct="1">
                        <a:lnSpc>
                          <a:spcPct val="100000"/>
                        </a:lnSpc>
                        <a:spcBef>
                          <a:spcPts val="0"/>
                        </a:spcBef>
                        <a:spcAft>
                          <a:spcPts val="0"/>
                        </a:spcAft>
                        <a:buClrTx/>
                        <a:buSzTx/>
                        <a:buFontTx/>
                        <a:buNone/>
                        <a:tabLst/>
                        <a:defRPr/>
                      </a:pPr>
                      <a:r>
                        <a:rPr lang="es-MX" sz="2100" b="1" i="0" u="none" strike="noStrike" dirty="0">
                          <a:solidFill>
                            <a:schemeClr val="tx1"/>
                          </a:solidFill>
                          <a:effectLst/>
                          <a:latin typeface="Calibri" panose="020F0502020204030204" pitchFamily="34" charset="0"/>
                        </a:rPr>
                        <a:t>En el Paraguay, ¿ Qué incidencia considera que tienen LAS AUTORIDADES NACIONALES   en la generación de violencia</a:t>
                      </a:r>
                    </a:p>
                    <a:p>
                      <a:pPr marL="0" marR="0" lvl="0" indent="0" algn="ctr" defTabSz="1371600" rtl="0" eaLnBrk="1" fontAlgn="b" latinLnBrk="0" hangingPunct="1">
                        <a:lnSpc>
                          <a:spcPct val="100000"/>
                        </a:lnSpc>
                        <a:spcBef>
                          <a:spcPts val="0"/>
                        </a:spcBef>
                        <a:spcAft>
                          <a:spcPts val="0"/>
                        </a:spcAft>
                        <a:buClrTx/>
                        <a:buSzTx/>
                        <a:buFontTx/>
                        <a:buNone/>
                        <a:tabLst/>
                        <a:defRPr/>
                      </a:pPr>
                      <a:r>
                        <a:rPr lang="es-MX" sz="2100" b="1" i="0" u="none" strike="noStrike" dirty="0">
                          <a:solidFill>
                            <a:schemeClr val="tx1"/>
                          </a:solidFill>
                          <a:effectLst/>
                          <a:latin typeface="Calibri" panose="020F0502020204030204" pitchFamily="34" charset="0"/>
                        </a:rPr>
                        <a:t>(amenazas, agresiones, ataques, etc.) contra periodistas y/o medios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79335">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1797">
                <a:tc>
                  <a:txBody>
                    <a:bodyPr/>
                    <a:lstStyle/>
                    <a:p>
                      <a:pPr algn="l" fontAlgn="b"/>
                      <a:r>
                        <a:rPr lang="es-PY" sz="2400" b="1" i="0" u="none" strike="noStrike" dirty="0">
                          <a:solidFill>
                            <a:srgbClr val="000000"/>
                          </a:solidFill>
                          <a:effectLst/>
                          <a:latin typeface="Calibri" panose="020F0502020204030204" pitchFamily="34" charset="0"/>
                        </a:rPr>
                        <a:t>NINGUNA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61797">
                <a:tc>
                  <a:txBody>
                    <a:bodyPr/>
                    <a:lstStyle/>
                    <a:p>
                      <a:pPr algn="l" fontAlgn="b"/>
                      <a:r>
                        <a:rPr lang="es-PY" sz="2400" b="1" i="0" u="none" strike="noStrike" dirty="0">
                          <a:solidFill>
                            <a:srgbClr val="000000"/>
                          </a:solidFill>
                          <a:effectLst/>
                          <a:latin typeface="Calibri" panose="020F0502020204030204" pitchFamily="34" charset="0"/>
                        </a:rPr>
                        <a:t>POCA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734625"/>
                  </a:ext>
                </a:extLst>
              </a:tr>
              <a:tr h="361797">
                <a:tc>
                  <a:txBody>
                    <a:bodyPr/>
                    <a:lstStyle/>
                    <a:p>
                      <a:pPr algn="l" fontAlgn="b"/>
                      <a:r>
                        <a:rPr lang="es-PY" sz="2400" b="1" i="0" u="none" strike="noStrike">
                          <a:solidFill>
                            <a:srgbClr val="000000"/>
                          </a:solidFill>
                          <a:effectLst/>
                          <a:latin typeface="Calibri" panose="020F0502020204030204" pitchFamily="34" charset="0"/>
                        </a:rPr>
                        <a:t>MUCHA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58,7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7930645"/>
                  </a:ext>
                </a:extLst>
              </a:tr>
              <a:tr h="361797">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0486446"/>
                  </a:ext>
                </a:extLst>
              </a:tr>
              <a:tr h="361797">
                <a:tc>
                  <a:txBody>
                    <a:bodyPr/>
                    <a:lstStyle/>
                    <a:p>
                      <a:pPr algn="l" fontAlgn="b"/>
                      <a:r>
                        <a:rPr lang="es-PY" sz="24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361797">
                <a:tc>
                  <a:txBody>
                    <a:bodyPr/>
                    <a:lstStyle/>
                    <a:p>
                      <a:pPr algn="l" fontAlgn="b"/>
                      <a:r>
                        <a:rPr lang="es-PY" sz="24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sp>
        <p:nvSpPr>
          <p:cNvPr id="5" name="TextBox 4">
            <a:extLst>
              <a:ext uri="{FF2B5EF4-FFF2-40B4-BE49-F238E27FC236}">
                <a16:creationId xmlns:a16="http://schemas.microsoft.com/office/drawing/2014/main" id="{1BDD0B7E-BC8E-47C9-F141-5AEB837242A0}"/>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1991233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830997"/>
          </a:xfrm>
          <a:prstGeom prst="rect">
            <a:avLst/>
          </a:prstGeom>
          <a:noFill/>
        </p:spPr>
        <p:txBody>
          <a:bodyPr wrap="square" rtlCol="0">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ES" sz="2400" b="1" i="0" u="none" strike="noStrike" kern="1200" cap="none" spc="0" normalizeH="0" baseline="0" noProof="0" dirty="0">
                <a:ln>
                  <a:noFill/>
                </a:ln>
                <a:solidFill>
                  <a:prstClr val="black"/>
                </a:solidFill>
                <a:effectLst/>
                <a:uLnTx/>
                <a:uFillTx/>
                <a:latin typeface="Calibri" panose="020F0502020204030204"/>
                <a:ea typeface="+mn-ea"/>
                <a:cs typeface="+mn-cs"/>
              </a:rPr>
              <a:t>3.C. INCIDENCIA DE ACTORES EN LA GENERACION DE LA VIOLENCIA  CONTRA PERIODISTAS DE: </a:t>
            </a:r>
          </a:p>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ES" sz="2400" b="1" i="0" u="none" strike="noStrike" kern="1200" cap="none" spc="0" normalizeH="0" baseline="0" noProof="0" dirty="0">
                <a:ln>
                  <a:noFill/>
                </a:ln>
                <a:solidFill>
                  <a:prstClr val="black"/>
                </a:solidFill>
                <a:effectLst/>
                <a:uLnTx/>
                <a:uFillTx/>
                <a:latin typeface="Calibri" panose="020F0502020204030204"/>
                <a:ea typeface="+mn-ea"/>
                <a:cs typeface="+mn-cs"/>
              </a:rPr>
              <a:t> AUTORIDADES MUNICIPALES/ DEPARTAMENTALES    </a:t>
            </a:r>
            <a:endParaRPr kumimoji="0" lang="es-PY"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25202402"/>
              </p:ext>
            </p:extLst>
          </p:nvPr>
        </p:nvGraphicFramePr>
        <p:xfrm>
          <a:off x="647700" y="1478915"/>
          <a:ext cx="16992601" cy="3484227"/>
        </p:xfrm>
        <a:graphic>
          <a:graphicData uri="http://schemas.openxmlformats.org/drawingml/2006/table">
            <a:tbl>
              <a:tblPr/>
              <a:tblGrid>
                <a:gridCol w="3673988">
                  <a:extLst>
                    <a:ext uri="{9D8B030D-6E8A-4147-A177-3AD203B41FA5}">
                      <a16:colId xmlns:a16="http://schemas.microsoft.com/office/drawing/2014/main" val="2603815270"/>
                    </a:ext>
                  </a:extLst>
                </a:gridCol>
                <a:gridCol w="2094097">
                  <a:extLst>
                    <a:ext uri="{9D8B030D-6E8A-4147-A177-3AD203B41FA5}">
                      <a16:colId xmlns:a16="http://schemas.microsoft.com/office/drawing/2014/main" val="2271645990"/>
                    </a:ext>
                  </a:extLst>
                </a:gridCol>
                <a:gridCol w="2094097">
                  <a:extLst>
                    <a:ext uri="{9D8B030D-6E8A-4147-A177-3AD203B41FA5}">
                      <a16:colId xmlns:a16="http://schemas.microsoft.com/office/drawing/2014/main" val="3365438893"/>
                    </a:ext>
                  </a:extLst>
                </a:gridCol>
                <a:gridCol w="2094097">
                  <a:extLst>
                    <a:ext uri="{9D8B030D-6E8A-4147-A177-3AD203B41FA5}">
                      <a16:colId xmlns:a16="http://schemas.microsoft.com/office/drawing/2014/main" val="2198213398"/>
                    </a:ext>
                  </a:extLst>
                </a:gridCol>
                <a:gridCol w="2094097">
                  <a:extLst>
                    <a:ext uri="{9D8B030D-6E8A-4147-A177-3AD203B41FA5}">
                      <a16:colId xmlns:a16="http://schemas.microsoft.com/office/drawing/2014/main" val="2276656453"/>
                    </a:ext>
                  </a:extLst>
                </a:gridCol>
                <a:gridCol w="1636969">
                  <a:extLst>
                    <a:ext uri="{9D8B030D-6E8A-4147-A177-3AD203B41FA5}">
                      <a16:colId xmlns:a16="http://schemas.microsoft.com/office/drawing/2014/main" val="80904801"/>
                    </a:ext>
                  </a:extLst>
                </a:gridCol>
                <a:gridCol w="1502390">
                  <a:extLst>
                    <a:ext uri="{9D8B030D-6E8A-4147-A177-3AD203B41FA5}">
                      <a16:colId xmlns:a16="http://schemas.microsoft.com/office/drawing/2014/main" val="92665308"/>
                    </a:ext>
                  </a:extLst>
                </a:gridCol>
                <a:gridCol w="1802866">
                  <a:extLst>
                    <a:ext uri="{9D8B030D-6E8A-4147-A177-3AD203B41FA5}">
                      <a16:colId xmlns:a16="http://schemas.microsoft.com/office/drawing/2014/main" val="3771453558"/>
                    </a:ext>
                  </a:extLst>
                </a:gridCol>
              </a:tblGrid>
              <a:tr h="666748">
                <a:tc gridSpan="8">
                  <a:txBody>
                    <a:bodyPr/>
                    <a:lstStyle/>
                    <a:p>
                      <a:pPr algn="ctr" fontAlgn="b"/>
                      <a:r>
                        <a:rPr lang="es-MX" sz="2100" b="1" i="0" u="none" strike="noStrike" dirty="0">
                          <a:solidFill>
                            <a:schemeClr val="tx1"/>
                          </a:solidFill>
                          <a:effectLst/>
                          <a:latin typeface="Calibri" panose="020F0502020204030204" pitchFamily="34" charset="0"/>
                        </a:rPr>
                        <a:t>En el Paraguay, ¿Qué incidencia considera que tienen LAS AUTORIDADS  MUNICIPALES/ DEPARTAMENTALES  en la generación de violencia</a:t>
                      </a:r>
                    </a:p>
                    <a:p>
                      <a:pPr algn="ctr" fontAlgn="b"/>
                      <a:r>
                        <a:rPr lang="es-MX" sz="2100" b="1" i="0" u="none" strike="noStrike" dirty="0">
                          <a:solidFill>
                            <a:schemeClr val="tx1"/>
                          </a:solidFill>
                          <a:effectLst/>
                          <a:latin typeface="Calibri" panose="020F0502020204030204" pitchFamily="34" charset="0"/>
                        </a:rPr>
                        <a:t>(amenazas, agresiones, ataques, etc.) contra periodistas y/o medios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65769">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2740">
                <a:tc>
                  <a:txBody>
                    <a:bodyPr/>
                    <a:lstStyle/>
                    <a:p>
                      <a:pPr algn="l" fontAlgn="b"/>
                      <a:r>
                        <a:rPr lang="es-PY" sz="2400" b="1" i="0" u="none" strike="noStrike" dirty="0">
                          <a:solidFill>
                            <a:srgbClr val="000000"/>
                          </a:solidFill>
                          <a:effectLst/>
                          <a:latin typeface="Calibri" panose="020F0502020204030204" pitchFamily="34" charset="0"/>
                        </a:rPr>
                        <a:t>NINGUNA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62740">
                <a:tc>
                  <a:txBody>
                    <a:bodyPr/>
                    <a:lstStyle/>
                    <a:p>
                      <a:pPr algn="l" fontAlgn="b"/>
                      <a:r>
                        <a:rPr lang="es-PY" sz="2400" b="1" i="0" u="none" strike="noStrike">
                          <a:solidFill>
                            <a:srgbClr val="000000"/>
                          </a:solidFill>
                          <a:effectLst/>
                          <a:latin typeface="Calibri" panose="020F0502020204030204" pitchFamily="34" charset="0"/>
                        </a:rPr>
                        <a:t>POCA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01881937"/>
                  </a:ext>
                </a:extLst>
              </a:tr>
              <a:tr h="362740">
                <a:tc>
                  <a:txBody>
                    <a:bodyPr/>
                    <a:lstStyle/>
                    <a:p>
                      <a:pPr algn="l" fontAlgn="b"/>
                      <a:r>
                        <a:rPr lang="es-PY" sz="2400" b="1" i="0" u="none" strike="noStrike">
                          <a:solidFill>
                            <a:srgbClr val="000000"/>
                          </a:solidFill>
                          <a:effectLst/>
                          <a:latin typeface="Calibri" panose="020F0502020204030204" pitchFamily="34" charset="0"/>
                        </a:rPr>
                        <a:t>MUCHA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6100830"/>
                  </a:ext>
                </a:extLst>
              </a:tr>
              <a:tr h="362740">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0634569"/>
                  </a:ext>
                </a:extLst>
              </a:tr>
              <a:tr h="362740">
                <a:tc>
                  <a:txBody>
                    <a:bodyPr/>
                    <a:lstStyle/>
                    <a:p>
                      <a:pPr algn="l" fontAlgn="b"/>
                      <a:r>
                        <a:rPr lang="es-PY" sz="24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29,7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362740">
                <a:tc>
                  <a:txBody>
                    <a:bodyPr/>
                    <a:lstStyle/>
                    <a:p>
                      <a:pPr algn="l" fontAlgn="b"/>
                      <a:r>
                        <a:rPr lang="es-PY" sz="2400" b="1" i="0" u="none" strike="noStrike" dirty="0">
                          <a:solidFill>
                            <a:srgbClr val="000000"/>
                          </a:solidFill>
                          <a:effectLst/>
                          <a:latin typeface="Calibri" panose="020F0502020204030204" pitchFamily="34" charset="0"/>
                        </a:rPr>
                        <a:t>BASE ESTADISTICA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4066944083"/>
              </p:ext>
            </p:extLst>
          </p:nvPr>
        </p:nvGraphicFramePr>
        <p:xfrm>
          <a:off x="649705" y="5618805"/>
          <a:ext cx="16990595" cy="3396413"/>
        </p:xfrm>
        <a:graphic>
          <a:graphicData uri="http://schemas.openxmlformats.org/drawingml/2006/table">
            <a:tbl>
              <a:tblPr/>
              <a:tblGrid>
                <a:gridCol w="3270511">
                  <a:extLst>
                    <a:ext uri="{9D8B030D-6E8A-4147-A177-3AD203B41FA5}">
                      <a16:colId xmlns:a16="http://schemas.microsoft.com/office/drawing/2014/main" val="2603815270"/>
                    </a:ext>
                  </a:extLst>
                </a:gridCol>
                <a:gridCol w="1864123">
                  <a:extLst>
                    <a:ext uri="{9D8B030D-6E8A-4147-A177-3AD203B41FA5}">
                      <a16:colId xmlns:a16="http://schemas.microsoft.com/office/drawing/2014/main" val="2271645990"/>
                    </a:ext>
                  </a:extLst>
                </a:gridCol>
                <a:gridCol w="1864123">
                  <a:extLst>
                    <a:ext uri="{9D8B030D-6E8A-4147-A177-3AD203B41FA5}">
                      <a16:colId xmlns:a16="http://schemas.microsoft.com/office/drawing/2014/main" val="3365438893"/>
                    </a:ext>
                  </a:extLst>
                </a:gridCol>
                <a:gridCol w="1864123">
                  <a:extLst>
                    <a:ext uri="{9D8B030D-6E8A-4147-A177-3AD203B41FA5}">
                      <a16:colId xmlns:a16="http://schemas.microsoft.com/office/drawing/2014/main" val="3437335281"/>
                    </a:ext>
                  </a:extLst>
                </a:gridCol>
                <a:gridCol w="1864123">
                  <a:extLst>
                    <a:ext uri="{9D8B030D-6E8A-4147-A177-3AD203B41FA5}">
                      <a16:colId xmlns:a16="http://schemas.microsoft.com/office/drawing/2014/main" val="2198213398"/>
                    </a:ext>
                  </a:extLst>
                </a:gridCol>
                <a:gridCol w="1864123">
                  <a:extLst>
                    <a:ext uri="{9D8B030D-6E8A-4147-A177-3AD203B41FA5}">
                      <a16:colId xmlns:a16="http://schemas.microsoft.com/office/drawing/2014/main" val="2276656453"/>
                    </a:ext>
                  </a:extLst>
                </a:gridCol>
                <a:gridCol w="1864123">
                  <a:extLst>
                    <a:ext uri="{9D8B030D-6E8A-4147-A177-3AD203B41FA5}">
                      <a16:colId xmlns:a16="http://schemas.microsoft.com/office/drawing/2014/main" val="80904801"/>
                    </a:ext>
                  </a:extLst>
                </a:gridCol>
                <a:gridCol w="1267673">
                  <a:extLst>
                    <a:ext uri="{9D8B030D-6E8A-4147-A177-3AD203B41FA5}">
                      <a16:colId xmlns:a16="http://schemas.microsoft.com/office/drawing/2014/main" val="92665308"/>
                    </a:ext>
                  </a:extLst>
                </a:gridCol>
                <a:gridCol w="1267673">
                  <a:extLst>
                    <a:ext uri="{9D8B030D-6E8A-4147-A177-3AD203B41FA5}">
                      <a16:colId xmlns:a16="http://schemas.microsoft.com/office/drawing/2014/main" val="3771453558"/>
                    </a:ext>
                  </a:extLst>
                </a:gridCol>
              </a:tblGrid>
              <a:tr h="624226">
                <a:tc gridSpan="9">
                  <a:txBody>
                    <a:bodyPr/>
                    <a:lstStyle/>
                    <a:p>
                      <a:pPr marL="0" marR="0" lvl="0" indent="0" algn="ctr" defTabSz="1371600" rtl="0" eaLnBrk="1" fontAlgn="b" latinLnBrk="0" hangingPunct="1">
                        <a:lnSpc>
                          <a:spcPct val="100000"/>
                        </a:lnSpc>
                        <a:spcBef>
                          <a:spcPts val="0"/>
                        </a:spcBef>
                        <a:spcAft>
                          <a:spcPts val="0"/>
                        </a:spcAft>
                        <a:buClrTx/>
                        <a:buSzTx/>
                        <a:buFontTx/>
                        <a:buNone/>
                        <a:tabLst/>
                        <a:defRPr/>
                      </a:pPr>
                      <a:r>
                        <a:rPr lang="es-MX" sz="2100" b="1" i="0" u="none" strike="noStrike" dirty="0">
                          <a:solidFill>
                            <a:schemeClr val="tx1"/>
                          </a:solidFill>
                          <a:effectLst/>
                          <a:latin typeface="Calibri" panose="020F0502020204030204" pitchFamily="34" charset="0"/>
                        </a:rPr>
                        <a:t>En el Paraguay, Qué incidencia considera que tienen  LAS AUTORIDADES MUNICIPALES/ DEPARTAMENTALES  en la generación de violencia</a:t>
                      </a:r>
                    </a:p>
                    <a:p>
                      <a:pPr marL="0" marR="0" lvl="0" indent="0" algn="ctr" defTabSz="1371600" rtl="0" eaLnBrk="1" fontAlgn="b" latinLnBrk="0" hangingPunct="1">
                        <a:lnSpc>
                          <a:spcPct val="100000"/>
                        </a:lnSpc>
                        <a:spcBef>
                          <a:spcPts val="0"/>
                        </a:spcBef>
                        <a:spcAft>
                          <a:spcPts val="0"/>
                        </a:spcAft>
                        <a:buClrTx/>
                        <a:buSzTx/>
                        <a:buFontTx/>
                        <a:buNone/>
                        <a:tabLst/>
                        <a:defRPr/>
                      </a:pPr>
                      <a:r>
                        <a:rPr lang="es-MX" sz="2100" b="1" i="0" u="none" strike="noStrike" dirty="0">
                          <a:solidFill>
                            <a:schemeClr val="tx1"/>
                          </a:solidFill>
                          <a:effectLst/>
                          <a:latin typeface="Calibri" panose="020F0502020204030204" pitchFamily="34" charset="0"/>
                        </a:rPr>
                        <a:t>(amenazas, agresiones, ataques, etc.) contra periodistas y/o medios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79335">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1797">
                <a:tc>
                  <a:txBody>
                    <a:bodyPr/>
                    <a:lstStyle/>
                    <a:p>
                      <a:pPr algn="l" fontAlgn="b"/>
                      <a:r>
                        <a:rPr lang="es-PY" sz="2400" b="1" i="0" u="none" strike="noStrike" dirty="0">
                          <a:solidFill>
                            <a:srgbClr val="000000"/>
                          </a:solidFill>
                          <a:effectLst/>
                          <a:latin typeface="Calibri" panose="020F0502020204030204" pitchFamily="34" charset="0"/>
                        </a:rPr>
                        <a:t>NINGUNA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61797">
                <a:tc>
                  <a:txBody>
                    <a:bodyPr/>
                    <a:lstStyle/>
                    <a:p>
                      <a:pPr algn="l" fontAlgn="b"/>
                      <a:r>
                        <a:rPr lang="es-PY" sz="2400" b="1" i="0" u="none" strike="noStrike">
                          <a:solidFill>
                            <a:srgbClr val="000000"/>
                          </a:solidFill>
                          <a:effectLst/>
                          <a:latin typeface="Calibri" panose="020F0502020204030204" pitchFamily="34" charset="0"/>
                        </a:rPr>
                        <a:t>POCA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734625"/>
                  </a:ext>
                </a:extLst>
              </a:tr>
              <a:tr h="361797">
                <a:tc>
                  <a:txBody>
                    <a:bodyPr/>
                    <a:lstStyle/>
                    <a:p>
                      <a:pPr algn="l" fontAlgn="b"/>
                      <a:r>
                        <a:rPr lang="es-PY" sz="2400" b="1" i="0" u="none" strike="noStrike">
                          <a:solidFill>
                            <a:srgbClr val="000000"/>
                          </a:solidFill>
                          <a:effectLst/>
                          <a:latin typeface="Calibri" panose="020F0502020204030204" pitchFamily="34" charset="0"/>
                        </a:rPr>
                        <a:t>MUCHA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7930645"/>
                  </a:ext>
                </a:extLst>
              </a:tr>
              <a:tr h="361797">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0486446"/>
                  </a:ext>
                </a:extLst>
              </a:tr>
              <a:tr h="361797">
                <a:tc>
                  <a:txBody>
                    <a:bodyPr/>
                    <a:lstStyle/>
                    <a:p>
                      <a:pPr algn="l" fontAlgn="b"/>
                      <a:r>
                        <a:rPr lang="es-PY" sz="24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361797">
                <a:tc>
                  <a:txBody>
                    <a:bodyPr/>
                    <a:lstStyle/>
                    <a:p>
                      <a:pPr algn="l" fontAlgn="b"/>
                      <a:r>
                        <a:rPr lang="es-PY" sz="24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sp>
        <p:nvSpPr>
          <p:cNvPr id="5" name="TextBox 4">
            <a:extLst>
              <a:ext uri="{FF2B5EF4-FFF2-40B4-BE49-F238E27FC236}">
                <a16:creationId xmlns:a16="http://schemas.microsoft.com/office/drawing/2014/main" id="{4EB00D1F-C693-D39C-6AB4-05958208736B}"/>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8497983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830997"/>
          </a:xfrm>
          <a:prstGeom prst="rect">
            <a:avLst/>
          </a:prstGeom>
          <a:noFill/>
        </p:spPr>
        <p:txBody>
          <a:bodyPr wrap="square" rtlCol="0">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ES" sz="2400" b="1" i="0" u="none" strike="noStrike" kern="1200" cap="none" spc="0" normalizeH="0" baseline="0" noProof="0" dirty="0">
                <a:ln>
                  <a:noFill/>
                </a:ln>
                <a:solidFill>
                  <a:prstClr val="black"/>
                </a:solidFill>
                <a:effectLst/>
                <a:uLnTx/>
                <a:uFillTx/>
                <a:latin typeface="Calibri" panose="020F0502020204030204"/>
                <a:ea typeface="+mn-ea"/>
                <a:cs typeface="+mn-cs"/>
              </a:rPr>
              <a:t>3.C. INCIDENCIA DE ACTORES EN LA GENERACION DE LA VIOLENCIA CONTRA PERIODISTAS</a:t>
            </a:r>
            <a:r>
              <a:rPr lang="es-ES" sz="2400" b="1" dirty="0">
                <a:solidFill>
                  <a:prstClr val="black"/>
                </a:solidFill>
                <a:latin typeface="Calibri" panose="020F0502020204030204"/>
              </a:rPr>
              <a:t> DE: </a:t>
            </a:r>
          </a:p>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ES" sz="2400" b="1" i="0" u="none" strike="noStrike" kern="1200" cap="none" spc="0" normalizeH="0" baseline="0" noProof="0" dirty="0">
                <a:ln>
                  <a:noFill/>
                </a:ln>
                <a:solidFill>
                  <a:prstClr val="black"/>
                </a:solidFill>
                <a:effectLst/>
                <a:uLnTx/>
                <a:uFillTx/>
                <a:latin typeface="Calibri" panose="020F0502020204030204"/>
                <a:ea typeface="+mn-ea"/>
                <a:cs typeface="+mn-cs"/>
              </a:rPr>
              <a:t> LOS FUNCIONARIOS PUBLICOS   </a:t>
            </a:r>
            <a:endParaRPr kumimoji="0" lang="es-PY"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196204448"/>
              </p:ext>
            </p:extLst>
          </p:nvPr>
        </p:nvGraphicFramePr>
        <p:xfrm>
          <a:off x="647700" y="1478915"/>
          <a:ext cx="16992601" cy="3484227"/>
        </p:xfrm>
        <a:graphic>
          <a:graphicData uri="http://schemas.openxmlformats.org/drawingml/2006/table">
            <a:tbl>
              <a:tblPr/>
              <a:tblGrid>
                <a:gridCol w="3673988">
                  <a:extLst>
                    <a:ext uri="{9D8B030D-6E8A-4147-A177-3AD203B41FA5}">
                      <a16:colId xmlns:a16="http://schemas.microsoft.com/office/drawing/2014/main" val="2603815270"/>
                    </a:ext>
                  </a:extLst>
                </a:gridCol>
                <a:gridCol w="2094097">
                  <a:extLst>
                    <a:ext uri="{9D8B030D-6E8A-4147-A177-3AD203B41FA5}">
                      <a16:colId xmlns:a16="http://schemas.microsoft.com/office/drawing/2014/main" val="2271645990"/>
                    </a:ext>
                  </a:extLst>
                </a:gridCol>
                <a:gridCol w="2094097">
                  <a:extLst>
                    <a:ext uri="{9D8B030D-6E8A-4147-A177-3AD203B41FA5}">
                      <a16:colId xmlns:a16="http://schemas.microsoft.com/office/drawing/2014/main" val="3365438893"/>
                    </a:ext>
                  </a:extLst>
                </a:gridCol>
                <a:gridCol w="2094097">
                  <a:extLst>
                    <a:ext uri="{9D8B030D-6E8A-4147-A177-3AD203B41FA5}">
                      <a16:colId xmlns:a16="http://schemas.microsoft.com/office/drawing/2014/main" val="2198213398"/>
                    </a:ext>
                  </a:extLst>
                </a:gridCol>
                <a:gridCol w="2094097">
                  <a:extLst>
                    <a:ext uri="{9D8B030D-6E8A-4147-A177-3AD203B41FA5}">
                      <a16:colId xmlns:a16="http://schemas.microsoft.com/office/drawing/2014/main" val="2276656453"/>
                    </a:ext>
                  </a:extLst>
                </a:gridCol>
                <a:gridCol w="1636969">
                  <a:extLst>
                    <a:ext uri="{9D8B030D-6E8A-4147-A177-3AD203B41FA5}">
                      <a16:colId xmlns:a16="http://schemas.microsoft.com/office/drawing/2014/main" val="80904801"/>
                    </a:ext>
                  </a:extLst>
                </a:gridCol>
                <a:gridCol w="1502390">
                  <a:extLst>
                    <a:ext uri="{9D8B030D-6E8A-4147-A177-3AD203B41FA5}">
                      <a16:colId xmlns:a16="http://schemas.microsoft.com/office/drawing/2014/main" val="92665308"/>
                    </a:ext>
                  </a:extLst>
                </a:gridCol>
                <a:gridCol w="1802866">
                  <a:extLst>
                    <a:ext uri="{9D8B030D-6E8A-4147-A177-3AD203B41FA5}">
                      <a16:colId xmlns:a16="http://schemas.microsoft.com/office/drawing/2014/main" val="3771453558"/>
                    </a:ext>
                  </a:extLst>
                </a:gridCol>
              </a:tblGrid>
              <a:tr h="666748">
                <a:tc gridSpan="8">
                  <a:txBody>
                    <a:bodyPr/>
                    <a:lstStyle/>
                    <a:p>
                      <a:pPr algn="ctr" fontAlgn="b"/>
                      <a:r>
                        <a:rPr lang="es-MX" sz="2100" b="1" i="0" u="none" strike="noStrike" dirty="0">
                          <a:solidFill>
                            <a:schemeClr val="tx1"/>
                          </a:solidFill>
                          <a:effectLst/>
                          <a:latin typeface="Calibri" panose="020F0502020204030204" pitchFamily="34" charset="0"/>
                        </a:rPr>
                        <a:t>En el Paraguay, ¿Qué incidencia considera que tienen LOS FUNCIONARIOS PUBLICOS   en la generación de violencia</a:t>
                      </a:r>
                    </a:p>
                    <a:p>
                      <a:pPr algn="ctr" fontAlgn="b"/>
                      <a:r>
                        <a:rPr lang="es-MX" sz="2100" b="1" i="0" u="none" strike="noStrike" dirty="0">
                          <a:solidFill>
                            <a:schemeClr val="tx1"/>
                          </a:solidFill>
                          <a:effectLst/>
                          <a:latin typeface="Calibri" panose="020F0502020204030204" pitchFamily="34" charset="0"/>
                        </a:rPr>
                        <a:t>(amenazas, agresiones, ataques, etc.) contra periodistas y/o medios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65769">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2740">
                <a:tc>
                  <a:txBody>
                    <a:bodyPr/>
                    <a:lstStyle/>
                    <a:p>
                      <a:pPr algn="l" fontAlgn="b"/>
                      <a:r>
                        <a:rPr lang="es-PY" sz="2400" b="1" i="0" u="none" strike="noStrike" dirty="0">
                          <a:solidFill>
                            <a:srgbClr val="000000"/>
                          </a:solidFill>
                          <a:effectLst/>
                          <a:latin typeface="Calibri" panose="020F0502020204030204" pitchFamily="34" charset="0"/>
                        </a:rPr>
                        <a:t>NINGUNA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62740">
                <a:tc>
                  <a:txBody>
                    <a:bodyPr/>
                    <a:lstStyle/>
                    <a:p>
                      <a:pPr algn="l" fontAlgn="b"/>
                      <a:r>
                        <a:rPr lang="es-PY" sz="2400" b="1" i="0" u="none" strike="noStrike">
                          <a:solidFill>
                            <a:srgbClr val="000000"/>
                          </a:solidFill>
                          <a:effectLst/>
                          <a:latin typeface="Calibri" panose="020F0502020204030204" pitchFamily="34" charset="0"/>
                        </a:rPr>
                        <a:t>POCA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01881937"/>
                  </a:ext>
                </a:extLst>
              </a:tr>
              <a:tr h="362740">
                <a:tc>
                  <a:txBody>
                    <a:bodyPr/>
                    <a:lstStyle/>
                    <a:p>
                      <a:pPr algn="l" fontAlgn="b"/>
                      <a:r>
                        <a:rPr lang="es-PY" sz="2400" b="1" i="0" u="none" strike="noStrike">
                          <a:solidFill>
                            <a:srgbClr val="000000"/>
                          </a:solidFill>
                          <a:effectLst/>
                          <a:latin typeface="Calibri" panose="020F0502020204030204" pitchFamily="34" charset="0"/>
                        </a:rPr>
                        <a:t>MUCHA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6100830"/>
                  </a:ext>
                </a:extLst>
              </a:tr>
              <a:tr h="362740">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0634569"/>
                  </a:ext>
                </a:extLst>
              </a:tr>
              <a:tr h="362740">
                <a:tc>
                  <a:txBody>
                    <a:bodyPr/>
                    <a:lstStyle/>
                    <a:p>
                      <a:pPr algn="l" fontAlgn="b"/>
                      <a:r>
                        <a:rPr lang="es-PY" sz="24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362740">
                <a:tc>
                  <a:txBody>
                    <a:bodyPr/>
                    <a:lstStyle/>
                    <a:p>
                      <a:pPr algn="l" fontAlgn="b"/>
                      <a:r>
                        <a:rPr lang="es-PY" sz="24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3373484854"/>
              </p:ext>
            </p:extLst>
          </p:nvPr>
        </p:nvGraphicFramePr>
        <p:xfrm>
          <a:off x="685800" y="5706619"/>
          <a:ext cx="16954501" cy="3396413"/>
        </p:xfrm>
        <a:graphic>
          <a:graphicData uri="http://schemas.openxmlformats.org/drawingml/2006/table">
            <a:tbl>
              <a:tblPr/>
              <a:tblGrid>
                <a:gridCol w="3263563">
                  <a:extLst>
                    <a:ext uri="{9D8B030D-6E8A-4147-A177-3AD203B41FA5}">
                      <a16:colId xmlns:a16="http://schemas.microsoft.com/office/drawing/2014/main" val="2603815270"/>
                    </a:ext>
                  </a:extLst>
                </a:gridCol>
                <a:gridCol w="1860163">
                  <a:extLst>
                    <a:ext uri="{9D8B030D-6E8A-4147-A177-3AD203B41FA5}">
                      <a16:colId xmlns:a16="http://schemas.microsoft.com/office/drawing/2014/main" val="2271645990"/>
                    </a:ext>
                  </a:extLst>
                </a:gridCol>
                <a:gridCol w="1860163">
                  <a:extLst>
                    <a:ext uri="{9D8B030D-6E8A-4147-A177-3AD203B41FA5}">
                      <a16:colId xmlns:a16="http://schemas.microsoft.com/office/drawing/2014/main" val="3365438893"/>
                    </a:ext>
                  </a:extLst>
                </a:gridCol>
                <a:gridCol w="1860163">
                  <a:extLst>
                    <a:ext uri="{9D8B030D-6E8A-4147-A177-3AD203B41FA5}">
                      <a16:colId xmlns:a16="http://schemas.microsoft.com/office/drawing/2014/main" val="3437335281"/>
                    </a:ext>
                  </a:extLst>
                </a:gridCol>
                <a:gridCol w="1860163">
                  <a:extLst>
                    <a:ext uri="{9D8B030D-6E8A-4147-A177-3AD203B41FA5}">
                      <a16:colId xmlns:a16="http://schemas.microsoft.com/office/drawing/2014/main" val="2198213398"/>
                    </a:ext>
                  </a:extLst>
                </a:gridCol>
                <a:gridCol w="1860163">
                  <a:extLst>
                    <a:ext uri="{9D8B030D-6E8A-4147-A177-3AD203B41FA5}">
                      <a16:colId xmlns:a16="http://schemas.microsoft.com/office/drawing/2014/main" val="2276656453"/>
                    </a:ext>
                  </a:extLst>
                </a:gridCol>
                <a:gridCol w="1860163">
                  <a:extLst>
                    <a:ext uri="{9D8B030D-6E8A-4147-A177-3AD203B41FA5}">
                      <a16:colId xmlns:a16="http://schemas.microsoft.com/office/drawing/2014/main" val="80904801"/>
                    </a:ext>
                  </a:extLst>
                </a:gridCol>
                <a:gridCol w="1264980">
                  <a:extLst>
                    <a:ext uri="{9D8B030D-6E8A-4147-A177-3AD203B41FA5}">
                      <a16:colId xmlns:a16="http://schemas.microsoft.com/office/drawing/2014/main" val="92665308"/>
                    </a:ext>
                  </a:extLst>
                </a:gridCol>
                <a:gridCol w="1264980">
                  <a:extLst>
                    <a:ext uri="{9D8B030D-6E8A-4147-A177-3AD203B41FA5}">
                      <a16:colId xmlns:a16="http://schemas.microsoft.com/office/drawing/2014/main" val="3771453558"/>
                    </a:ext>
                  </a:extLst>
                </a:gridCol>
              </a:tblGrid>
              <a:tr h="624226">
                <a:tc gridSpan="9">
                  <a:txBody>
                    <a:bodyPr/>
                    <a:lstStyle/>
                    <a:p>
                      <a:pPr marL="0" marR="0" lvl="0" indent="0" algn="ctr" defTabSz="1371600" rtl="0" eaLnBrk="1" fontAlgn="b" latinLnBrk="0" hangingPunct="1">
                        <a:lnSpc>
                          <a:spcPct val="100000"/>
                        </a:lnSpc>
                        <a:spcBef>
                          <a:spcPts val="0"/>
                        </a:spcBef>
                        <a:spcAft>
                          <a:spcPts val="0"/>
                        </a:spcAft>
                        <a:buClrTx/>
                        <a:buSzTx/>
                        <a:buFontTx/>
                        <a:buNone/>
                        <a:tabLst/>
                        <a:defRPr/>
                      </a:pPr>
                      <a:r>
                        <a:rPr lang="es-MX" sz="2100" b="1" i="0" u="none" strike="noStrike" dirty="0">
                          <a:solidFill>
                            <a:schemeClr val="tx1"/>
                          </a:solidFill>
                          <a:effectLst/>
                          <a:latin typeface="Calibri" panose="020F0502020204030204" pitchFamily="34" charset="0"/>
                        </a:rPr>
                        <a:t>En el Paraguay, ¿Qué incidencia considera que tienen LOS FUNCIONARIOS PUBLICOS en la generación de violencia</a:t>
                      </a:r>
                    </a:p>
                    <a:p>
                      <a:pPr marL="0" marR="0" lvl="0" indent="0" algn="ctr" defTabSz="1371600" rtl="0" eaLnBrk="1" fontAlgn="b" latinLnBrk="0" hangingPunct="1">
                        <a:lnSpc>
                          <a:spcPct val="100000"/>
                        </a:lnSpc>
                        <a:spcBef>
                          <a:spcPts val="0"/>
                        </a:spcBef>
                        <a:spcAft>
                          <a:spcPts val="0"/>
                        </a:spcAft>
                        <a:buClrTx/>
                        <a:buSzTx/>
                        <a:buFontTx/>
                        <a:buNone/>
                        <a:tabLst/>
                        <a:defRPr/>
                      </a:pPr>
                      <a:r>
                        <a:rPr lang="es-MX" sz="2100" b="1" i="0" u="none" strike="noStrike" dirty="0">
                          <a:solidFill>
                            <a:schemeClr val="tx1"/>
                          </a:solidFill>
                          <a:effectLst/>
                          <a:latin typeface="Calibri" panose="020F0502020204030204" pitchFamily="34" charset="0"/>
                        </a:rPr>
                        <a:t>(amenazas, agresiones, ataques, etc.) contra periodistas y/o medios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79335">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1797">
                <a:tc>
                  <a:txBody>
                    <a:bodyPr/>
                    <a:lstStyle/>
                    <a:p>
                      <a:pPr algn="l" fontAlgn="b"/>
                      <a:r>
                        <a:rPr lang="es-PY" sz="2400" b="1" i="0" u="none" strike="noStrike" dirty="0">
                          <a:solidFill>
                            <a:srgbClr val="000000"/>
                          </a:solidFill>
                          <a:effectLst/>
                          <a:latin typeface="Calibri" panose="020F0502020204030204" pitchFamily="34" charset="0"/>
                        </a:rPr>
                        <a:t>NINGUNA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61797">
                <a:tc>
                  <a:txBody>
                    <a:bodyPr/>
                    <a:lstStyle/>
                    <a:p>
                      <a:pPr algn="l" fontAlgn="b"/>
                      <a:r>
                        <a:rPr lang="es-PY" sz="2400" b="1" i="0" u="none" strike="noStrike">
                          <a:solidFill>
                            <a:srgbClr val="000000"/>
                          </a:solidFill>
                          <a:effectLst/>
                          <a:latin typeface="Calibri" panose="020F0502020204030204" pitchFamily="34" charset="0"/>
                        </a:rPr>
                        <a:t>POCA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36,8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734625"/>
                  </a:ext>
                </a:extLst>
              </a:tr>
              <a:tr h="361797">
                <a:tc>
                  <a:txBody>
                    <a:bodyPr/>
                    <a:lstStyle/>
                    <a:p>
                      <a:pPr algn="l" fontAlgn="b"/>
                      <a:r>
                        <a:rPr lang="es-PY" sz="2400" b="1" i="0" u="none" strike="noStrike">
                          <a:solidFill>
                            <a:srgbClr val="000000"/>
                          </a:solidFill>
                          <a:effectLst/>
                          <a:latin typeface="Calibri" panose="020F0502020204030204" pitchFamily="34" charset="0"/>
                        </a:rPr>
                        <a:t>MUCHA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7930645"/>
                  </a:ext>
                </a:extLst>
              </a:tr>
              <a:tr h="361797">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0486446"/>
                  </a:ext>
                </a:extLst>
              </a:tr>
              <a:tr h="361797">
                <a:tc>
                  <a:txBody>
                    <a:bodyPr/>
                    <a:lstStyle/>
                    <a:p>
                      <a:pPr algn="l" fontAlgn="b"/>
                      <a:r>
                        <a:rPr lang="es-PY" sz="24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361797">
                <a:tc>
                  <a:txBody>
                    <a:bodyPr/>
                    <a:lstStyle/>
                    <a:p>
                      <a:pPr algn="l" fontAlgn="b"/>
                      <a:r>
                        <a:rPr lang="es-PY" sz="24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sp>
        <p:nvSpPr>
          <p:cNvPr id="5" name="TextBox 4">
            <a:extLst>
              <a:ext uri="{FF2B5EF4-FFF2-40B4-BE49-F238E27FC236}">
                <a16:creationId xmlns:a16="http://schemas.microsoft.com/office/drawing/2014/main" id="{1D55068D-7812-C0E5-8BE2-C5DDDF69E8A3}"/>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7313401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830997"/>
          </a:xfrm>
          <a:prstGeom prst="rect">
            <a:avLst/>
          </a:prstGeom>
          <a:noFill/>
        </p:spPr>
        <p:txBody>
          <a:bodyPr wrap="square" rtlCol="0">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ES" sz="2400" b="1" i="0" u="none" strike="noStrike" kern="1200" cap="none" spc="0" normalizeH="0" baseline="0" noProof="0" dirty="0">
                <a:ln>
                  <a:noFill/>
                </a:ln>
                <a:solidFill>
                  <a:prstClr val="black"/>
                </a:solidFill>
                <a:effectLst/>
                <a:uLnTx/>
                <a:uFillTx/>
                <a:latin typeface="Calibri" panose="020F0502020204030204"/>
                <a:ea typeface="+mn-ea"/>
                <a:cs typeface="+mn-cs"/>
              </a:rPr>
              <a:t>3.C. INCIDENCIA DE ACTORES EN LA GENERACION DE LA VIOLENCIA CONTRA PERIODISTAS DE:</a:t>
            </a:r>
          </a:p>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ES" sz="2400" b="1" i="0" u="none" strike="noStrike" kern="1200" cap="none" spc="0" normalizeH="0" baseline="0" noProof="0" dirty="0">
                <a:ln>
                  <a:noFill/>
                </a:ln>
                <a:solidFill>
                  <a:prstClr val="black"/>
                </a:solidFill>
                <a:effectLst/>
                <a:uLnTx/>
                <a:uFillTx/>
                <a:latin typeface="Calibri" panose="020F0502020204030204"/>
                <a:ea typeface="+mn-ea"/>
                <a:cs typeface="+mn-cs"/>
              </a:rPr>
              <a:t> DIRIGENTES GREMIALES Y O CAMPESINOS    </a:t>
            </a:r>
            <a:endParaRPr kumimoji="0" lang="es-PY"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2208223096"/>
              </p:ext>
            </p:extLst>
          </p:nvPr>
        </p:nvGraphicFramePr>
        <p:xfrm>
          <a:off x="647699" y="1478915"/>
          <a:ext cx="17211415" cy="3404565"/>
        </p:xfrm>
        <a:graphic>
          <a:graphicData uri="http://schemas.openxmlformats.org/drawingml/2006/table">
            <a:tbl>
              <a:tblPr/>
              <a:tblGrid>
                <a:gridCol w="3721298">
                  <a:extLst>
                    <a:ext uri="{9D8B030D-6E8A-4147-A177-3AD203B41FA5}">
                      <a16:colId xmlns:a16="http://schemas.microsoft.com/office/drawing/2014/main" val="2603815270"/>
                    </a:ext>
                  </a:extLst>
                </a:gridCol>
                <a:gridCol w="2121063">
                  <a:extLst>
                    <a:ext uri="{9D8B030D-6E8A-4147-A177-3AD203B41FA5}">
                      <a16:colId xmlns:a16="http://schemas.microsoft.com/office/drawing/2014/main" val="2271645990"/>
                    </a:ext>
                  </a:extLst>
                </a:gridCol>
                <a:gridCol w="2121063">
                  <a:extLst>
                    <a:ext uri="{9D8B030D-6E8A-4147-A177-3AD203B41FA5}">
                      <a16:colId xmlns:a16="http://schemas.microsoft.com/office/drawing/2014/main" val="3365438893"/>
                    </a:ext>
                  </a:extLst>
                </a:gridCol>
                <a:gridCol w="2121063">
                  <a:extLst>
                    <a:ext uri="{9D8B030D-6E8A-4147-A177-3AD203B41FA5}">
                      <a16:colId xmlns:a16="http://schemas.microsoft.com/office/drawing/2014/main" val="2198213398"/>
                    </a:ext>
                  </a:extLst>
                </a:gridCol>
                <a:gridCol w="2121063">
                  <a:extLst>
                    <a:ext uri="{9D8B030D-6E8A-4147-A177-3AD203B41FA5}">
                      <a16:colId xmlns:a16="http://schemas.microsoft.com/office/drawing/2014/main" val="2276656453"/>
                    </a:ext>
                  </a:extLst>
                </a:gridCol>
                <a:gridCol w="1658048">
                  <a:extLst>
                    <a:ext uri="{9D8B030D-6E8A-4147-A177-3AD203B41FA5}">
                      <a16:colId xmlns:a16="http://schemas.microsoft.com/office/drawing/2014/main" val="80904801"/>
                    </a:ext>
                  </a:extLst>
                </a:gridCol>
                <a:gridCol w="1521736">
                  <a:extLst>
                    <a:ext uri="{9D8B030D-6E8A-4147-A177-3AD203B41FA5}">
                      <a16:colId xmlns:a16="http://schemas.microsoft.com/office/drawing/2014/main" val="92665308"/>
                    </a:ext>
                  </a:extLst>
                </a:gridCol>
                <a:gridCol w="1826081">
                  <a:extLst>
                    <a:ext uri="{9D8B030D-6E8A-4147-A177-3AD203B41FA5}">
                      <a16:colId xmlns:a16="http://schemas.microsoft.com/office/drawing/2014/main" val="3771453558"/>
                    </a:ext>
                  </a:extLst>
                </a:gridCol>
              </a:tblGrid>
              <a:tr h="679766">
                <a:tc gridSpan="8">
                  <a:txBody>
                    <a:bodyPr/>
                    <a:lstStyle/>
                    <a:p>
                      <a:pPr algn="ctr" fontAlgn="b"/>
                      <a:r>
                        <a:rPr lang="es-MX" sz="2100" b="1" i="0" u="none" strike="noStrike" dirty="0">
                          <a:solidFill>
                            <a:schemeClr val="tx1"/>
                          </a:solidFill>
                          <a:effectLst/>
                          <a:latin typeface="Calibri" panose="020F0502020204030204" pitchFamily="34" charset="0"/>
                        </a:rPr>
                        <a:t>En el Paraguay, ¿Qué incidencia considera que tienen los DIRIGENTES GREMIALES Y O CAMPESINOS   en la generación de violencia(amenazas, agresiones, ataques, etc.) contra periodistas y/o medios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21983">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7136">
                <a:tc>
                  <a:txBody>
                    <a:bodyPr/>
                    <a:lstStyle/>
                    <a:p>
                      <a:pPr algn="l" fontAlgn="b"/>
                      <a:r>
                        <a:rPr lang="es-PY" sz="2200" b="1" i="0" u="none" strike="noStrike" dirty="0">
                          <a:solidFill>
                            <a:srgbClr val="000000"/>
                          </a:solidFill>
                          <a:effectLst/>
                          <a:latin typeface="Calibri" panose="020F0502020204030204" pitchFamily="34" charset="0"/>
                        </a:rPr>
                        <a:t>NINGUNA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21,5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29,6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67136">
                <a:tc>
                  <a:txBody>
                    <a:bodyPr/>
                    <a:lstStyle/>
                    <a:p>
                      <a:pPr algn="l" fontAlgn="b"/>
                      <a:r>
                        <a:rPr lang="es-PY" sz="2200" b="1" i="0" u="none" strike="noStrike">
                          <a:solidFill>
                            <a:srgbClr val="000000"/>
                          </a:solidFill>
                          <a:effectLst/>
                          <a:latin typeface="Calibri" panose="020F0502020204030204" pitchFamily="34" charset="0"/>
                        </a:rPr>
                        <a:t>POCA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35,1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01881937"/>
                  </a:ext>
                </a:extLst>
              </a:tr>
              <a:tr h="367136">
                <a:tc>
                  <a:txBody>
                    <a:bodyPr/>
                    <a:lstStyle/>
                    <a:p>
                      <a:pPr algn="l" fontAlgn="b"/>
                      <a:r>
                        <a:rPr lang="es-PY" sz="2200" b="1" i="0" u="none" strike="noStrike" dirty="0">
                          <a:solidFill>
                            <a:srgbClr val="000000"/>
                          </a:solidFill>
                          <a:effectLst/>
                          <a:latin typeface="Calibri" panose="020F0502020204030204" pitchFamily="34" charset="0"/>
                        </a:rPr>
                        <a:t>MUCHA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13,8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6100830"/>
                  </a:ext>
                </a:extLst>
              </a:tr>
              <a:tr h="367136">
                <a:tc>
                  <a:txBody>
                    <a:bodyPr/>
                    <a:lstStyle/>
                    <a:p>
                      <a:pPr algn="l" fontAlgn="b"/>
                      <a:r>
                        <a:rPr lang="es-PY" sz="2200" b="1" i="0" u="none" strike="noStrike" dirty="0">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0634569"/>
                  </a:ext>
                </a:extLst>
              </a:tr>
              <a:tr h="367136">
                <a:tc>
                  <a:txBody>
                    <a:bodyPr/>
                    <a:lstStyle/>
                    <a:p>
                      <a:pPr algn="l" fontAlgn="b"/>
                      <a:r>
                        <a:rPr lang="es-PY" sz="22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41,4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36,4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367136">
                <a:tc>
                  <a:txBody>
                    <a:bodyPr/>
                    <a:lstStyle/>
                    <a:p>
                      <a:pPr algn="l" fontAlgn="b"/>
                      <a:r>
                        <a:rPr lang="es-PY" sz="22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2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1035947628"/>
              </p:ext>
            </p:extLst>
          </p:nvPr>
        </p:nvGraphicFramePr>
        <p:xfrm>
          <a:off x="628651" y="5676897"/>
          <a:ext cx="17230460" cy="3396414"/>
        </p:xfrm>
        <a:graphic>
          <a:graphicData uri="http://schemas.openxmlformats.org/drawingml/2006/table">
            <a:tbl>
              <a:tblPr/>
              <a:tblGrid>
                <a:gridCol w="3316682">
                  <a:extLst>
                    <a:ext uri="{9D8B030D-6E8A-4147-A177-3AD203B41FA5}">
                      <a16:colId xmlns:a16="http://schemas.microsoft.com/office/drawing/2014/main" val="2603815270"/>
                    </a:ext>
                  </a:extLst>
                </a:gridCol>
                <a:gridCol w="1890440">
                  <a:extLst>
                    <a:ext uri="{9D8B030D-6E8A-4147-A177-3AD203B41FA5}">
                      <a16:colId xmlns:a16="http://schemas.microsoft.com/office/drawing/2014/main" val="2271645990"/>
                    </a:ext>
                  </a:extLst>
                </a:gridCol>
                <a:gridCol w="1890440">
                  <a:extLst>
                    <a:ext uri="{9D8B030D-6E8A-4147-A177-3AD203B41FA5}">
                      <a16:colId xmlns:a16="http://schemas.microsoft.com/office/drawing/2014/main" val="3365438893"/>
                    </a:ext>
                  </a:extLst>
                </a:gridCol>
                <a:gridCol w="1890440">
                  <a:extLst>
                    <a:ext uri="{9D8B030D-6E8A-4147-A177-3AD203B41FA5}">
                      <a16:colId xmlns:a16="http://schemas.microsoft.com/office/drawing/2014/main" val="3437335281"/>
                    </a:ext>
                  </a:extLst>
                </a:gridCol>
                <a:gridCol w="1890440">
                  <a:extLst>
                    <a:ext uri="{9D8B030D-6E8A-4147-A177-3AD203B41FA5}">
                      <a16:colId xmlns:a16="http://schemas.microsoft.com/office/drawing/2014/main" val="2198213398"/>
                    </a:ext>
                  </a:extLst>
                </a:gridCol>
                <a:gridCol w="1890440">
                  <a:extLst>
                    <a:ext uri="{9D8B030D-6E8A-4147-A177-3AD203B41FA5}">
                      <a16:colId xmlns:a16="http://schemas.microsoft.com/office/drawing/2014/main" val="2276656453"/>
                    </a:ext>
                  </a:extLst>
                </a:gridCol>
                <a:gridCol w="1890440">
                  <a:extLst>
                    <a:ext uri="{9D8B030D-6E8A-4147-A177-3AD203B41FA5}">
                      <a16:colId xmlns:a16="http://schemas.microsoft.com/office/drawing/2014/main" val="80904801"/>
                    </a:ext>
                  </a:extLst>
                </a:gridCol>
                <a:gridCol w="1285569">
                  <a:extLst>
                    <a:ext uri="{9D8B030D-6E8A-4147-A177-3AD203B41FA5}">
                      <a16:colId xmlns:a16="http://schemas.microsoft.com/office/drawing/2014/main" val="92665308"/>
                    </a:ext>
                  </a:extLst>
                </a:gridCol>
                <a:gridCol w="1285569">
                  <a:extLst>
                    <a:ext uri="{9D8B030D-6E8A-4147-A177-3AD203B41FA5}">
                      <a16:colId xmlns:a16="http://schemas.microsoft.com/office/drawing/2014/main" val="3771453558"/>
                    </a:ext>
                  </a:extLst>
                </a:gridCol>
              </a:tblGrid>
              <a:tr h="647499">
                <a:tc gridSpan="9">
                  <a:txBody>
                    <a:bodyPr/>
                    <a:lstStyle/>
                    <a:p>
                      <a:pPr marL="0" marR="0" lvl="0" indent="0" algn="ctr" defTabSz="1371600" rtl="0" eaLnBrk="1" fontAlgn="b" latinLnBrk="0" hangingPunct="1">
                        <a:lnSpc>
                          <a:spcPct val="100000"/>
                        </a:lnSpc>
                        <a:spcBef>
                          <a:spcPts val="0"/>
                        </a:spcBef>
                        <a:spcAft>
                          <a:spcPts val="0"/>
                        </a:spcAft>
                        <a:buClrTx/>
                        <a:buSzTx/>
                        <a:buFontTx/>
                        <a:buNone/>
                        <a:tabLst/>
                        <a:defRPr/>
                      </a:pPr>
                      <a:r>
                        <a:rPr lang="es-MX" sz="2100" b="1" i="0" u="none" strike="noStrike" dirty="0">
                          <a:solidFill>
                            <a:schemeClr val="tx1"/>
                          </a:solidFill>
                          <a:effectLst/>
                          <a:latin typeface="Calibri" panose="020F0502020204030204" pitchFamily="34" charset="0"/>
                        </a:rPr>
                        <a:t>En el Paraguay, ¿Qué incidencia considera que tienen los DIRIGENTES GREMIALES Y O CAMPESINOS   en la generación de violencia</a:t>
                      </a:r>
                    </a:p>
                    <a:p>
                      <a:pPr marL="0" marR="0" lvl="0" indent="0" algn="ctr" defTabSz="1371600" rtl="0" eaLnBrk="1" fontAlgn="b" latinLnBrk="0" hangingPunct="1">
                        <a:lnSpc>
                          <a:spcPct val="100000"/>
                        </a:lnSpc>
                        <a:spcBef>
                          <a:spcPts val="0"/>
                        </a:spcBef>
                        <a:spcAft>
                          <a:spcPts val="0"/>
                        </a:spcAft>
                        <a:buClrTx/>
                        <a:buSzTx/>
                        <a:buFontTx/>
                        <a:buNone/>
                        <a:tabLst/>
                        <a:defRPr/>
                      </a:pPr>
                      <a:r>
                        <a:rPr lang="es-MX" sz="2100" b="1" i="0" u="none" strike="noStrike" dirty="0">
                          <a:solidFill>
                            <a:schemeClr val="tx1"/>
                          </a:solidFill>
                          <a:effectLst/>
                          <a:latin typeface="Calibri" panose="020F0502020204030204" pitchFamily="34" charset="0"/>
                        </a:rPr>
                        <a:t>(amenazas, agresiones, ataques, etc.) contra periodistas y/o medios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97205">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75285">
                <a:tc>
                  <a:txBody>
                    <a:bodyPr/>
                    <a:lstStyle/>
                    <a:p>
                      <a:pPr algn="l" fontAlgn="b"/>
                      <a:r>
                        <a:rPr lang="es-PY" sz="2400" b="1" i="0" u="none" strike="noStrike" dirty="0">
                          <a:solidFill>
                            <a:srgbClr val="000000"/>
                          </a:solidFill>
                          <a:effectLst/>
                          <a:latin typeface="Calibri" panose="020F0502020204030204" pitchFamily="34" charset="0"/>
                        </a:rPr>
                        <a:t>NINGUNA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75285">
                <a:tc>
                  <a:txBody>
                    <a:bodyPr/>
                    <a:lstStyle/>
                    <a:p>
                      <a:pPr algn="l" fontAlgn="b"/>
                      <a:r>
                        <a:rPr lang="es-PY" sz="2400" b="1" i="0" u="none" strike="noStrike">
                          <a:solidFill>
                            <a:srgbClr val="000000"/>
                          </a:solidFill>
                          <a:effectLst/>
                          <a:latin typeface="Calibri" panose="020F0502020204030204" pitchFamily="34" charset="0"/>
                        </a:rPr>
                        <a:t>POCA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734625"/>
                  </a:ext>
                </a:extLst>
              </a:tr>
              <a:tr h="375285">
                <a:tc>
                  <a:txBody>
                    <a:bodyPr/>
                    <a:lstStyle/>
                    <a:p>
                      <a:pPr algn="l" fontAlgn="b"/>
                      <a:r>
                        <a:rPr lang="es-PY" sz="2400" b="1" i="0" u="none" strike="noStrike">
                          <a:solidFill>
                            <a:srgbClr val="000000"/>
                          </a:solidFill>
                          <a:effectLst/>
                          <a:latin typeface="Calibri" panose="020F0502020204030204" pitchFamily="34" charset="0"/>
                        </a:rPr>
                        <a:t>MUCHA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7930645"/>
                  </a:ext>
                </a:extLst>
              </a:tr>
              <a:tr h="375285">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0486446"/>
                  </a:ext>
                </a:extLst>
              </a:tr>
              <a:tr h="375285">
                <a:tc>
                  <a:txBody>
                    <a:bodyPr/>
                    <a:lstStyle/>
                    <a:p>
                      <a:pPr algn="l" fontAlgn="b"/>
                      <a:r>
                        <a:rPr lang="es-PY" sz="24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375285">
                <a:tc>
                  <a:txBody>
                    <a:bodyPr/>
                    <a:lstStyle/>
                    <a:p>
                      <a:pPr algn="l" fontAlgn="b"/>
                      <a:r>
                        <a:rPr lang="es-PY" sz="24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sp>
        <p:nvSpPr>
          <p:cNvPr id="5" name="TextBox 4">
            <a:extLst>
              <a:ext uri="{FF2B5EF4-FFF2-40B4-BE49-F238E27FC236}">
                <a16:creationId xmlns:a16="http://schemas.microsoft.com/office/drawing/2014/main" id="{18A37247-6621-3808-0EAC-3C2ECC7D66BE}"/>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4903052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830997"/>
          </a:xfrm>
          <a:prstGeom prst="rect">
            <a:avLst/>
          </a:prstGeom>
          <a:noFill/>
        </p:spPr>
        <p:txBody>
          <a:bodyPr wrap="square" rtlCol="0">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ES" sz="2400" b="1" i="0" u="none" strike="noStrike" kern="1200" cap="none" spc="0" normalizeH="0" baseline="0" noProof="0" dirty="0">
                <a:ln>
                  <a:noFill/>
                </a:ln>
                <a:solidFill>
                  <a:prstClr val="black"/>
                </a:solidFill>
                <a:effectLst/>
                <a:uLnTx/>
                <a:uFillTx/>
                <a:latin typeface="Calibri" panose="020F0502020204030204"/>
                <a:ea typeface="+mn-ea"/>
                <a:cs typeface="+mn-cs"/>
              </a:rPr>
              <a:t>3.C. INCIDENCIA DE ACTORES EN LA GENERACION DE LA VIOLENCIA CONTRA PERIODISTAS DE: </a:t>
            </a:r>
          </a:p>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ES" sz="2400" b="1" i="0" u="none" strike="noStrike" kern="1200" cap="none" spc="0" normalizeH="0" baseline="0" noProof="0" dirty="0">
                <a:ln>
                  <a:noFill/>
                </a:ln>
                <a:solidFill>
                  <a:prstClr val="black"/>
                </a:solidFill>
                <a:effectLst/>
                <a:uLnTx/>
                <a:uFillTx/>
                <a:latin typeface="Calibri" panose="020F0502020204030204"/>
                <a:ea typeface="+mn-ea"/>
                <a:cs typeface="+mn-cs"/>
              </a:rPr>
              <a:t> DIRIGENTES Y/ O HINCHAS DEPORTIVOS :   </a:t>
            </a:r>
            <a:endParaRPr kumimoji="0" lang="es-PY"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813869547"/>
              </p:ext>
            </p:extLst>
          </p:nvPr>
        </p:nvGraphicFramePr>
        <p:xfrm>
          <a:off x="647700" y="1478915"/>
          <a:ext cx="17211411" cy="3404950"/>
        </p:xfrm>
        <a:graphic>
          <a:graphicData uri="http://schemas.openxmlformats.org/drawingml/2006/table">
            <a:tbl>
              <a:tblPr/>
              <a:tblGrid>
                <a:gridCol w="3721298">
                  <a:extLst>
                    <a:ext uri="{9D8B030D-6E8A-4147-A177-3AD203B41FA5}">
                      <a16:colId xmlns:a16="http://schemas.microsoft.com/office/drawing/2014/main" val="2603815270"/>
                    </a:ext>
                  </a:extLst>
                </a:gridCol>
                <a:gridCol w="2121062">
                  <a:extLst>
                    <a:ext uri="{9D8B030D-6E8A-4147-A177-3AD203B41FA5}">
                      <a16:colId xmlns:a16="http://schemas.microsoft.com/office/drawing/2014/main" val="2271645990"/>
                    </a:ext>
                  </a:extLst>
                </a:gridCol>
                <a:gridCol w="2121062">
                  <a:extLst>
                    <a:ext uri="{9D8B030D-6E8A-4147-A177-3AD203B41FA5}">
                      <a16:colId xmlns:a16="http://schemas.microsoft.com/office/drawing/2014/main" val="3365438893"/>
                    </a:ext>
                  </a:extLst>
                </a:gridCol>
                <a:gridCol w="2121062">
                  <a:extLst>
                    <a:ext uri="{9D8B030D-6E8A-4147-A177-3AD203B41FA5}">
                      <a16:colId xmlns:a16="http://schemas.microsoft.com/office/drawing/2014/main" val="2198213398"/>
                    </a:ext>
                  </a:extLst>
                </a:gridCol>
                <a:gridCol w="2121062">
                  <a:extLst>
                    <a:ext uri="{9D8B030D-6E8A-4147-A177-3AD203B41FA5}">
                      <a16:colId xmlns:a16="http://schemas.microsoft.com/office/drawing/2014/main" val="2276656453"/>
                    </a:ext>
                  </a:extLst>
                </a:gridCol>
                <a:gridCol w="1658048">
                  <a:extLst>
                    <a:ext uri="{9D8B030D-6E8A-4147-A177-3AD203B41FA5}">
                      <a16:colId xmlns:a16="http://schemas.microsoft.com/office/drawing/2014/main" val="80904801"/>
                    </a:ext>
                  </a:extLst>
                </a:gridCol>
                <a:gridCol w="1521736">
                  <a:extLst>
                    <a:ext uri="{9D8B030D-6E8A-4147-A177-3AD203B41FA5}">
                      <a16:colId xmlns:a16="http://schemas.microsoft.com/office/drawing/2014/main" val="92665308"/>
                    </a:ext>
                  </a:extLst>
                </a:gridCol>
                <a:gridCol w="1826081">
                  <a:extLst>
                    <a:ext uri="{9D8B030D-6E8A-4147-A177-3AD203B41FA5}">
                      <a16:colId xmlns:a16="http://schemas.microsoft.com/office/drawing/2014/main" val="3771453558"/>
                    </a:ext>
                  </a:extLst>
                </a:gridCol>
              </a:tblGrid>
              <a:tr h="651578">
                <a:tc gridSpan="8">
                  <a:txBody>
                    <a:bodyPr/>
                    <a:lstStyle/>
                    <a:p>
                      <a:pPr algn="ctr" fontAlgn="b"/>
                      <a:r>
                        <a:rPr lang="es-MX" sz="2100" b="1" i="0" u="none" strike="noStrike" dirty="0">
                          <a:solidFill>
                            <a:schemeClr val="tx1"/>
                          </a:solidFill>
                          <a:effectLst/>
                          <a:latin typeface="Calibri" panose="020F0502020204030204" pitchFamily="34" charset="0"/>
                        </a:rPr>
                        <a:t>En el Paraguay, ¿Qué incidencia considera que tienen los DIRIGENTES Y/ O HINCHAS DEPORTIVOS   en la generación de violencia(amenazas, agresiones, ataques, etc.) contra periodistas y/o medios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5289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6746">
                <a:tc>
                  <a:txBody>
                    <a:bodyPr/>
                    <a:lstStyle/>
                    <a:p>
                      <a:pPr algn="l" fontAlgn="b"/>
                      <a:r>
                        <a:rPr lang="es-PY" sz="2200" b="1" i="0" u="none" strike="noStrike" dirty="0">
                          <a:solidFill>
                            <a:srgbClr val="000000"/>
                          </a:solidFill>
                          <a:effectLst/>
                          <a:latin typeface="Calibri" panose="020F0502020204030204" pitchFamily="34" charset="0"/>
                        </a:rPr>
                        <a:t>NINGUNA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01881937"/>
                  </a:ext>
                </a:extLst>
              </a:tr>
              <a:tr h="366746">
                <a:tc>
                  <a:txBody>
                    <a:bodyPr/>
                    <a:lstStyle/>
                    <a:p>
                      <a:pPr algn="l" fontAlgn="b"/>
                      <a:r>
                        <a:rPr lang="es-PY" sz="2200" b="1" i="0" u="none" strike="noStrike">
                          <a:solidFill>
                            <a:srgbClr val="000000"/>
                          </a:solidFill>
                          <a:effectLst/>
                          <a:latin typeface="Calibri" panose="020F0502020204030204" pitchFamily="34" charset="0"/>
                        </a:rPr>
                        <a:t>POCA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6100830"/>
                  </a:ext>
                </a:extLst>
              </a:tr>
              <a:tr h="366746">
                <a:tc>
                  <a:txBody>
                    <a:bodyPr/>
                    <a:lstStyle/>
                    <a:p>
                      <a:pPr algn="l" fontAlgn="b"/>
                      <a:r>
                        <a:rPr lang="es-PY" sz="2200" b="1" i="0" u="none" strike="noStrike" dirty="0">
                          <a:solidFill>
                            <a:srgbClr val="000000"/>
                          </a:solidFill>
                          <a:effectLst/>
                          <a:latin typeface="Calibri" panose="020F0502020204030204" pitchFamily="34" charset="0"/>
                        </a:rPr>
                        <a:t>MUCHA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35,1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29,7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0634569"/>
                  </a:ext>
                </a:extLst>
              </a:tr>
              <a:tr h="366746">
                <a:tc>
                  <a:txBody>
                    <a:bodyPr/>
                    <a:lstStyle/>
                    <a:p>
                      <a:pPr algn="l" fontAlgn="b"/>
                      <a:r>
                        <a:rPr lang="es-PY" sz="2200" b="1" i="0" u="none" strike="noStrike" dirty="0">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66746">
                <a:tc>
                  <a:txBody>
                    <a:bodyPr/>
                    <a:lstStyle/>
                    <a:p>
                      <a:pPr algn="l" fontAlgn="b"/>
                      <a:r>
                        <a:rPr lang="es-PY" sz="22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r h="366746">
                <a:tc>
                  <a:txBody>
                    <a:bodyPr/>
                    <a:lstStyle/>
                    <a:p>
                      <a:pPr algn="l" fontAlgn="b"/>
                      <a:r>
                        <a:rPr lang="es-PY" sz="20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378289359"/>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3571454523"/>
              </p:ext>
            </p:extLst>
          </p:nvPr>
        </p:nvGraphicFramePr>
        <p:xfrm>
          <a:off x="647700" y="5149865"/>
          <a:ext cx="17211412" cy="4032237"/>
        </p:xfrm>
        <a:graphic>
          <a:graphicData uri="http://schemas.openxmlformats.org/drawingml/2006/table">
            <a:tbl>
              <a:tblPr/>
              <a:tblGrid>
                <a:gridCol w="3313014">
                  <a:extLst>
                    <a:ext uri="{9D8B030D-6E8A-4147-A177-3AD203B41FA5}">
                      <a16:colId xmlns:a16="http://schemas.microsoft.com/office/drawing/2014/main" val="2603815270"/>
                    </a:ext>
                  </a:extLst>
                </a:gridCol>
                <a:gridCol w="1888350">
                  <a:extLst>
                    <a:ext uri="{9D8B030D-6E8A-4147-A177-3AD203B41FA5}">
                      <a16:colId xmlns:a16="http://schemas.microsoft.com/office/drawing/2014/main" val="2271645990"/>
                    </a:ext>
                  </a:extLst>
                </a:gridCol>
                <a:gridCol w="1888350">
                  <a:extLst>
                    <a:ext uri="{9D8B030D-6E8A-4147-A177-3AD203B41FA5}">
                      <a16:colId xmlns:a16="http://schemas.microsoft.com/office/drawing/2014/main" val="3365438893"/>
                    </a:ext>
                  </a:extLst>
                </a:gridCol>
                <a:gridCol w="1888350">
                  <a:extLst>
                    <a:ext uri="{9D8B030D-6E8A-4147-A177-3AD203B41FA5}">
                      <a16:colId xmlns:a16="http://schemas.microsoft.com/office/drawing/2014/main" val="3437335281"/>
                    </a:ext>
                  </a:extLst>
                </a:gridCol>
                <a:gridCol w="1888350">
                  <a:extLst>
                    <a:ext uri="{9D8B030D-6E8A-4147-A177-3AD203B41FA5}">
                      <a16:colId xmlns:a16="http://schemas.microsoft.com/office/drawing/2014/main" val="2198213398"/>
                    </a:ext>
                  </a:extLst>
                </a:gridCol>
                <a:gridCol w="1888350">
                  <a:extLst>
                    <a:ext uri="{9D8B030D-6E8A-4147-A177-3AD203B41FA5}">
                      <a16:colId xmlns:a16="http://schemas.microsoft.com/office/drawing/2014/main" val="2276656453"/>
                    </a:ext>
                  </a:extLst>
                </a:gridCol>
                <a:gridCol w="1888350">
                  <a:extLst>
                    <a:ext uri="{9D8B030D-6E8A-4147-A177-3AD203B41FA5}">
                      <a16:colId xmlns:a16="http://schemas.microsoft.com/office/drawing/2014/main" val="80904801"/>
                    </a:ext>
                  </a:extLst>
                </a:gridCol>
                <a:gridCol w="1284149">
                  <a:extLst>
                    <a:ext uri="{9D8B030D-6E8A-4147-A177-3AD203B41FA5}">
                      <a16:colId xmlns:a16="http://schemas.microsoft.com/office/drawing/2014/main" val="92665308"/>
                    </a:ext>
                  </a:extLst>
                </a:gridCol>
                <a:gridCol w="1284149">
                  <a:extLst>
                    <a:ext uri="{9D8B030D-6E8A-4147-A177-3AD203B41FA5}">
                      <a16:colId xmlns:a16="http://schemas.microsoft.com/office/drawing/2014/main" val="3771453558"/>
                    </a:ext>
                  </a:extLst>
                </a:gridCol>
              </a:tblGrid>
              <a:tr h="768713">
                <a:tc gridSpan="9">
                  <a:txBody>
                    <a:bodyPr/>
                    <a:lstStyle/>
                    <a:p>
                      <a:pPr marL="0" marR="0" lvl="0" indent="0" algn="ctr" defTabSz="1371600" rtl="0" eaLnBrk="1" fontAlgn="b" latinLnBrk="0" hangingPunct="1">
                        <a:lnSpc>
                          <a:spcPct val="100000"/>
                        </a:lnSpc>
                        <a:spcBef>
                          <a:spcPts val="0"/>
                        </a:spcBef>
                        <a:spcAft>
                          <a:spcPts val="0"/>
                        </a:spcAft>
                        <a:buClrTx/>
                        <a:buSzTx/>
                        <a:buFontTx/>
                        <a:buNone/>
                        <a:tabLst/>
                        <a:defRPr/>
                      </a:pPr>
                      <a:r>
                        <a:rPr lang="es-MX" sz="2100" b="1" i="0" u="none" strike="noStrike" dirty="0">
                          <a:solidFill>
                            <a:schemeClr val="tx1"/>
                          </a:solidFill>
                          <a:effectLst/>
                          <a:latin typeface="Calibri" panose="020F0502020204030204" pitchFamily="34" charset="0"/>
                        </a:rPr>
                        <a:t>En el Paraguay, ¿ Qué incidencia considera que tienen los DIRIGENTES Y /O HINCHAS DEPORTIVOS  en la generación de violencia</a:t>
                      </a:r>
                    </a:p>
                    <a:p>
                      <a:pPr marL="0" marR="0" lvl="0" indent="0" algn="ctr" defTabSz="1371600" rtl="0" eaLnBrk="1" fontAlgn="b" latinLnBrk="0" hangingPunct="1">
                        <a:lnSpc>
                          <a:spcPct val="100000"/>
                        </a:lnSpc>
                        <a:spcBef>
                          <a:spcPts val="0"/>
                        </a:spcBef>
                        <a:spcAft>
                          <a:spcPts val="0"/>
                        </a:spcAft>
                        <a:buClrTx/>
                        <a:buSzTx/>
                        <a:buFontTx/>
                        <a:buNone/>
                        <a:tabLst/>
                        <a:defRPr/>
                      </a:pPr>
                      <a:r>
                        <a:rPr lang="es-MX" sz="2100" b="1" i="0" u="none" strike="noStrike" dirty="0">
                          <a:solidFill>
                            <a:schemeClr val="tx1"/>
                          </a:solidFill>
                          <a:effectLst/>
                          <a:latin typeface="Calibri" panose="020F0502020204030204" pitchFamily="34" charset="0"/>
                        </a:rPr>
                        <a:t>(amenazas, agresiones, ataques, etc.) contra periodistas y/o medios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9028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445540">
                <a:tc>
                  <a:txBody>
                    <a:bodyPr/>
                    <a:lstStyle/>
                    <a:p>
                      <a:pPr algn="l" fontAlgn="b"/>
                      <a:r>
                        <a:rPr lang="es-PY" sz="2200" b="1" i="0" u="none" strike="noStrike" dirty="0">
                          <a:solidFill>
                            <a:srgbClr val="000000"/>
                          </a:solidFill>
                          <a:effectLst/>
                          <a:latin typeface="Calibri" panose="020F0502020204030204" pitchFamily="34" charset="0"/>
                        </a:rPr>
                        <a:t>NINGUNA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734625"/>
                  </a:ext>
                </a:extLst>
              </a:tr>
              <a:tr h="445540">
                <a:tc>
                  <a:txBody>
                    <a:bodyPr/>
                    <a:lstStyle/>
                    <a:p>
                      <a:pPr algn="l" fontAlgn="b"/>
                      <a:r>
                        <a:rPr lang="es-PY" sz="2200" b="1" i="0" u="none" strike="noStrike">
                          <a:solidFill>
                            <a:srgbClr val="000000"/>
                          </a:solidFill>
                          <a:effectLst/>
                          <a:latin typeface="Calibri" panose="020F0502020204030204" pitchFamily="34" charset="0"/>
                        </a:rPr>
                        <a:t>POCA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7930645"/>
                  </a:ext>
                </a:extLst>
              </a:tr>
              <a:tr h="445540">
                <a:tc>
                  <a:txBody>
                    <a:bodyPr/>
                    <a:lstStyle/>
                    <a:p>
                      <a:pPr algn="l" fontAlgn="b"/>
                      <a:r>
                        <a:rPr lang="es-PY" sz="2200" b="1" i="0" u="none" strike="noStrike" dirty="0">
                          <a:solidFill>
                            <a:srgbClr val="000000"/>
                          </a:solidFill>
                          <a:effectLst/>
                          <a:latin typeface="Calibri" panose="020F0502020204030204" pitchFamily="34" charset="0"/>
                        </a:rPr>
                        <a:t>MUCHA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0486446"/>
                  </a:ext>
                </a:extLst>
              </a:tr>
              <a:tr h="445540">
                <a:tc>
                  <a:txBody>
                    <a:bodyPr/>
                    <a:lstStyle/>
                    <a:p>
                      <a:pPr algn="l" fontAlgn="b"/>
                      <a:r>
                        <a:rPr lang="es-PY" sz="2200" b="1" i="0" u="none" strike="noStrike" dirty="0">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445540">
                <a:tc>
                  <a:txBody>
                    <a:bodyPr/>
                    <a:lstStyle/>
                    <a:p>
                      <a:pPr algn="l" fontAlgn="b"/>
                      <a:r>
                        <a:rPr lang="es-PY" sz="22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28,1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28,7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29,9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r h="445540">
                <a:tc>
                  <a:txBody>
                    <a:bodyPr/>
                    <a:lstStyle/>
                    <a:p>
                      <a:pPr algn="l" fontAlgn="b"/>
                      <a:r>
                        <a:rPr lang="es-PY" sz="20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358783427"/>
                  </a:ext>
                </a:extLst>
              </a:tr>
            </a:tbl>
          </a:graphicData>
        </a:graphic>
      </p:graphicFrame>
      <p:sp>
        <p:nvSpPr>
          <p:cNvPr id="5" name="TextBox 4">
            <a:extLst>
              <a:ext uri="{FF2B5EF4-FFF2-40B4-BE49-F238E27FC236}">
                <a16:creationId xmlns:a16="http://schemas.microsoft.com/office/drawing/2014/main" id="{942FC7C6-A7A4-3EA8-3F13-8D78CAF329F7}"/>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57675592"/>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830997"/>
          </a:xfrm>
          <a:prstGeom prst="rect">
            <a:avLst/>
          </a:prstGeom>
          <a:noFill/>
        </p:spPr>
        <p:txBody>
          <a:bodyPr wrap="square" rtlCol="0">
            <a:spAutoFit/>
          </a:bodyPr>
          <a:lstStyle/>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ES" sz="2400" b="1" i="0" u="none" strike="noStrike" kern="1200" cap="none" spc="0" normalizeH="0" baseline="0" noProof="0" dirty="0">
                <a:ln>
                  <a:noFill/>
                </a:ln>
                <a:solidFill>
                  <a:prstClr val="black"/>
                </a:solidFill>
                <a:effectLst/>
                <a:uLnTx/>
                <a:uFillTx/>
                <a:latin typeface="Calibri" panose="020F0502020204030204"/>
                <a:ea typeface="+mn-ea"/>
                <a:cs typeface="+mn-cs"/>
              </a:rPr>
              <a:t>3.C. INCIDENCIA DE ACTORES EN LA GENERACION DE LA VIOLENCIA CONTRA PERIODISTAS DE:</a:t>
            </a:r>
          </a:p>
          <a:p>
            <a:pPr marL="685800" marR="0" lvl="1" indent="0" algn="r" defTabSz="1371600" rtl="0" eaLnBrk="1" fontAlgn="auto" latinLnBrk="0" hangingPunct="1">
              <a:lnSpc>
                <a:spcPct val="100000"/>
              </a:lnSpc>
              <a:spcBef>
                <a:spcPts val="0"/>
              </a:spcBef>
              <a:spcAft>
                <a:spcPts val="0"/>
              </a:spcAft>
              <a:buClrTx/>
              <a:buSzTx/>
              <a:buFontTx/>
              <a:buNone/>
              <a:tabLst/>
              <a:defRPr/>
            </a:pPr>
            <a:r>
              <a:rPr kumimoji="0" lang="es-ES" sz="2400" b="1" i="0" u="none" strike="noStrike" kern="1200" cap="none" spc="0" normalizeH="0" baseline="0" noProof="0" dirty="0">
                <a:ln>
                  <a:noFill/>
                </a:ln>
                <a:solidFill>
                  <a:prstClr val="black"/>
                </a:solidFill>
                <a:effectLst/>
                <a:uLnTx/>
                <a:uFillTx/>
                <a:latin typeface="Calibri" panose="020F0502020204030204"/>
                <a:ea typeface="+mn-ea"/>
                <a:cs typeface="+mn-cs"/>
              </a:rPr>
              <a:t> JUECES    </a:t>
            </a:r>
            <a:endParaRPr kumimoji="0" lang="es-PY"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501343970"/>
              </p:ext>
            </p:extLst>
          </p:nvPr>
        </p:nvGraphicFramePr>
        <p:xfrm>
          <a:off x="647699" y="1420387"/>
          <a:ext cx="16992601" cy="3408957"/>
        </p:xfrm>
        <a:graphic>
          <a:graphicData uri="http://schemas.openxmlformats.org/drawingml/2006/table">
            <a:tbl>
              <a:tblPr/>
              <a:tblGrid>
                <a:gridCol w="3673988">
                  <a:extLst>
                    <a:ext uri="{9D8B030D-6E8A-4147-A177-3AD203B41FA5}">
                      <a16:colId xmlns:a16="http://schemas.microsoft.com/office/drawing/2014/main" val="2603815270"/>
                    </a:ext>
                  </a:extLst>
                </a:gridCol>
                <a:gridCol w="2094097">
                  <a:extLst>
                    <a:ext uri="{9D8B030D-6E8A-4147-A177-3AD203B41FA5}">
                      <a16:colId xmlns:a16="http://schemas.microsoft.com/office/drawing/2014/main" val="2271645990"/>
                    </a:ext>
                  </a:extLst>
                </a:gridCol>
                <a:gridCol w="2094097">
                  <a:extLst>
                    <a:ext uri="{9D8B030D-6E8A-4147-A177-3AD203B41FA5}">
                      <a16:colId xmlns:a16="http://schemas.microsoft.com/office/drawing/2014/main" val="3365438893"/>
                    </a:ext>
                  </a:extLst>
                </a:gridCol>
                <a:gridCol w="2094097">
                  <a:extLst>
                    <a:ext uri="{9D8B030D-6E8A-4147-A177-3AD203B41FA5}">
                      <a16:colId xmlns:a16="http://schemas.microsoft.com/office/drawing/2014/main" val="2198213398"/>
                    </a:ext>
                  </a:extLst>
                </a:gridCol>
                <a:gridCol w="2094097">
                  <a:extLst>
                    <a:ext uri="{9D8B030D-6E8A-4147-A177-3AD203B41FA5}">
                      <a16:colId xmlns:a16="http://schemas.microsoft.com/office/drawing/2014/main" val="2276656453"/>
                    </a:ext>
                  </a:extLst>
                </a:gridCol>
                <a:gridCol w="1636969">
                  <a:extLst>
                    <a:ext uri="{9D8B030D-6E8A-4147-A177-3AD203B41FA5}">
                      <a16:colId xmlns:a16="http://schemas.microsoft.com/office/drawing/2014/main" val="80904801"/>
                    </a:ext>
                  </a:extLst>
                </a:gridCol>
                <a:gridCol w="1502390">
                  <a:extLst>
                    <a:ext uri="{9D8B030D-6E8A-4147-A177-3AD203B41FA5}">
                      <a16:colId xmlns:a16="http://schemas.microsoft.com/office/drawing/2014/main" val="92665308"/>
                    </a:ext>
                  </a:extLst>
                </a:gridCol>
                <a:gridCol w="1802866">
                  <a:extLst>
                    <a:ext uri="{9D8B030D-6E8A-4147-A177-3AD203B41FA5}">
                      <a16:colId xmlns:a16="http://schemas.microsoft.com/office/drawing/2014/main" val="3771453558"/>
                    </a:ext>
                  </a:extLst>
                </a:gridCol>
              </a:tblGrid>
              <a:tr h="666748">
                <a:tc gridSpan="8">
                  <a:txBody>
                    <a:bodyPr/>
                    <a:lstStyle/>
                    <a:p>
                      <a:pPr algn="ctr" fontAlgn="b"/>
                      <a:r>
                        <a:rPr lang="es-MX" sz="2100" b="1" i="0" u="none" strike="noStrike" dirty="0">
                          <a:solidFill>
                            <a:schemeClr val="tx1"/>
                          </a:solidFill>
                          <a:effectLst/>
                          <a:latin typeface="Calibri" panose="020F0502020204030204" pitchFamily="34" charset="0"/>
                        </a:rPr>
                        <a:t>En el Paraguay, ¿Qué incidencia considera que tienen los JUECES  en la generación de violencia(amenazas, agresiones, ataques, etc.) contra periodistas y/o medios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65769">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2740">
                <a:tc>
                  <a:txBody>
                    <a:bodyPr/>
                    <a:lstStyle/>
                    <a:p>
                      <a:pPr algn="l" fontAlgn="b"/>
                      <a:r>
                        <a:rPr lang="es-PY" sz="2200" b="1" i="0" u="none" strike="noStrike" dirty="0">
                          <a:solidFill>
                            <a:srgbClr val="000000"/>
                          </a:solidFill>
                          <a:effectLst/>
                          <a:latin typeface="Calibri" panose="020F0502020204030204" pitchFamily="34" charset="0"/>
                        </a:rPr>
                        <a:t>NINGUNA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01881937"/>
                  </a:ext>
                </a:extLst>
              </a:tr>
              <a:tr h="362740">
                <a:tc>
                  <a:txBody>
                    <a:bodyPr/>
                    <a:lstStyle/>
                    <a:p>
                      <a:pPr algn="l" fontAlgn="b"/>
                      <a:r>
                        <a:rPr lang="es-PY" sz="2200" b="1" i="0" u="none" strike="noStrike">
                          <a:solidFill>
                            <a:srgbClr val="000000"/>
                          </a:solidFill>
                          <a:effectLst/>
                          <a:latin typeface="Calibri" panose="020F0502020204030204" pitchFamily="34" charset="0"/>
                        </a:rPr>
                        <a:t>POCA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6100830"/>
                  </a:ext>
                </a:extLst>
              </a:tr>
              <a:tr h="362740">
                <a:tc>
                  <a:txBody>
                    <a:bodyPr/>
                    <a:lstStyle/>
                    <a:p>
                      <a:pPr algn="l" fontAlgn="b"/>
                      <a:r>
                        <a:rPr lang="es-PY" sz="2200" b="1" i="0" u="none" strike="noStrike" dirty="0">
                          <a:solidFill>
                            <a:srgbClr val="000000"/>
                          </a:solidFill>
                          <a:effectLst/>
                          <a:latin typeface="Calibri" panose="020F0502020204030204" pitchFamily="34" charset="0"/>
                        </a:rPr>
                        <a:t>MUCHA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0634569"/>
                  </a:ext>
                </a:extLst>
              </a:tr>
              <a:tr h="362740">
                <a:tc>
                  <a:txBody>
                    <a:bodyPr/>
                    <a:lstStyle/>
                    <a:p>
                      <a:pPr algn="l" fontAlgn="b"/>
                      <a:r>
                        <a:rPr lang="es-PY" sz="2200" b="1" i="0" u="none" strike="noStrike" dirty="0">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62740">
                <a:tc>
                  <a:txBody>
                    <a:bodyPr/>
                    <a:lstStyle/>
                    <a:p>
                      <a:pPr algn="l" fontAlgn="b"/>
                      <a:r>
                        <a:rPr lang="es-PY" sz="22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r h="362740">
                <a:tc>
                  <a:txBody>
                    <a:bodyPr/>
                    <a:lstStyle/>
                    <a:p>
                      <a:pPr algn="l" fontAlgn="b"/>
                      <a:r>
                        <a:rPr lang="es-PY" sz="20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88008147"/>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1647412263"/>
              </p:ext>
            </p:extLst>
          </p:nvPr>
        </p:nvGraphicFramePr>
        <p:xfrm>
          <a:off x="647699" y="5425624"/>
          <a:ext cx="16992600" cy="3315485"/>
        </p:xfrm>
        <a:graphic>
          <a:graphicData uri="http://schemas.openxmlformats.org/drawingml/2006/table">
            <a:tbl>
              <a:tblPr/>
              <a:tblGrid>
                <a:gridCol w="3270896">
                  <a:extLst>
                    <a:ext uri="{9D8B030D-6E8A-4147-A177-3AD203B41FA5}">
                      <a16:colId xmlns:a16="http://schemas.microsoft.com/office/drawing/2014/main" val="2603815270"/>
                    </a:ext>
                  </a:extLst>
                </a:gridCol>
                <a:gridCol w="1864343">
                  <a:extLst>
                    <a:ext uri="{9D8B030D-6E8A-4147-A177-3AD203B41FA5}">
                      <a16:colId xmlns:a16="http://schemas.microsoft.com/office/drawing/2014/main" val="2271645990"/>
                    </a:ext>
                  </a:extLst>
                </a:gridCol>
                <a:gridCol w="1864343">
                  <a:extLst>
                    <a:ext uri="{9D8B030D-6E8A-4147-A177-3AD203B41FA5}">
                      <a16:colId xmlns:a16="http://schemas.microsoft.com/office/drawing/2014/main" val="3365438893"/>
                    </a:ext>
                  </a:extLst>
                </a:gridCol>
                <a:gridCol w="1864343">
                  <a:extLst>
                    <a:ext uri="{9D8B030D-6E8A-4147-A177-3AD203B41FA5}">
                      <a16:colId xmlns:a16="http://schemas.microsoft.com/office/drawing/2014/main" val="3437335281"/>
                    </a:ext>
                  </a:extLst>
                </a:gridCol>
                <a:gridCol w="1864343">
                  <a:extLst>
                    <a:ext uri="{9D8B030D-6E8A-4147-A177-3AD203B41FA5}">
                      <a16:colId xmlns:a16="http://schemas.microsoft.com/office/drawing/2014/main" val="2198213398"/>
                    </a:ext>
                  </a:extLst>
                </a:gridCol>
                <a:gridCol w="1864343">
                  <a:extLst>
                    <a:ext uri="{9D8B030D-6E8A-4147-A177-3AD203B41FA5}">
                      <a16:colId xmlns:a16="http://schemas.microsoft.com/office/drawing/2014/main" val="2276656453"/>
                    </a:ext>
                  </a:extLst>
                </a:gridCol>
                <a:gridCol w="1864343">
                  <a:extLst>
                    <a:ext uri="{9D8B030D-6E8A-4147-A177-3AD203B41FA5}">
                      <a16:colId xmlns:a16="http://schemas.microsoft.com/office/drawing/2014/main" val="80904801"/>
                    </a:ext>
                  </a:extLst>
                </a:gridCol>
                <a:gridCol w="1267823">
                  <a:extLst>
                    <a:ext uri="{9D8B030D-6E8A-4147-A177-3AD203B41FA5}">
                      <a16:colId xmlns:a16="http://schemas.microsoft.com/office/drawing/2014/main" val="92665308"/>
                    </a:ext>
                  </a:extLst>
                </a:gridCol>
                <a:gridCol w="1267823">
                  <a:extLst>
                    <a:ext uri="{9D8B030D-6E8A-4147-A177-3AD203B41FA5}">
                      <a16:colId xmlns:a16="http://schemas.microsoft.com/office/drawing/2014/main" val="3771453558"/>
                    </a:ext>
                  </a:extLst>
                </a:gridCol>
              </a:tblGrid>
              <a:tr h="624226">
                <a:tc gridSpan="9">
                  <a:txBody>
                    <a:bodyPr/>
                    <a:lstStyle/>
                    <a:p>
                      <a:pPr marL="0" marR="0" lvl="0" indent="0" algn="ctr" defTabSz="1371600" rtl="0" eaLnBrk="1" fontAlgn="b" latinLnBrk="0" hangingPunct="1">
                        <a:lnSpc>
                          <a:spcPct val="100000"/>
                        </a:lnSpc>
                        <a:spcBef>
                          <a:spcPts val="0"/>
                        </a:spcBef>
                        <a:spcAft>
                          <a:spcPts val="0"/>
                        </a:spcAft>
                        <a:buClrTx/>
                        <a:buSzTx/>
                        <a:buFontTx/>
                        <a:buNone/>
                        <a:tabLst/>
                        <a:defRPr/>
                      </a:pPr>
                      <a:r>
                        <a:rPr lang="es-MX" sz="2100" b="1" i="0" u="none" strike="noStrike" dirty="0">
                          <a:solidFill>
                            <a:schemeClr val="tx1"/>
                          </a:solidFill>
                          <a:effectLst/>
                          <a:latin typeface="Calibri" panose="020F0502020204030204" pitchFamily="34" charset="0"/>
                        </a:rPr>
                        <a:t>En el Paraguay, ¿ Qué incidencia considera que tienen los JUECES   en la generación de violencia</a:t>
                      </a:r>
                    </a:p>
                    <a:p>
                      <a:pPr marL="0" marR="0" lvl="0" indent="0" algn="ctr" defTabSz="1371600" rtl="0" eaLnBrk="1" fontAlgn="b" latinLnBrk="0" hangingPunct="1">
                        <a:lnSpc>
                          <a:spcPct val="100000"/>
                        </a:lnSpc>
                        <a:spcBef>
                          <a:spcPts val="0"/>
                        </a:spcBef>
                        <a:spcAft>
                          <a:spcPts val="0"/>
                        </a:spcAft>
                        <a:buClrTx/>
                        <a:buSzTx/>
                        <a:buFontTx/>
                        <a:buNone/>
                        <a:tabLst/>
                        <a:defRPr/>
                      </a:pPr>
                      <a:r>
                        <a:rPr lang="es-MX" sz="2100" b="1" i="0" u="none" strike="noStrike" dirty="0">
                          <a:solidFill>
                            <a:schemeClr val="tx1"/>
                          </a:solidFill>
                          <a:effectLst/>
                          <a:latin typeface="Calibri" panose="020F0502020204030204" pitchFamily="34" charset="0"/>
                        </a:rPr>
                        <a:t>(amenazas, agresiones, ataques, etc.) contra periodistas y/o medios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79335">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1797">
                <a:tc>
                  <a:txBody>
                    <a:bodyPr/>
                    <a:lstStyle/>
                    <a:p>
                      <a:pPr algn="l" fontAlgn="b"/>
                      <a:r>
                        <a:rPr lang="es-PY" sz="2200" b="1" i="0" u="none" strike="noStrike" dirty="0">
                          <a:solidFill>
                            <a:srgbClr val="000000"/>
                          </a:solidFill>
                          <a:effectLst/>
                          <a:latin typeface="Calibri" panose="020F0502020204030204" pitchFamily="34" charset="0"/>
                        </a:rPr>
                        <a:t>NINGUNA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734625"/>
                  </a:ext>
                </a:extLst>
              </a:tr>
              <a:tr h="361797">
                <a:tc>
                  <a:txBody>
                    <a:bodyPr/>
                    <a:lstStyle/>
                    <a:p>
                      <a:pPr algn="l" fontAlgn="b"/>
                      <a:r>
                        <a:rPr lang="es-PY" sz="2200" b="1" i="0" u="none" strike="noStrike">
                          <a:solidFill>
                            <a:srgbClr val="000000"/>
                          </a:solidFill>
                          <a:effectLst/>
                          <a:latin typeface="Calibri" panose="020F0502020204030204" pitchFamily="34" charset="0"/>
                        </a:rPr>
                        <a:t>POCA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7930645"/>
                  </a:ext>
                </a:extLst>
              </a:tr>
              <a:tr h="361797">
                <a:tc>
                  <a:txBody>
                    <a:bodyPr/>
                    <a:lstStyle/>
                    <a:p>
                      <a:pPr algn="l" fontAlgn="b"/>
                      <a:r>
                        <a:rPr lang="es-PY" sz="2200" b="1" i="0" u="none" strike="noStrike" dirty="0">
                          <a:solidFill>
                            <a:srgbClr val="000000"/>
                          </a:solidFill>
                          <a:effectLst/>
                          <a:latin typeface="Calibri" panose="020F0502020204030204" pitchFamily="34" charset="0"/>
                        </a:rPr>
                        <a:t>MUCHA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34,9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39,7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0486446"/>
                  </a:ext>
                </a:extLst>
              </a:tr>
              <a:tr h="361797">
                <a:tc>
                  <a:txBody>
                    <a:bodyPr/>
                    <a:lstStyle/>
                    <a:p>
                      <a:pPr algn="l" fontAlgn="b"/>
                      <a:r>
                        <a:rPr lang="es-PY" sz="2200" b="1" i="0" u="none" strike="noStrike" dirty="0">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61797">
                <a:tc>
                  <a:txBody>
                    <a:bodyPr/>
                    <a:lstStyle/>
                    <a:p>
                      <a:pPr algn="l" fontAlgn="b"/>
                      <a:r>
                        <a:rPr lang="es-PY" sz="22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r h="361797">
                <a:tc>
                  <a:txBody>
                    <a:bodyPr/>
                    <a:lstStyle/>
                    <a:p>
                      <a:pPr algn="l" fontAlgn="b"/>
                      <a:r>
                        <a:rPr lang="es-PY" sz="20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1199970"/>
                  </a:ext>
                </a:extLst>
              </a:tr>
            </a:tbl>
          </a:graphicData>
        </a:graphic>
      </p:graphicFrame>
      <p:sp>
        <p:nvSpPr>
          <p:cNvPr id="5" name="TextBox 4">
            <a:extLst>
              <a:ext uri="{FF2B5EF4-FFF2-40B4-BE49-F238E27FC236}">
                <a16:creationId xmlns:a16="http://schemas.microsoft.com/office/drawing/2014/main" id="{1BCB87F5-C7EF-0798-BE0E-E9DC067C8218}"/>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0179336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371600"/>
            <a:endParaRPr lang="es-PY" sz="2700" dirty="0">
              <a:solidFill>
                <a:prstClr val="white"/>
              </a:solidFill>
              <a:latin typeface="Calibri" panose="020F0502020204030204"/>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830997"/>
          </a:xfrm>
          <a:prstGeom prst="rect">
            <a:avLst/>
          </a:prstGeom>
          <a:noFill/>
        </p:spPr>
        <p:txBody>
          <a:bodyPr wrap="square" rtlCol="0">
            <a:spAutoFit/>
          </a:bodyPr>
          <a:lstStyle/>
          <a:p>
            <a:pPr marL="685800" lvl="1" algn="r" defTabSz="1371600"/>
            <a:r>
              <a:rPr kumimoji="0" lang="es-ES" sz="2400" b="1" i="0" u="none" strike="noStrike" kern="1200" cap="none" spc="0" normalizeH="0" baseline="0" noProof="0" dirty="0">
                <a:ln>
                  <a:noFill/>
                </a:ln>
                <a:solidFill>
                  <a:prstClr val="black"/>
                </a:solidFill>
                <a:effectLst/>
                <a:uLnTx/>
                <a:uFillTx/>
                <a:latin typeface="Calibri" panose="020F0502020204030204"/>
                <a:ea typeface="+mn-ea"/>
                <a:cs typeface="+mn-cs"/>
              </a:rPr>
              <a:t>3.C. </a:t>
            </a:r>
            <a:r>
              <a:rPr lang="es-ES" sz="2400" b="1" dirty="0">
                <a:solidFill>
                  <a:prstClr val="black"/>
                </a:solidFill>
                <a:latin typeface="Calibri" panose="020F0502020204030204"/>
              </a:rPr>
              <a:t>INCIDENCIA DE ACTORES EN LA GENERACION DE LA VIOLENCIA CONTRA PERIODISTAS DE:</a:t>
            </a:r>
          </a:p>
          <a:p>
            <a:pPr marL="685800" lvl="1" algn="r" defTabSz="1371600"/>
            <a:r>
              <a:rPr lang="es-ES" sz="2400" b="1" dirty="0">
                <a:solidFill>
                  <a:prstClr val="black"/>
                </a:solidFill>
                <a:latin typeface="Calibri" panose="020F0502020204030204"/>
              </a:rPr>
              <a:t>FISCALES    </a:t>
            </a:r>
            <a:endParaRPr lang="es-PY" sz="2400" b="1" dirty="0">
              <a:solidFill>
                <a:prstClr val="black"/>
              </a:solidFill>
              <a:latin typeface="Calibri" panose="020F0502020204030204"/>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1018715546"/>
              </p:ext>
            </p:extLst>
          </p:nvPr>
        </p:nvGraphicFramePr>
        <p:xfrm>
          <a:off x="647700" y="1338822"/>
          <a:ext cx="16992601" cy="3859512"/>
        </p:xfrm>
        <a:graphic>
          <a:graphicData uri="http://schemas.openxmlformats.org/drawingml/2006/table">
            <a:tbl>
              <a:tblPr/>
              <a:tblGrid>
                <a:gridCol w="3673988">
                  <a:extLst>
                    <a:ext uri="{9D8B030D-6E8A-4147-A177-3AD203B41FA5}">
                      <a16:colId xmlns:a16="http://schemas.microsoft.com/office/drawing/2014/main" val="2603815270"/>
                    </a:ext>
                  </a:extLst>
                </a:gridCol>
                <a:gridCol w="2094097">
                  <a:extLst>
                    <a:ext uri="{9D8B030D-6E8A-4147-A177-3AD203B41FA5}">
                      <a16:colId xmlns:a16="http://schemas.microsoft.com/office/drawing/2014/main" val="2271645990"/>
                    </a:ext>
                  </a:extLst>
                </a:gridCol>
                <a:gridCol w="2094097">
                  <a:extLst>
                    <a:ext uri="{9D8B030D-6E8A-4147-A177-3AD203B41FA5}">
                      <a16:colId xmlns:a16="http://schemas.microsoft.com/office/drawing/2014/main" val="3365438893"/>
                    </a:ext>
                  </a:extLst>
                </a:gridCol>
                <a:gridCol w="2094097">
                  <a:extLst>
                    <a:ext uri="{9D8B030D-6E8A-4147-A177-3AD203B41FA5}">
                      <a16:colId xmlns:a16="http://schemas.microsoft.com/office/drawing/2014/main" val="2198213398"/>
                    </a:ext>
                  </a:extLst>
                </a:gridCol>
                <a:gridCol w="2094097">
                  <a:extLst>
                    <a:ext uri="{9D8B030D-6E8A-4147-A177-3AD203B41FA5}">
                      <a16:colId xmlns:a16="http://schemas.microsoft.com/office/drawing/2014/main" val="2276656453"/>
                    </a:ext>
                  </a:extLst>
                </a:gridCol>
                <a:gridCol w="1636969">
                  <a:extLst>
                    <a:ext uri="{9D8B030D-6E8A-4147-A177-3AD203B41FA5}">
                      <a16:colId xmlns:a16="http://schemas.microsoft.com/office/drawing/2014/main" val="80904801"/>
                    </a:ext>
                  </a:extLst>
                </a:gridCol>
                <a:gridCol w="1502390">
                  <a:extLst>
                    <a:ext uri="{9D8B030D-6E8A-4147-A177-3AD203B41FA5}">
                      <a16:colId xmlns:a16="http://schemas.microsoft.com/office/drawing/2014/main" val="92665308"/>
                    </a:ext>
                  </a:extLst>
                </a:gridCol>
                <a:gridCol w="1802866">
                  <a:extLst>
                    <a:ext uri="{9D8B030D-6E8A-4147-A177-3AD203B41FA5}">
                      <a16:colId xmlns:a16="http://schemas.microsoft.com/office/drawing/2014/main" val="3771453558"/>
                    </a:ext>
                  </a:extLst>
                </a:gridCol>
              </a:tblGrid>
              <a:tr h="666748">
                <a:tc gridSpan="8">
                  <a:txBody>
                    <a:bodyPr/>
                    <a:lstStyle/>
                    <a:p>
                      <a:pPr algn="ctr" fontAlgn="b"/>
                      <a:r>
                        <a:rPr lang="es-MX" sz="2100" b="1" i="0" u="none" strike="noStrike" dirty="0">
                          <a:solidFill>
                            <a:schemeClr val="tx1"/>
                          </a:solidFill>
                          <a:effectLst/>
                          <a:latin typeface="Calibri" panose="020F0502020204030204" pitchFamily="34" charset="0"/>
                        </a:rPr>
                        <a:t>En el Paraguay, ¿Qué incidencia considera que tienen los FISCALES   en la generación de violencia</a:t>
                      </a:r>
                    </a:p>
                    <a:p>
                      <a:pPr algn="ctr" fontAlgn="b"/>
                      <a:r>
                        <a:rPr lang="es-MX" sz="2100" b="1" i="0" u="none" strike="noStrike" dirty="0">
                          <a:solidFill>
                            <a:schemeClr val="tx1"/>
                          </a:solidFill>
                          <a:effectLst/>
                          <a:latin typeface="Calibri" panose="020F0502020204030204" pitchFamily="34" charset="0"/>
                        </a:rPr>
                        <a:t>(amenazas, agresiones, ataques, etc.) contra periodistas y/o medios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65769">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2740">
                <a:tc>
                  <a:txBody>
                    <a:bodyPr/>
                    <a:lstStyle/>
                    <a:p>
                      <a:pPr algn="l" fontAlgn="b"/>
                      <a:r>
                        <a:rPr lang="es-PY" sz="2400" b="1" i="0" u="none" strike="noStrike" dirty="0">
                          <a:solidFill>
                            <a:srgbClr val="000000"/>
                          </a:solidFill>
                          <a:effectLst/>
                          <a:latin typeface="Calibri" panose="020F0502020204030204" pitchFamily="34" charset="0"/>
                        </a:rPr>
                        <a:t>NINGUNA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01881937"/>
                  </a:ext>
                </a:extLst>
              </a:tr>
              <a:tr h="362740">
                <a:tc>
                  <a:txBody>
                    <a:bodyPr/>
                    <a:lstStyle/>
                    <a:p>
                      <a:pPr algn="l" fontAlgn="b"/>
                      <a:r>
                        <a:rPr lang="es-PY" sz="2400" b="1" i="0" u="none" strike="noStrike" dirty="0">
                          <a:solidFill>
                            <a:srgbClr val="000000"/>
                          </a:solidFill>
                          <a:effectLst/>
                          <a:latin typeface="Calibri" panose="020F0502020204030204" pitchFamily="34" charset="0"/>
                        </a:rPr>
                        <a:t>POCA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6100830"/>
                  </a:ext>
                </a:extLst>
              </a:tr>
              <a:tr h="362740">
                <a:tc>
                  <a:txBody>
                    <a:bodyPr/>
                    <a:lstStyle/>
                    <a:p>
                      <a:pPr algn="l" fontAlgn="b"/>
                      <a:r>
                        <a:rPr lang="es-PY" sz="2400" b="1" i="0" u="none" strike="noStrike" dirty="0">
                          <a:solidFill>
                            <a:srgbClr val="000000"/>
                          </a:solidFill>
                          <a:effectLst/>
                          <a:latin typeface="Calibri" panose="020F0502020204030204" pitchFamily="34" charset="0"/>
                        </a:rPr>
                        <a:t>MUCHA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0634569"/>
                  </a:ext>
                </a:extLst>
              </a:tr>
              <a:tr h="362740">
                <a:tc>
                  <a:txBody>
                    <a:bodyPr/>
                    <a:lstStyle/>
                    <a:p>
                      <a:pPr algn="l" fontAlgn="b"/>
                      <a:r>
                        <a:rPr lang="es-PY" sz="2400" b="1" i="0" u="none" strike="noStrike" dirty="0">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62740">
                <a:tc>
                  <a:txBody>
                    <a:bodyPr/>
                    <a:lstStyle/>
                    <a:p>
                      <a:pPr algn="l" fontAlgn="b"/>
                      <a:r>
                        <a:rPr lang="es-PY" sz="2400" b="1" i="0" u="none" strike="noStrike" dirty="0">
                          <a:solidFill>
                            <a:srgbClr val="000000"/>
                          </a:solidFill>
                          <a:effectLst/>
                          <a:latin typeface="Calibri" panose="020F0502020204030204" pitchFamily="34" charset="0"/>
                        </a:rPr>
                        <a:t>NO DESEA RESPONDER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362740">
                <a:tc>
                  <a:txBody>
                    <a:bodyPr/>
                    <a:lstStyle/>
                    <a:p>
                      <a:pPr algn="l" fontAlgn="b"/>
                      <a:r>
                        <a:rPr lang="es-PY" sz="24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r h="362740">
                <a:tc>
                  <a:txBody>
                    <a:bodyPr/>
                    <a:lstStyle/>
                    <a:p>
                      <a:pPr algn="l" fontAlgn="b"/>
                      <a:r>
                        <a:rPr lang="es-PY" sz="24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746944717"/>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1536827258"/>
              </p:ext>
            </p:extLst>
          </p:nvPr>
        </p:nvGraphicFramePr>
        <p:xfrm>
          <a:off x="647700" y="5585476"/>
          <a:ext cx="17173314" cy="3771698"/>
        </p:xfrm>
        <a:graphic>
          <a:graphicData uri="http://schemas.openxmlformats.org/drawingml/2006/table">
            <a:tbl>
              <a:tblPr/>
              <a:tblGrid>
                <a:gridCol w="3305682">
                  <a:extLst>
                    <a:ext uri="{9D8B030D-6E8A-4147-A177-3AD203B41FA5}">
                      <a16:colId xmlns:a16="http://schemas.microsoft.com/office/drawing/2014/main" val="2603815270"/>
                    </a:ext>
                  </a:extLst>
                </a:gridCol>
                <a:gridCol w="1884170">
                  <a:extLst>
                    <a:ext uri="{9D8B030D-6E8A-4147-A177-3AD203B41FA5}">
                      <a16:colId xmlns:a16="http://schemas.microsoft.com/office/drawing/2014/main" val="2271645990"/>
                    </a:ext>
                  </a:extLst>
                </a:gridCol>
                <a:gridCol w="1884170">
                  <a:extLst>
                    <a:ext uri="{9D8B030D-6E8A-4147-A177-3AD203B41FA5}">
                      <a16:colId xmlns:a16="http://schemas.microsoft.com/office/drawing/2014/main" val="3365438893"/>
                    </a:ext>
                  </a:extLst>
                </a:gridCol>
                <a:gridCol w="1884170">
                  <a:extLst>
                    <a:ext uri="{9D8B030D-6E8A-4147-A177-3AD203B41FA5}">
                      <a16:colId xmlns:a16="http://schemas.microsoft.com/office/drawing/2014/main" val="3437335281"/>
                    </a:ext>
                  </a:extLst>
                </a:gridCol>
                <a:gridCol w="1884170">
                  <a:extLst>
                    <a:ext uri="{9D8B030D-6E8A-4147-A177-3AD203B41FA5}">
                      <a16:colId xmlns:a16="http://schemas.microsoft.com/office/drawing/2014/main" val="2198213398"/>
                    </a:ext>
                  </a:extLst>
                </a:gridCol>
                <a:gridCol w="1884170">
                  <a:extLst>
                    <a:ext uri="{9D8B030D-6E8A-4147-A177-3AD203B41FA5}">
                      <a16:colId xmlns:a16="http://schemas.microsoft.com/office/drawing/2014/main" val="2276656453"/>
                    </a:ext>
                  </a:extLst>
                </a:gridCol>
                <a:gridCol w="1884170">
                  <a:extLst>
                    <a:ext uri="{9D8B030D-6E8A-4147-A177-3AD203B41FA5}">
                      <a16:colId xmlns:a16="http://schemas.microsoft.com/office/drawing/2014/main" val="80904801"/>
                    </a:ext>
                  </a:extLst>
                </a:gridCol>
                <a:gridCol w="1281306">
                  <a:extLst>
                    <a:ext uri="{9D8B030D-6E8A-4147-A177-3AD203B41FA5}">
                      <a16:colId xmlns:a16="http://schemas.microsoft.com/office/drawing/2014/main" val="92665308"/>
                    </a:ext>
                  </a:extLst>
                </a:gridCol>
                <a:gridCol w="1281306">
                  <a:extLst>
                    <a:ext uri="{9D8B030D-6E8A-4147-A177-3AD203B41FA5}">
                      <a16:colId xmlns:a16="http://schemas.microsoft.com/office/drawing/2014/main" val="3771453558"/>
                    </a:ext>
                  </a:extLst>
                </a:gridCol>
              </a:tblGrid>
              <a:tr h="624226">
                <a:tc gridSpan="9">
                  <a:txBody>
                    <a:bodyPr/>
                    <a:lstStyle/>
                    <a:p>
                      <a:pPr marL="0" marR="0" lvl="0" indent="0" algn="ctr" defTabSz="1371600" rtl="0" eaLnBrk="1" fontAlgn="b" latinLnBrk="0" hangingPunct="1">
                        <a:lnSpc>
                          <a:spcPct val="100000"/>
                        </a:lnSpc>
                        <a:spcBef>
                          <a:spcPts val="0"/>
                        </a:spcBef>
                        <a:spcAft>
                          <a:spcPts val="0"/>
                        </a:spcAft>
                        <a:buClrTx/>
                        <a:buSzTx/>
                        <a:buFontTx/>
                        <a:buNone/>
                        <a:tabLst/>
                        <a:defRPr/>
                      </a:pPr>
                      <a:r>
                        <a:rPr lang="es-MX" sz="2100" b="1" i="0" u="none" strike="noStrike" dirty="0">
                          <a:solidFill>
                            <a:schemeClr val="tx1"/>
                          </a:solidFill>
                          <a:effectLst/>
                          <a:latin typeface="Calibri" panose="020F0502020204030204" pitchFamily="34" charset="0"/>
                        </a:rPr>
                        <a:t>En el Paraguay, ¿Qué incidencia considera que tienen los FISCALES   en la generación de violencia</a:t>
                      </a:r>
                    </a:p>
                    <a:p>
                      <a:pPr marL="0" marR="0" lvl="0" indent="0" algn="ctr" defTabSz="1371600" rtl="0" eaLnBrk="1" fontAlgn="b" latinLnBrk="0" hangingPunct="1">
                        <a:lnSpc>
                          <a:spcPct val="100000"/>
                        </a:lnSpc>
                        <a:spcBef>
                          <a:spcPts val="0"/>
                        </a:spcBef>
                        <a:spcAft>
                          <a:spcPts val="0"/>
                        </a:spcAft>
                        <a:buClrTx/>
                        <a:buSzTx/>
                        <a:buFontTx/>
                        <a:buNone/>
                        <a:tabLst/>
                        <a:defRPr/>
                      </a:pPr>
                      <a:r>
                        <a:rPr lang="es-MX" sz="2100" b="1" i="0" u="none" strike="noStrike" dirty="0">
                          <a:solidFill>
                            <a:schemeClr val="tx1"/>
                          </a:solidFill>
                          <a:effectLst/>
                          <a:latin typeface="Calibri" panose="020F0502020204030204" pitchFamily="34" charset="0"/>
                        </a:rPr>
                        <a:t>(amenazas, agresiones, ataques, etc.) contra periodistas y/o medios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79335">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1797">
                <a:tc>
                  <a:txBody>
                    <a:bodyPr/>
                    <a:lstStyle/>
                    <a:p>
                      <a:pPr algn="l" fontAlgn="b"/>
                      <a:r>
                        <a:rPr lang="es-PY" sz="2400" b="1" i="0" u="none" strike="noStrike" dirty="0">
                          <a:solidFill>
                            <a:srgbClr val="000000"/>
                          </a:solidFill>
                          <a:effectLst/>
                          <a:latin typeface="Calibri" panose="020F0502020204030204" pitchFamily="34" charset="0"/>
                        </a:rPr>
                        <a:t>NINGUNA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36,8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734625"/>
                  </a:ext>
                </a:extLst>
              </a:tr>
              <a:tr h="361797">
                <a:tc>
                  <a:txBody>
                    <a:bodyPr/>
                    <a:lstStyle/>
                    <a:p>
                      <a:pPr algn="l" fontAlgn="b"/>
                      <a:r>
                        <a:rPr lang="es-PY" sz="2400" b="1" i="0" u="none" strike="noStrike" dirty="0">
                          <a:solidFill>
                            <a:srgbClr val="000000"/>
                          </a:solidFill>
                          <a:effectLst/>
                          <a:latin typeface="Calibri" panose="020F0502020204030204" pitchFamily="34" charset="0"/>
                        </a:rPr>
                        <a:t>POCA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7930645"/>
                  </a:ext>
                </a:extLst>
              </a:tr>
              <a:tr h="361797">
                <a:tc>
                  <a:txBody>
                    <a:bodyPr/>
                    <a:lstStyle/>
                    <a:p>
                      <a:pPr algn="l" fontAlgn="b"/>
                      <a:r>
                        <a:rPr lang="es-PY" sz="2400" b="1" i="0" u="none" strike="noStrike" dirty="0">
                          <a:solidFill>
                            <a:srgbClr val="000000"/>
                          </a:solidFill>
                          <a:effectLst/>
                          <a:latin typeface="Calibri" panose="020F0502020204030204" pitchFamily="34" charset="0"/>
                        </a:rPr>
                        <a:t>MUCHA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38,7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34,9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0486446"/>
                  </a:ext>
                </a:extLst>
              </a:tr>
              <a:tr h="361797">
                <a:tc>
                  <a:txBody>
                    <a:bodyPr/>
                    <a:lstStyle/>
                    <a:p>
                      <a:pPr algn="l" fontAlgn="b"/>
                      <a:r>
                        <a:rPr lang="es-PY" sz="2400" b="1" i="0" u="none" strike="noStrike" dirty="0">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61797">
                <a:tc>
                  <a:txBody>
                    <a:bodyPr/>
                    <a:lstStyle/>
                    <a:p>
                      <a:pPr algn="l" fontAlgn="b"/>
                      <a:r>
                        <a:rPr lang="es-PY" sz="2400" b="1" i="0" u="none" strike="noStrike" dirty="0">
                          <a:solidFill>
                            <a:srgbClr val="000000"/>
                          </a:solidFill>
                          <a:effectLst/>
                          <a:latin typeface="Calibri" panose="020F0502020204030204" pitchFamily="34" charset="0"/>
                        </a:rPr>
                        <a:t>NO DESEA RESPONDER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361797">
                <a:tc>
                  <a:txBody>
                    <a:bodyPr/>
                    <a:lstStyle/>
                    <a:p>
                      <a:pPr algn="l" fontAlgn="b"/>
                      <a:r>
                        <a:rPr lang="es-PY" sz="24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26,6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r h="361797">
                <a:tc>
                  <a:txBody>
                    <a:bodyPr/>
                    <a:lstStyle/>
                    <a:p>
                      <a:pPr algn="l" fontAlgn="b"/>
                      <a:r>
                        <a:rPr lang="es-PY" sz="24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28583498"/>
                  </a:ext>
                </a:extLst>
              </a:tr>
            </a:tbl>
          </a:graphicData>
        </a:graphic>
      </p:graphicFrame>
      <p:sp>
        <p:nvSpPr>
          <p:cNvPr id="5" name="TextBox 4">
            <a:extLst>
              <a:ext uri="{FF2B5EF4-FFF2-40B4-BE49-F238E27FC236}">
                <a16:creationId xmlns:a16="http://schemas.microsoft.com/office/drawing/2014/main" id="{EB1689D0-B221-0D27-68A5-406B07B87DD0}"/>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9153500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371600"/>
            <a:endParaRPr lang="es-PY" sz="2700" dirty="0">
              <a:solidFill>
                <a:prstClr val="white"/>
              </a:solidFill>
              <a:latin typeface="Calibri" panose="020F0502020204030204"/>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830997"/>
          </a:xfrm>
          <a:prstGeom prst="rect">
            <a:avLst/>
          </a:prstGeom>
          <a:noFill/>
        </p:spPr>
        <p:txBody>
          <a:bodyPr wrap="square" rtlCol="0">
            <a:spAutoFit/>
          </a:bodyPr>
          <a:lstStyle/>
          <a:p>
            <a:pPr marL="685800" lvl="1" algn="r" defTabSz="1371600"/>
            <a:r>
              <a:rPr kumimoji="0" lang="es-ES" sz="2400" b="1" i="0" u="none" strike="noStrike" kern="1200" cap="none" spc="0" normalizeH="0" baseline="0" noProof="0" dirty="0">
                <a:ln>
                  <a:noFill/>
                </a:ln>
                <a:solidFill>
                  <a:prstClr val="black"/>
                </a:solidFill>
                <a:effectLst/>
                <a:uLnTx/>
                <a:uFillTx/>
                <a:latin typeface="Calibri" panose="020F0502020204030204"/>
                <a:ea typeface="+mn-ea"/>
                <a:cs typeface="+mn-cs"/>
              </a:rPr>
              <a:t>3.C. </a:t>
            </a:r>
            <a:r>
              <a:rPr lang="es-ES" sz="2400" b="1" dirty="0">
                <a:solidFill>
                  <a:prstClr val="black"/>
                </a:solidFill>
                <a:latin typeface="Calibri" panose="020F0502020204030204"/>
              </a:rPr>
              <a:t>INCIDENCIA DE ACTORES EN LA GENERACION DE LA VIOLENCIA CONTRA PERIODISTAS DE:</a:t>
            </a:r>
          </a:p>
          <a:p>
            <a:pPr marL="685800" lvl="1" algn="r" defTabSz="1371600"/>
            <a:r>
              <a:rPr lang="es-ES" sz="2400" b="1" dirty="0">
                <a:solidFill>
                  <a:prstClr val="black"/>
                </a:solidFill>
                <a:latin typeface="Calibri" panose="020F0502020204030204"/>
              </a:rPr>
              <a:t> POLICIAS    </a:t>
            </a:r>
            <a:endParaRPr lang="es-PY" sz="2400" b="1" dirty="0">
              <a:solidFill>
                <a:prstClr val="black"/>
              </a:solidFill>
              <a:latin typeface="Calibri" panose="020F0502020204030204"/>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1112829743"/>
              </p:ext>
            </p:extLst>
          </p:nvPr>
        </p:nvGraphicFramePr>
        <p:xfrm>
          <a:off x="675773" y="1669299"/>
          <a:ext cx="16992601" cy="3484227"/>
        </p:xfrm>
        <a:graphic>
          <a:graphicData uri="http://schemas.openxmlformats.org/drawingml/2006/table">
            <a:tbl>
              <a:tblPr/>
              <a:tblGrid>
                <a:gridCol w="3673988">
                  <a:extLst>
                    <a:ext uri="{9D8B030D-6E8A-4147-A177-3AD203B41FA5}">
                      <a16:colId xmlns:a16="http://schemas.microsoft.com/office/drawing/2014/main" val="2603815270"/>
                    </a:ext>
                  </a:extLst>
                </a:gridCol>
                <a:gridCol w="2094097">
                  <a:extLst>
                    <a:ext uri="{9D8B030D-6E8A-4147-A177-3AD203B41FA5}">
                      <a16:colId xmlns:a16="http://schemas.microsoft.com/office/drawing/2014/main" val="2271645990"/>
                    </a:ext>
                  </a:extLst>
                </a:gridCol>
                <a:gridCol w="2094097">
                  <a:extLst>
                    <a:ext uri="{9D8B030D-6E8A-4147-A177-3AD203B41FA5}">
                      <a16:colId xmlns:a16="http://schemas.microsoft.com/office/drawing/2014/main" val="3365438893"/>
                    </a:ext>
                  </a:extLst>
                </a:gridCol>
                <a:gridCol w="2094097">
                  <a:extLst>
                    <a:ext uri="{9D8B030D-6E8A-4147-A177-3AD203B41FA5}">
                      <a16:colId xmlns:a16="http://schemas.microsoft.com/office/drawing/2014/main" val="2198213398"/>
                    </a:ext>
                  </a:extLst>
                </a:gridCol>
                <a:gridCol w="2094097">
                  <a:extLst>
                    <a:ext uri="{9D8B030D-6E8A-4147-A177-3AD203B41FA5}">
                      <a16:colId xmlns:a16="http://schemas.microsoft.com/office/drawing/2014/main" val="2276656453"/>
                    </a:ext>
                  </a:extLst>
                </a:gridCol>
                <a:gridCol w="1636969">
                  <a:extLst>
                    <a:ext uri="{9D8B030D-6E8A-4147-A177-3AD203B41FA5}">
                      <a16:colId xmlns:a16="http://schemas.microsoft.com/office/drawing/2014/main" val="80904801"/>
                    </a:ext>
                  </a:extLst>
                </a:gridCol>
                <a:gridCol w="1502390">
                  <a:extLst>
                    <a:ext uri="{9D8B030D-6E8A-4147-A177-3AD203B41FA5}">
                      <a16:colId xmlns:a16="http://schemas.microsoft.com/office/drawing/2014/main" val="92665308"/>
                    </a:ext>
                  </a:extLst>
                </a:gridCol>
                <a:gridCol w="1802866">
                  <a:extLst>
                    <a:ext uri="{9D8B030D-6E8A-4147-A177-3AD203B41FA5}">
                      <a16:colId xmlns:a16="http://schemas.microsoft.com/office/drawing/2014/main" val="3771453558"/>
                    </a:ext>
                  </a:extLst>
                </a:gridCol>
              </a:tblGrid>
              <a:tr h="666748">
                <a:tc gridSpan="8">
                  <a:txBody>
                    <a:bodyPr/>
                    <a:lstStyle/>
                    <a:p>
                      <a:pPr algn="ctr" fontAlgn="b"/>
                      <a:r>
                        <a:rPr lang="es-MX" sz="2100" b="1" i="0" u="none" strike="noStrike" dirty="0">
                          <a:solidFill>
                            <a:schemeClr val="tx1"/>
                          </a:solidFill>
                          <a:effectLst/>
                          <a:latin typeface="Calibri" panose="020F0502020204030204" pitchFamily="34" charset="0"/>
                        </a:rPr>
                        <a:t>En el Paraguay, ¿Qué incidencia considera que tienen los POLICIAS   en la generación de violencia</a:t>
                      </a:r>
                    </a:p>
                    <a:p>
                      <a:pPr algn="ctr" fontAlgn="b"/>
                      <a:r>
                        <a:rPr lang="es-MX" sz="2100" b="1" i="0" u="none" strike="noStrike" dirty="0">
                          <a:solidFill>
                            <a:schemeClr val="tx1"/>
                          </a:solidFill>
                          <a:effectLst/>
                          <a:latin typeface="Calibri" panose="020F0502020204030204" pitchFamily="34" charset="0"/>
                        </a:rPr>
                        <a:t>(amenazas, agresiones, ataques, etc.) contra periodistas y/o medios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65769">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2740">
                <a:tc>
                  <a:txBody>
                    <a:bodyPr/>
                    <a:lstStyle/>
                    <a:p>
                      <a:pPr algn="l" fontAlgn="b"/>
                      <a:r>
                        <a:rPr lang="es-PY" sz="2400" b="1" i="0" u="none" strike="noStrike" dirty="0">
                          <a:solidFill>
                            <a:srgbClr val="000000"/>
                          </a:solidFill>
                          <a:effectLst/>
                          <a:latin typeface="Calibri" panose="020F0502020204030204" pitchFamily="34" charset="0"/>
                        </a:rPr>
                        <a:t>NINGUNA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29,6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01881937"/>
                  </a:ext>
                </a:extLst>
              </a:tr>
              <a:tr h="362740">
                <a:tc>
                  <a:txBody>
                    <a:bodyPr/>
                    <a:lstStyle/>
                    <a:p>
                      <a:pPr algn="l" fontAlgn="b"/>
                      <a:r>
                        <a:rPr lang="es-PY" sz="2400" b="1" i="0" u="none" strike="noStrike" dirty="0">
                          <a:solidFill>
                            <a:srgbClr val="000000"/>
                          </a:solidFill>
                          <a:effectLst/>
                          <a:latin typeface="Calibri" panose="020F0502020204030204" pitchFamily="34" charset="0"/>
                        </a:rPr>
                        <a:t>POCA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6100830"/>
                  </a:ext>
                </a:extLst>
              </a:tr>
              <a:tr h="362740">
                <a:tc>
                  <a:txBody>
                    <a:bodyPr/>
                    <a:lstStyle/>
                    <a:p>
                      <a:pPr algn="l" fontAlgn="b"/>
                      <a:r>
                        <a:rPr lang="es-PY" sz="2400" b="1" i="0" u="none" strike="noStrike" dirty="0">
                          <a:solidFill>
                            <a:srgbClr val="000000"/>
                          </a:solidFill>
                          <a:effectLst/>
                          <a:latin typeface="Calibri" panose="020F0502020204030204" pitchFamily="34" charset="0"/>
                        </a:rPr>
                        <a:t>MUCHA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46,8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0634569"/>
                  </a:ext>
                </a:extLst>
              </a:tr>
              <a:tr h="362740">
                <a:tc>
                  <a:txBody>
                    <a:bodyPr/>
                    <a:lstStyle/>
                    <a:p>
                      <a:pPr algn="l" fontAlgn="b"/>
                      <a:r>
                        <a:rPr lang="es-PY" sz="2400" b="1" i="0" u="none" strike="noStrike" dirty="0">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62740">
                <a:tc>
                  <a:txBody>
                    <a:bodyPr/>
                    <a:lstStyle/>
                    <a:p>
                      <a:pPr algn="l" fontAlgn="b"/>
                      <a:r>
                        <a:rPr lang="es-PY" sz="24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29,7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r h="362740">
                <a:tc>
                  <a:txBody>
                    <a:bodyPr/>
                    <a:lstStyle/>
                    <a:p>
                      <a:pPr marL="0" marR="0" lvl="0" indent="0" algn="l" defTabSz="1371600" rtl="0" eaLnBrk="1" fontAlgn="b" latinLnBrk="0" hangingPunct="1">
                        <a:lnSpc>
                          <a:spcPct val="100000"/>
                        </a:lnSpc>
                        <a:spcBef>
                          <a:spcPts val="0"/>
                        </a:spcBef>
                        <a:spcAft>
                          <a:spcPts val="0"/>
                        </a:spcAft>
                        <a:buClrTx/>
                        <a:buSzTx/>
                        <a:buFontTx/>
                        <a:buNone/>
                        <a:tabLst/>
                        <a:defRPr/>
                      </a:pPr>
                      <a:r>
                        <a:rPr lang="es-PY" sz="24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883546802"/>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3698054118"/>
              </p:ext>
            </p:extLst>
          </p:nvPr>
        </p:nvGraphicFramePr>
        <p:xfrm>
          <a:off x="647700" y="5473377"/>
          <a:ext cx="17030700" cy="3396413"/>
        </p:xfrm>
        <a:graphic>
          <a:graphicData uri="http://schemas.openxmlformats.org/drawingml/2006/table">
            <a:tbl>
              <a:tblPr/>
              <a:tblGrid>
                <a:gridCol w="3278230">
                  <a:extLst>
                    <a:ext uri="{9D8B030D-6E8A-4147-A177-3AD203B41FA5}">
                      <a16:colId xmlns:a16="http://schemas.microsoft.com/office/drawing/2014/main" val="2603815270"/>
                    </a:ext>
                  </a:extLst>
                </a:gridCol>
                <a:gridCol w="1868523">
                  <a:extLst>
                    <a:ext uri="{9D8B030D-6E8A-4147-A177-3AD203B41FA5}">
                      <a16:colId xmlns:a16="http://schemas.microsoft.com/office/drawing/2014/main" val="2271645990"/>
                    </a:ext>
                  </a:extLst>
                </a:gridCol>
                <a:gridCol w="1868523">
                  <a:extLst>
                    <a:ext uri="{9D8B030D-6E8A-4147-A177-3AD203B41FA5}">
                      <a16:colId xmlns:a16="http://schemas.microsoft.com/office/drawing/2014/main" val="3365438893"/>
                    </a:ext>
                  </a:extLst>
                </a:gridCol>
                <a:gridCol w="1868523">
                  <a:extLst>
                    <a:ext uri="{9D8B030D-6E8A-4147-A177-3AD203B41FA5}">
                      <a16:colId xmlns:a16="http://schemas.microsoft.com/office/drawing/2014/main" val="3437335281"/>
                    </a:ext>
                  </a:extLst>
                </a:gridCol>
                <a:gridCol w="1868523">
                  <a:extLst>
                    <a:ext uri="{9D8B030D-6E8A-4147-A177-3AD203B41FA5}">
                      <a16:colId xmlns:a16="http://schemas.microsoft.com/office/drawing/2014/main" val="2198213398"/>
                    </a:ext>
                  </a:extLst>
                </a:gridCol>
                <a:gridCol w="1868523">
                  <a:extLst>
                    <a:ext uri="{9D8B030D-6E8A-4147-A177-3AD203B41FA5}">
                      <a16:colId xmlns:a16="http://schemas.microsoft.com/office/drawing/2014/main" val="2276656453"/>
                    </a:ext>
                  </a:extLst>
                </a:gridCol>
                <a:gridCol w="1868523">
                  <a:extLst>
                    <a:ext uri="{9D8B030D-6E8A-4147-A177-3AD203B41FA5}">
                      <a16:colId xmlns:a16="http://schemas.microsoft.com/office/drawing/2014/main" val="80904801"/>
                    </a:ext>
                  </a:extLst>
                </a:gridCol>
                <a:gridCol w="1270666">
                  <a:extLst>
                    <a:ext uri="{9D8B030D-6E8A-4147-A177-3AD203B41FA5}">
                      <a16:colId xmlns:a16="http://schemas.microsoft.com/office/drawing/2014/main" val="92665308"/>
                    </a:ext>
                  </a:extLst>
                </a:gridCol>
                <a:gridCol w="1270666">
                  <a:extLst>
                    <a:ext uri="{9D8B030D-6E8A-4147-A177-3AD203B41FA5}">
                      <a16:colId xmlns:a16="http://schemas.microsoft.com/office/drawing/2014/main" val="3771453558"/>
                    </a:ext>
                  </a:extLst>
                </a:gridCol>
              </a:tblGrid>
              <a:tr h="624226">
                <a:tc gridSpan="9">
                  <a:txBody>
                    <a:bodyPr/>
                    <a:lstStyle/>
                    <a:p>
                      <a:pPr marL="0" marR="0" lvl="0" indent="0" algn="ctr" defTabSz="1371600" rtl="0" eaLnBrk="1" fontAlgn="b" latinLnBrk="0" hangingPunct="1">
                        <a:lnSpc>
                          <a:spcPct val="100000"/>
                        </a:lnSpc>
                        <a:spcBef>
                          <a:spcPts val="0"/>
                        </a:spcBef>
                        <a:spcAft>
                          <a:spcPts val="0"/>
                        </a:spcAft>
                        <a:buClrTx/>
                        <a:buSzTx/>
                        <a:buFontTx/>
                        <a:buNone/>
                        <a:tabLst/>
                        <a:defRPr/>
                      </a:pPr>
                      <a:r>
                        <a:rPr lang="es-MX" sz="2100" b="1" i="0" u="none" strike="noStrike" dirty="0">
                          <a:solidFill>
                            <a:schemeClr val="tx1"/>
                          </a:solidFill>
                          <a:effectLst/>
                          <a:latin typeface="Calibri" panose="020F0502020204030204" pitchFamily="34" charset="0"/>
                        </a:rPr>
                        <a:t>En el Paraguay, ¿Qué incidencia considera que tienen los POLICIAS   en la generación de violencia</a:t>
                      </a:r>
                    </a:p>
                    <a:p>
                      <a:pPr marL="0" marR="0" lvl="0" indent="0" algn="ctr" defTabSz="1371600" rtl="0" eaLnBrk="1" fontAlgn="b" latinLnBrk="0" hangingPunct="1">
                        <a:lnSpc>
                          <a:spcPct val="100000"/>
                        </a:lnSpc>
                        <a:spcBef>
                          <a:spcPts val="0"/>
                        </a:spcBef>
                        <a:spcAft>
                          <a:spcPts val="0"/>
                        </a:spcAft>
                        <a:buClrTx/>
                        <a:buSzTx/>
                        <a:buFontTx/>
                        <a:buNone/>
                        <a:tabLst/>
                        <a:defRPr/>
                      </a:pPr>
                      <a:r>
                        <a:rPr lang="es-MX" sz="2100" b="1" i="0" u="none" strike="noStrike" dirty="0">
                          <a:solidFill>
                            <a:schemeClr val="tx1"/>
                          </a:solidFill>
                          <a:effectLst/>
                          <a:latin typeface="Calibri" panose="020F0502020204030204" pitchFamily="34" charset="0"/>
                        </a:rPr>
                        <a:t>(amenazas, agresiones, ataques, etc.) contra periodistas y/o medios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79335">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1797">
                <a:tc>
                  <a:txBody>
                    <a:bodyPr/>
                    <a:lstStyle/>
                    <a:p>
                      <a:pPr algn="l" fontAlgn="b"/>
                      <a:r>
                        <a:rPr lang="es-PY" sz="2400" b="1" i="0" u="none" strike="noStrike" dirty="0">
                          <a:solidFill>
                            <a:srgbClr val="000000"/>
                          </a:solidFill>
                          <a:effectLst/>
                          <a:latin typeface="Calibri" panose="020F0502020204030204" pitchFamily="34" charset="0"/>
                        </a:rPr>
                        <a:t>NINGUNA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734625"/>
                  </a:ext>
                </a:extLst>
              </a:tr>
              <a:tr h="361797">
                <a:tc>
                  <a:txBody>
                    <a:bodyPr/>
                    <a:lstStyle/>
                    <a:p>
                      <a:pPr algn="l" fontAlgn="b"/>
                      <a:r>
                        <a:rPr lang="es-PY" sz="2400" b="1" i="0" u="none" strike="noStrike" dirty="0">
                          <a:solidFill>
                            <a:srgbClr val="000000"/>
                          </a:solidFill>
                          <a:effectLst/>
                          <a:latin typeface="Calibri" panose="020F0502020204030204" pitchFamily="34" charset="0"/>
                        </a:rPr>
                        <a:t>POCA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7930645"/>
                  </a:ext>
                </a:extLst>
              </a:tr>
              <a:tr h="361797">
                <a:tc>
                  <a:txBody>
                    <a:bodyPr/>
                    <a:lstStyle/>
                    <a:p>
                      <a:pPr algn="l" fontAlgn="b"/>
                      <a:r>
                        <a:rPr lang="es-PY" sz="2400" b="1" i="0" u="none" strike="noStrike" dirty="0">
                          <a:solidFill>
                            <a:srgbClr val="000000"/>
                          </a:solidFill>
                          <a:effectLst/>
                          <a:latin typeface="Calibri" panose="020F0502020204030204" pitchFamily="34" charset="0"/>
                        </a:rPr>
                        <a:t>MUCHA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0486446"/>
                  </a:ext>
                </a:extLst>
              </a:tr>
              <a:tr h="361797">
                <a:tc>
                  <a:txBody>
                    <a:bodyPr/>
                    <a:lstStyle/>
                    <a:p>
                      <a:pPr algn="l" fontAlgn="b"/>
                      <a:r>
                        <a:rPr lang="es-PY" sz="2400" b="1" i="0" u="none" strike="noStrike" dirty="0">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61797">
                <a:tc>
                  <a:txBody>
                    <a:bodyPr/>
                    <a:lstStyle/>
                    <a:p>
                      <a:pPr algn="l" fontAlgn="b"/>
                      <a:r>
                        <a:rPr lang="es-PY" sz="24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29,9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r h="361797">
                <a:tc>
                  <a:txBody>
                    <a:bodyPr/>
                    <a:lstStyle/>
                    <a:p>
                      <a:pPr algn="l" fontAlgn="b"/>
                      <a:r>
                        <a:rPr lang="es-PY" sz="24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99811633"/>
                  </a:ext>
                </a:extLst>
              </a:tr>
            </a:tbl>
          </a:graphicData>
        </a:graphic>
      </p:graphicFrame>
      <p:sp>
        <p:nvSpPr>
          <p:cNvPr id="5" name="TextBox 4">
            <a:extLst>
              <a:ext uri="{FF2B5EF4-FFF2-40B4-BE49-F238E27FC236}">
                <a16:creationId xmlns:a16="http://schemas.microsoft.com/office/drawing/2014/main" id="{5EF26FA5-CF4E-6CC6-C3DC-6FDF2F7EC021}"/>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515741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371600"/>
            <a:endParaRPr lang="es-PY" sz="2700" dirty="0">
              <a:solidFill>
                <a:prstClr val="white"/>
              </a:solidFill>
              <a:latin typeface="Calibri" panose="020F0502020204030204"/>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830997"/>
          </a:xfrm>
          <a:prstGeom prst="rect">
            <a:avLst/>
          </a:prstGeom>
          <a:noFill/>
        </p:spPr>
        <p:txBody>
          <a:bodyPr wrap="square" rtlCol="0">
            <a:spAutoFit/>
          </a:bodyPr>
          <a:lstStyle/>
          <a:p>
            <a:pPr marL="685800" lvl="1" algn="r" defTabSz="1371600"/>
            <a:r>
              <a:rPr kumimoji="0" lang="es-ES" sz="2400" b="1" i="0" u="none" strike="noStrike" kern="1200" cap="none" spc="0" normalizeH="0" baseline="0" noProof="0" dirty="0">
                <a:ln>
                  <a:noFill/>
                </a:ln>
                <a:solidFill>
                  <a:prstClr val="black"/>
                </a:solidFill>
                <a:effectLst/>
                <a:uLnTx/>
                <a:uFillTx/>
                <a:latin typeface="Calibri" panose="020F0502020204030204"/>
                <a:ea typeface="+mn-ea"/>
                <a:cs typeface="+mn-cs"/>
              </a:rPr>
              <a:t>3.C. </a:t>
            </a:r>
            <a:r>
              <a:rPr lang="es-ES" sz="2400" b="1" dirty="0">
                <a:solidFill>
                  <a:prstClr val="black"/>
                </a:solidFill>
                <a:latin typeface="Calibri" panose="020F0502020204030204"/>
              </a:rPr>
              <a:t>INCIDENCIA DE ACTORES EN LA GENERACION DE LA VIOLENCIA CONTRA PERIODISTAS DE:</a:t>
            </a:r>
          </a:p>
          <a:p>
            <a:pPr marL="685800" lvl="1" algn="r" defTabSz="1371600"/>
            <a:r>
              <a:rPr lang="es-ES" sz="2400" b="1" dirty="0">
                <a:solidFill>
                  <a:prstClr val="black"/>
                </a:solidFill>
                <a:latin typeface="Calibri" panose="020F0502020204030204"/>
              </a:rPr>
              <a:t> MILITARES    </a:t>
            </a:r>
            <a:endParaRPr lang="es-PY" sz="2400" b="1" dirty="0">
              <a:solidFill>
                <a:prstClr val="black"/>
              </a:solidFill>
              <a:latin typeface="Calibri" panose="020F0502020204030204"/>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3260549142"/>
              </p:ext>
            </p:extLst>
          </p:nvPr>
        </p:nvGraphicFramePr>
        <p:xfrm>
          <a:off x="647700" y="1478915"/>
          <a:ext cx="16992601" cy="3771696"/>
        </p:xfrm>
        <a:graphic>
          <a:graphicData uri="http://schemas.openxmlformats.org/drawingml/2006/table">
            <a:tbl>
              <a:tblPr/>
              <a:tblGrid>
                <a:gridCol w="3673988">
                  <a:extLst>
                    <a:ext uri="{9D8B030D-6E8A-4147-A177-3AD203B41FA5}">
                      <a16:colId xmlns:a16="http://schemas.microsoft.com/office/drawing/2014/main" val="2603815270"/>
                    </a:ext>
                  </a:extLst>
                </a:gridCol>
                <a:gridCol w="2094097">
                  <a:extLst>
                    <a:ext uri="{9D8B030D-6E8A-4147-A177-3AD203B41FA5}">
                      <a16:colId xmlns:a16="http://schemas.microsoft.com/office/drawing/2014/main" val="2271645990"/>
                    </a:ext>
                  </a:extLst>
                </a:gridCol>
                <a:gridCol w="2094097">
                  <a:extLst>
                    <a:ext uri="{9D8B030D-6E8A-4147-A177-3AD203B41FA5}">
                      <a16:colId xmlns:a16="http://schemas.microsoft.com/office/drawing/2014/main" val="3365438893"/>
                    </a:ext>
                  </a:extLst>
                </a:gridCol>
                <a:gridCol w="2094097">
                  <a:extLst>
                    <a:ext uri="{9D8B030D-6E8A-4147-A177-3AD203B41FA5}">
                      <a16:colId xmlns:a16="http://schemas.microsoft.com/office/drawing/2014/main" val="2198213398"/>
                    </a:ext>
                  </a:extLst>
                </a:gridCol>
                <a:gridCol w="2094097">
                  <a:extLst>
                    <a:ext uri="{9D8B030D-6E8A-4147-A177-3AD203B41FA5}">
                      <a16:colId xmlns:a16="http://schemas.microsoft.com/office/drawing/2014/main" val="2276656453"/>
                    </a:ext>
                  </a:extLst>
                </a:gridCol>
                <a:gridCol w="1636969">
                  <a:extLst>
                    <a:ext uri="{9D8B030D-6E8A-4147-A177-3AD203B41FA5}">
                      <a16:colId xmlns:a16="http://schemas.microsoft.com/office/drawing/2014/main" val="80904801"/>
                    </a:ext>
                  </a:extLst>
                </a:gridCol>
                <a:gridCol w="1502390">
                  <a:extLst>
                    <a:ext uri="{9D8B030D-6E8A-4147-A177-3AD203B41FA5}">
                      <a16:colId xmlns:a16="http://schemas.microsoft.com/office/drawing/2014/main" val="92665308"/>
                    </a:ext>
                  </a:extLst>
                </a:gridCol>
                <a:gridCol w="1802866">
                  <a:extLst>
                    <a:ext uri="{9D8B030D-6E8A-4147-A177-3AD203B41FA5}">
                      <a16:colId xmlns:a16="http://schemas.microsoft.com/office/drawing/2014/main" val="3771453558"/>
                    </a:ext>
                  </a:extLst>
                </a:gridCol>
              </a:tblGrid>
              <a:tr h="721759">
                <a:tc gridSpan="8">
                  <a:txBody>
                    <a:bodyPr/>
                    <a:lstStyle/>
                    <a:p>
                      <a:pPr algn="ctr" fontAlgn="b"/>
                      <a:r>
                        <a:rPr lang="es-MX" sz="2100" b="1" i="0" u="none" strike="noStrike" dirty="0">
                          <a:solidFill>
                            <a:schemeClr val="tx1"/>
                          </a:solidFill>
                          <a:effectLst/>
                          <a:latin typeface="Calibri" panose="020F0502020204030204" pitchFamily="34" charset="0"/>
                        </a:rPr>
                        <a:t>En el Paraguay, ¿Qué incidencia considera que tienen los MILITARES   en la generación de violencia(amenazas, agresiones, ataques, etc.) contra periodistas y/o medios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612449">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406248">
                <a:tc>
                  <a:txBody>
                    <a:bodyPr/>
                    <a:lstStyle/>
                    <a:p>
                      <a:pPr algn="l" fontAlgn="b"/>
                      <a:r>
                        <a:rPr lang="es-PY" sz="2400" b="1" i="0" u="none" strike="noStrike" dirty="0">
                          <a:solidFill>
                            <a:srgbClr val="000000"/>
                          </a:solidFill>
                          <a:effectLst/>
                          <a:latin typeface="Calibri" panose="020F0502020204030204" pitchFamily="34" charset="0"/>
                        </a:rPr>
                        <a:t>NINGUNA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406248">
                <a:tc>
                  <a:txBody>
                    <a:bodyPr/>
                    <a:lstStyle/>
                    <a:p>
                      <a:pPr algn="l" fontAlgn="b"/>
                      <a:r>
                        <a:rPr lang="es-PY" sz="2400" b="1" i="0" u="none" strike="noStrike">
                          <a:solidFill>
                            <a:srgbClr val="000000"/>
                          </a:solidFill>
                          <a:effectLst/>
                          <a:latin typeface="Calibri" panose="020F0502020204030204" pitchFamily="34" charset="0"/>
                        </a:rPr>
                        <a:t>POCA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01881937"/>
                  </a:ext>
                </a:extLst>
              </a:tr>
              <a:tr h="406248">
                <a:tc>
                  <a:txBody>
                    <a:bodyPr/>
                    <a:lstStyle/>
                    <a:p>
                      <a:pPr algn="l" fontAlgn="b"/>
                      <a:r>
                        <a:rPr lang="es-PY" sz="2400" b="1" i="0" u="none" strike="noStrike">
                          <a:solidFill>
                            <a:srgbClr val="000000"/>
                          </a:solidFill>
                          <a:effectLst/>
                          <a:latin typeface="Calibri" panose="020F0502020204030204" pitchFamily="34" charset="0"/>
                        </a:rPr>
                        <a:t>MUCHA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6100830"/>
                  </a:ext>
                </a:extLst>
              </a:tr>
              <a:tr h="406248">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0634569"/>
                  </a:ext>
                </a:extLst>
              </a:tr>
              <a:tr h="406248">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406248">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1424013387"/>
              </p:ext>
            </p:extLst>
          </p:nvPr>
        </p:nvGraphicFramePr>
        <p:xfrm>
          <a:off x="647701" y="5516611"/>
          <a:ext cx="16992600" cy="3534124"/>
        </p:xfrm>
        <a:graphic>
          <a:graphicData uri="http://schemas.openxmlformats.org/drawingml/2006/table">
            <a:tbl>
              <a:tblPr/>
              <a:tblGrid>
                <a:gridCol w="3270896">
                  <a:extLst>
                    <a:ext uri="{9D8B030D-6E8A-4147-A177-3AD203B41FA5}">
                      <a16:colId xmlns:a16="http://schemas.microsoft.com/office/drawing/2014/main" val="2603815270"/>
                    </a:ext>
                  </a:extLst>
                </a:gridCol>
                <a:gridCol w="1864343">
                  <a:extLst>
                    <a:ext uri="{9D8B030D-6E8A-4147-A177-3AD203B41FA5}">
                      <a16:colId xmlns:a16="http://schemas.microsoft.com/office/drawing/2014/main" val="2271645990"/>
                    </a:ext>
                  </a:extLst>
                </a:gridCol>
                <a:gridCol w="1864343">
                  <a:extLst>
                    <a:ext uri="{9D8B030D-6E8A-4147-A177-3AD203B41FA5}">
                      <a16:colId xmlns:a16="http://schemas.microsoft.com/office/drawing/2014/main" val="3365438893"/>
                    </a:ext>
                  </a:extLst>
                </a:gridCol>
                <a:gridCol w="1864343">
                  <a:extLst>
                    <a:ext uri="{9D8B030D-6E8A-4147-A177-3AD203B41FA5}">
                      <a16:colId xmlns:a16="http://schemas.microsoft.com/office/drawing/2014/main" val="3437335281"/>
                    </a:ext>
                  </a:extLst>
                </a:gridCol>
                <a:gridCol w="1864343">
                  <a:extLst>
                    <a:ext uri="{9D8B030D-6E8A-4147-A177-3AD203B41FA5}">
                      <a16:colId xmlns:a16="http://schemas.microsoft.com/office/drawing/2014/main" val="2198213398"/>
                    </a:ext>
                  </a:extLst>
                </a:gridCol>
                <a:gridCol w="1864343">
                  <a:extLst>
                    <a:ext uri="{9D8B030D-6E8A-4147-A177-3AD203B41FA5}">
                      <a16:colId xmlns:a16="http://schemas.microsoft.com/office/drawing/2014/main" val="2276656453"/>
                    </a:ext>
                  </a:extLst>
                </a:gridCol>
                <a:gridCol w="1864343">
                  <a:extLst>
                    <a:ext uri="{9D8B030D-6E8A-4147-A177-3AD203B41FA5}">
                      <a16:colId xmlns:a16="http://schemas.microsoft.com/office/drawing/2014/main" val="80904801"/>
                    </a:ext>
                  </a:extLst>
                </a:gridCol>
                <a:gridCol w="1267823">
                  <a:extLst>
                    <a:ext uri="{9D8B030D-6E8A-4147-A177-3AD203B41FA5}">
                      <a16:colId xmlns:a16="http://schemas.microsoft.com/office/drawing/2014/main" val="92665308"/>
                    </a:ext>
                  </a:extLst>
                </a:gridCol>
                <a:gridCol w="1267823">
                  <a:extLst>
                    <a:ext uri="{9D8B030D-6E8A-4147-A177-3AD203B41FA5}">
                      <a16:colId xmlns:a16="http://schemas.microsoft.com/office/drawing/2014/main" val="3771453558"/>
                    </a:ext>
                  </a:extLst>
                </a:gridCol>
              </a:tblGrid>
              <a:tr h="785209">
                <a:tc gridSpan="9">
                  <a:txBody>
                    <a:bodyPr/>
                    <a:lstStyle/>
                    <a:p>
                      <a:pPr marL="0" marR="0" lvl="0" indent="0" algn="ctr" defTabSz="1371600" rtl="0" eaLnBrk="1" fontAlgn="b" latinLnBrk="0" hangingPunct="1">
                        <a:lnSpc>
                          <a:spcPct val="100000"/>
                        </a:lnSpc>
                        <a:spcBef>
                          <a:spcPts val="0"/>
                        </a:spcBef>
                        <a:spcAft>
                          <a:spcPts val="0"/>
                        </a:spcAft>
                        <a:buClrTx/>
                        <a:buSzTx/>
                        <a:buFontTx/>
                        <a:buNone/>
                        <a:tabLst/>
                        <a:defRPr/>
                      </a:pPr>
                      <a:r>
                        <a:rPr lang="es-MX" sz="2100" b="1" i="0" u="none" strike="noStrike" dirty="0">
                          <a:solidFill>
                            <a:schemeClr val="tx1"/>
                          </a:solidFill>
                          <a:effectLst/>
                          <a:latin typeface="Calibri" panose="020F0502020204030204" pitchFamily="34" charset="0"/>
                        </a:rPr>
                        <a:t>En el Paraguay, ¿Qué incidencia considera que tienen los MILITARES   en la generación de violencia</a:t>
                      </a:r>
                    </a:p>
                    <a:p>
                      <a:pPr marL="0" marR="0" lvl="0" indent="0" algn="ctr" defTabSz="1371600" rtl="0" eaLnBrk="1" fontAlgn="b" latinLnBrk="0" hangingPunct="1">
                        <a:lnSpc>
                          <a:spcPct val="100000"/>
                        </a:lnSpc>
                        <a:spcBef>
                          <a:spcPts val="0"/>
                        </a:spcBef>
                        <a:spcAft>
                          <a:spcPts val="0"/>
                        </a:spcAft>
                        <a:buClrTx/>
                        <a:buSzTx/>
                        <a:buFontTx/>
                        <a:buNone/>
                        <a:tabLst/>
                        <a:defRPr/>
                      </a:pPr>
                      <a:r>
                        <a:rPr lang="es-MX" sz="2100" b="1" i="0" u="none" strike="noStrike" dirty="0">
                          <a:solidFill>
                            <a:schemeClr val="tx1"/>
                          </a:solidFill>
                          <a:effectLst/>
                          <a:latin typeface="Calibri" panose="020F0502020204030204" pitchFamily="34" charset="0"/>
                        </a:rPr>
                        <a:t>(amenazas, agresiones, ataques, etc.) contra periodistas y/o medios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79335">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1797">
                <a:tc>
                  <a:txBody>
                    <a:bodyPr/>
                    <a:lstStyle/>
                    <a:p>
                      <a:pPr algn="l" fontAlgn="b"/>
                      <a:r>
                        <a:rPr lang="es-PY" sz="2400" b="1" i="0" u="none" strike="noStrike" dirty="0">
                          <a:solidFill>
                            <a:srgbClr val="000000"/>
                          </a:solidFill>
                          <a:effectLst/>
                          <a:latin typeface="Calibri" panose="020F0502020204030204" pitchFamily="34" charset="0"/>
                        </a:rPr>
                        <a:t>NINGUNA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18,4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61797">
                <a:tc>
                  <a:txBody>
                    <a:bodyPr/>
                    <a:lstStyle/>
                    <a:p>
                      <a:pPr algn="l" fontAlgn="b"/>
                      <a:r>
                        <a:rPr lang="es-PY" sz="2400" b="1" i="0" u="none" strike="noStrike">
                          <a:solidFill>
                            <a:srgbClr val="000000"/>
                          </a:solidFill>
                          <a:effectLst/>
                          <a:latin typeface="Calibri" panose="020F0502020204030204" pitchFamily="34" charset="0"/>
                        </a:rPr>
                        <a:t>POCA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734625"/>
                  </a:ext>
                </a:extLst>
              </a:tr>
              <a:tr h="361797">
                <a:tc>
                  <a:txBody>
                    <a:bodyPr/>
                    <a:lstStyle/>
                    <a:p>
                      <a:pPr algn="l" fontAlgn="b"/>
                      <a:r>
                        <a:rPr lang="es-PY" sz="2400" b="1" i="0" u="none" strike="noStrike">
                          <a:solidFill>
                            <a:srgbClr val="000000"/>
                          </a:solidFill>
                          <a:effectLst/>
                          <a:latin typeface="Calibri" panose="020F0502020204030204" pitchFamily="34" charset="0"/>
                        </a:rPr>
                        <a:t>MUCHA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7930645"/>
                  </a:ext>
                </a:extLst>
              </a:tr>
              <a:tr h="361797">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0486446"/>
                  </a:ext>
                </a:extLst>
              </a:tr>
              <a:tr h="361797">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61797">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sp>
        <p:nvSpPr>
          <p:cNvPr id="5" name="TextBox 4">
            <a:extLst>
              <a:ext uri="{FF2B5EF4-FFF2-40B4-BE49-F238E27FC236}">
                <a16:creationId xmlns:a16="http://schemas.microsoft.com/office/drawing/2014/main" id="{CD018DB6-F893-9858-FE49-1D45F9BBB000}"/>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036515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10">
            <a:extLst>
              <a:ext uri="{FF2B5EF4-FFF2-40B4-BE49-F238E27FC236}">
                <a16:creationId xmlns:a16="http://schemas.microsoft.com/office/drawing/2014/main" id="{D5CA1350-BED2-8F87-DE89-16E2CB5150B4}"/>
              </a:ext>
            </a:extLst>
          </p:cNvPr>
          <p:cNvSpPr/>
          <p:nvPr/>
        </p:nvSpPr>
        <p:spPr>
          <a:xfrm>
            <a:off x="16386081" y="8191500"/>
            <a:ext cx="1673319" cy="1673319"/>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endParaRPr lang="es-PY"/>
          </a:p>
        </p:txBody>
      </p:sp>
      <p:sp>
        <p:nvSpPr>
          <p:cNvPr id="22" name="TextBox 18">
            <a:extLst>
              <a:ext uri="{FF2B5EF4-FFF2-40B4-BE49-F238E27FC236}">
                <a16:creationId xmlns:a16="http://schemas.microsoft.com/office/drawing/2014/main" id="{688949FE-17FC-68C0-1B06-26C3B4B00E5C}"/>
              </a:ext>
            </a:extLst>
          </p:cNvPr>
          <p:cNvSpPr txBox="1"/>
          <p:nvPr/>
        </p:nvSpPr>
        <p:spPr>
          <a:xfrm>
            <a:off x="1066800" y="838611"/>
            <a:ext cx="16762805" cy="1354217"/>
          </a:xfrm>
          <a:prstGeom prst="rect">
            <a:avLst/>
          </a:prstGeom>
        </p:spPr>
        <p:txBody>
          <a:bodyPr wrap="square" lIns="0" tIns="0" rIns="0" bIns="0" rtlCol="0" anchor="t">
            <a:spAutoFit/>
          </a:bodyPr>
          <a:lstStyle/>
          <a:p>
            <a:pPr algn="ctr"/>
            <a:r>
              <a:rPr lang="en-US" sz="4400" dirty="0">
                <a:solidFill>
                  <a:srgbClr val="002060"/>
                </a:solidFill>
                <a:latin typeface="Eastman Condensed Bold Italics"/>
              </a:rPr>
              <a:t>“La Seguridad de los Periodistas en el Ejercicio de su Profesiòn </a:t>
            </a:r>
          </a:p>
          <a:p>
            <a:pPr algn="ctr"/>
            <a:r>
              <a:rPr lang="en-US" sz="4400" dirty="0">
                <a:solidFill>
                  <a:srgbClr val="002060"/>
                </a:solidFill>
                <a:latin typeface="Eastman Condensed Bold Italics"/>
              </a:rPr>
              <a:t> y  el Asedio en el Mundo Digital”</a:t>
            </a:r>
            <a:r>
              <a:rPr lang="en-US" sz="4400" dirty="0">
                <a:solidFill>
                  <a:srgbClr val="002060"/>
                </a:solidFill>
                <a:latin typeface="Eastman Condensed Bold"/>
              </a:rPr>
              <a:t> </a:t>
            </a:r>
          </a:p>
        </p:txBody>
      </p:sp>
      <p:sp>
        <p:nvSpPr>
          <p:cNvPr id="6" name="TextBox 6"/>
          <p:cNvSpPr txBox="1">
            <a:spLocks noGrp="1"/>
          </p:cNvSpPr>
          <p:nvPr>
            <p:ph type="title"/>
          </p:nvPr>
        </p:nvSpPr>
        <p:spPr>
          <a:xfrm>
            <a:off x="457200" y="2552700"/>
            <a:ext cx="16154400" cy="830997"/>
          </a:xfrm>
          <a:prstGeom prst="rect">
            <a:avLst/>
          </a:prstGeom>
        </p:spPr>
        <p:txBody>
          <a:bodyPr wrap="square" lIns="0" tIns="0" rIns="0" bIns="0" rtlCol="0" anchor="t">
            <a:spAutoFit/>
          </a:bodyPr>
          <a:lstStyle/>
          <a:p>
            <a:r>
              <a:rPr lang="en-US" sz="5400" spc="977" dirty="0">
                <a:latin typeface="Oswald Bold"/>
              </a:rPr>
              <a:t>CONTENIDO</a:t>
            </a:r>
          </a:p>
        </p:txBody>
      </p:sp>
      <p:sp>
        <p:nvSpPr>
          <p:cNvPr id="5" name="Freeform 2">
            <a:extLst>
              <a:ext uri="{FF2B5EF4-FFF2-40B4-BE49-F238E27FC236}">
                <a16:creationId xmlns:a16="http://schemas.microsoft.com/office/drawing/2014/main" id="{A9B8326E-A9CC-DB95-0184-4F10A257374B}"/>
              </a:ext>
            </a:extLst>
          </p:cNvPr>
          <p:cNvSpPr/>
          <p:nvPr/>
        </p:nvSpPr>
        <p:spPr>
          <a:xfrm rot="7659121">
            <a:off x="-3049828" y="5412974"/>
            <a:ext cx="7625570" cy="7824746"/>
          </a:xfrm>
          <a:custGeom>
            <a:avLst/>
            <a:gdLst/>
            <a:ahLst/>
            <a:cxnLst/>
            <a:rect l="l" t="t" r="r" b="b"/>
            <a:pathLst>
              <a:path w="7625570" h="7824746">
                <a:moveTo>
                  <a:pt x="0" y="0"/>
                </a:moveTo>
                <a:lnTo>
                  <a:pt x="7625570" y="0"/>
                </a:lnTo>
                <a:lnTo>
                  <a:pt x="7625570" y="7824745"/>
                </a:lnTo>
                <a:lnTo>
                  <a:pt x="0" y="7824745"/>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s-PY"/>
          </a:p>
        </p:txBody>
      </p:sp>
      <p:sp>
        <p:nvSpPr>
          <p:cNvPr id="7" name="Freeform 7">
            <a:extLst>
              <a:ext uri="{FF2B5EF4-FFF2-40B4-BE49-F238E27FC236}">
                <a16:creationId xmlns:a16="http://schemas.microsoft.com/office/drawing/2014/main" id="{4E89E6EF-9760-5E36-C29F-3FC9A37DD94F}"/>
              </a:ext>
            </a:extLst>
          </p:cNvPr>
          <p:cNvSpPr/>
          <p:nvPr/>
        </p:nvSpPr>
        <p:spPr>
          <a:xfrm rot="2016048">
            <a:off x="12241974" y="-1002305"/>
            <a:ext cx="10744217" cy="2686054"/>
          </a:xfrm>
          <a:custGeom>
            <a:avLst/>
            <a:gdLst/>
            <a:ahLst/>
            <a:cxnLst/>
            <a:rect l="l" t="t" r="r" b="b"/>
            <a:pathLst>
              <a:path w="10744217" h="2686054">
                <a:moveTo>
                  <a:pt x="0" y="0"/>
                </a:moveTo>
                <a:lnTo>
                  <a:pt x="10744217" y="0"/>
                </a:lnTo>
                <a:lnTo>
                  <a:pt x="10744217" y="2686055"/>
                </a:lnTo>
                <a:lnTo>
                  <a:pt x="0" y="2686055"/>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s-PY"/>
          </a:p>
        </p:txBody>
      </p:sp>
      <p:pic>
        <p:nvPicPr>
          <p:cNvPr id="13" name="Imagen 12">
            <a:extLst>
              <a:ext uri="{FF2B5EF4-FFF2-40B4-BE49-F238E27FC236}">
                <a16:creationId xmlns:a16="http://schemas.microsoft.com/office/drawing/2014/main" id="{FDF3FE91-BC32-8DE0-0C87-6772071FCCE3}"/>
              </a:ext>
            </a:extLst>
          </p:cNvPr>
          <p:cNvPicPr>
            <a:picLocks noChangeAspect="1"/>
          </p:cNvPicPr>
          <p:nvPr/>
        </p:nvPicPr>
        <p:blipFill>
          <a:blip r:embed="rId7"/>
          <a:stretch>
            <a:fillRect/>
          </a:stretch>
        </p:blipFill>
        <p:spPr>
          <a:xfrm>
            <a:off x="2499052" y="3429001"/>
            <a:ext cx="13289895" cy="5865372"/>
          </a:xfrm>
          <a:prstGeom prst="rect">
            <a:avLst/>
          </a:prstGeom>
        </p:spPr>
      </p:pic>
      <p:sp>
        <p:nvSpPr>
          <p:cNvPr id="14" name="TextBox 4">
            <a:extLst>
              <a:ext uri="{FF2B5EF4-FFF2-40B4-BE49-F238E27FC236}">
                <a16:creationId xmlns:a16="http://schemas.microsoft.com/office/drawing/2014/main" id="{C04A2109-7421-AA2B-D782-22ACCF5B40F3}"/>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429023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371600"/>
            <a:endParaRPr lang="es-PY" sz="2700" dirty="0">
              <a:solidFill>
                <a:prstClr val="white"/>
              </a:solidFill>
              <a:latin typeface="Calibri" panose="020F0502020204030204"/>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830997"/>
          </a:xfrm>
          <a:prstGeom prst="rect">
            <a:avLst/>
          </a:prstGeom>
          <a:noFill/>
        </p:spPr>
        <p:txBody>
          <a:bodyPr wrap="square" rtlCol="0">
            <a:spAutoFit/>
          </a:bodyPr>
          <a:lstStyle/>
          <a:p>
            <a:pPr marL="685800" lvl="1" algn="r" defTabSz="1371600"/>
            <a:r>
              <a:rPr kumimoji="0" lang="es-ES" sz="2400" b="1" i="0" u="none" strike="noStrike" kern="1200" cap="none" spc="0" normalizeH="0" baseline="0" noProof="0" dirty="0">
                <a:ln>
                  <a:noFill/>
                </a:ln>
                <a:solidFill>
                  <a:prstClr val="black"/>
                </a:solidFill>
                <a:effectLst/>
                <a:uLnTx/>
                <a:uFillTx/>
                <a:latin typeface="Calibri" panose="020F0502020204030204"/>
                <a:ea typeface="+mn-ea"/>
                <a:cs typeface="+mn-cs"/>
              </a:rPr>
              <a:t>3.C. </a:t>
            </a:r>
            <a:r>
              <a:rPr lang="es-ES" sz="2400" b="1" dirty="0">
                <a:solidFill>
                  <a:prstClr val="black"/>
                </a:solidFill>
                <a:latin typeface="Calibri" panose="020F0502020204030204"/>
              </a:rPr>
              <a:t>INCIDENCIA DE ACTORES EN LA GENERACION DE LA VIOLENCIA CONTRA PERIODISTAS DEL:</a:t>
            </a:r>
          </a:p>
          <a:p>
            <a:pPr marL="685800" lvl="1" algn="r" defTabSz="1371600"/>
            <a:r>
              <a:rPr lang="es-ES" sz="2400" b="1" dirty="0">
                <a:solidFill>
                  <a:prstClr val="black"/>
                </a:solidFill>
                <a:latin typeface="Calibri" panose="020F0502020204030204"/>
              </a:rPr>
              <a:t> CRIMEN ORGANIZADO    </a:t>
            </a:r>
            <a:endParaRPr lang="es-PY" sz="2400" b="1" dirty="0">
              <a:solidFill>
                <a:prstClr val="black"/>
              </a:solidFill>
              <a:latin typeface="Calibri" panose="020F0502020204030204"/>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1841936657"/>
              </p:ext>
            </p:extLst>
          </p:nvPr>
        </p:nvGraphicFramePr>
        <p:xfrm>
          <a:off x="647700" y="1478915"/>
          <a:ext cx="16992601" cy="3859512"/>
        </p:xfrm>
        <a:graphic>
          <a:graphicData uri="http://schemas.openxmlformats.org/drawingml/2006/table">
            <a:tbl>
              <a:tblPr/>
              <a:tblGrid>
                <a:gridCol w="3673988">
                  <a:extLst>
                    <a:ext uri="{9D8B030D-6E8A-4147-A177-3AD203B41FA5}">
                      <a16:colId xmlns:a16="http://schemas.microsoft.com/office/drawing/2014/main" val="2603815270"/>
                    </a:ext>
                  </a:extLst>
                </a:gridCol>
                <a:gridCol w="2094097">
                  <a:extLst>
                    <a:ext uri="{9D8B030D-6E8A-4147-A177-3AD203B41FA5}">
                      <a16:colId xmlns:a16="http://schemas.microsoft.com/office/drawing/2014/main" val="2271645990"/>
                    </a:ext>
                  </a:extLst>
                </a:gridCol>
                <a:gridCol w="2094097">
                  <a:extLst>
                    <a:ext uri="{9D8B030D-6E8A-4147-A177-3AD203B41FA5}">
                      <a16:colId xmlns:a16="http://schemas.microsoft.com/office/drawing/2014/main" val="3365438893"/>
                    </a:ext>
                  </a:extLst>
                </a:gridCol>
                <a:gridCol w="2094097">
                  <a:extLst>
                    <a:ext uri="{9D8B030D-6E8A-4147-A177-3AD203B41FA5}">
                      <a16:colId xmlns:a16="http://schemas.microsoft.com/office/drawing/2014/main" val="2198213398"/>
                    </a:ext>
                  </a:extLst>
                </a:gridCol>
                <a:gridCol w="2094097">
                  <a:extLst>
                    <a:ext uri="{9D8B030D-6E8A-4147-A177-3AD203B41FA5}">
                      <a16:colId xmlns:a16="http://schemas.microsoft.com/office/drawing/2014/main" val="2276656453"/>
                    </a:ext>
                  </a:extLst>
                </a:gridCol>
                <a:gridCol w="1636969">
                  <a:extLst>
                    <a:ext uri="{9D8B030D-6E8A-4147-A177-3AD203B41FA5}">
                      <a16:colId xmlns:a16="http://schemas.microsoft.com/office/drawing/2014/main" val="80904801"/>
                    </a:ext>
                  </a:extLst>
                </a:gridCol>
                <a:gridCol w="1502390">
                  <a:extLst>
                    <a:ext uri="{9D8B030D-6E8A-4147-A177-3AD203B41FA5}">
                      <a16:colId xmlns:a16="http://schemas.microsoft.com/office/drawing/2014/main" val="92665308"/>
                    </a:ext>
                  </a:extLst>
                </a:gridCol>
                <a:gridCol w="1802866">
                  <a:extLst>
                    <a:ext uri="{9D8B030D-6E8A-4147-A177-3AD203B41FA5}">
                      <a16:colId xmlns:a16="http://schemas.microsoft.com/office/drawing/2014/main" val="3771453558"/>
                    </a:ext>
                  </a:extLst>
                </a:gridCol>
              </a:tblGrid>
              <a:tr h="666748">
                <a:tc gridSpan="8">
                  <a:txBody>
                    <a:bodyPr/>
                    <a:lstStyle/>
                    <a:p>
                      <a:pPr algn="ctr" fontAlgn="b"/>
                      <a:r>
                        <a:rPr lang="es-MX" sz="2100" b="1" i="0" u="none" strike="noStrike" dirty="0">
                          <a:solidFill>
                            <a:schemeClr val="tx1"/>
                          </a:solidFill>
                          <a:effectLst/>
                          <a:latin typeface="Calibri" panose="020F0502020204030204" pitchFamily="34" charset="0"/>
                        </a:rPr>
                        <a:t>En el Paraguay, ¿Qué incidencia considera que tienen EL CRIMEN ORGANIZADO   en la generación de violencia</a:t>
                      </a:r>
                    </a:p>
                    <a:p>
                      <a:pPr algn="ctr" fontAlgn="b"/>
                      <a:r>
                        <a:rPr lang="es-MX" sz="2100" b="1" i="0" u="none" strike="noStrike" dirty="0">
                          <a:solidFill>
                            <a:schemeClr val="tx1"/>
                          </a:solidFill>
                          <a:effectLst/>
                          <a:latin typeface="Calibri" panose="020F0502020204030204" pitchFamily="34" charset="0"/>
                        </a:rPr>
                        <a:t>(amenazas, agresiones, ataques, etc.) contra periodistas y/o medios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65769">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2740">
                <a:tc>
                  <a:txBody>
                    <a:bodyPr/>
                    <a:lstStyle/>
                    <a:p>
                      <a:pPr algn="l" fontAlgn="b"/>
                      <a:r>
                        <a:rPr lang="es-PY" sz="2400" b="1" i="0" u="none" strike="noStrike" dirty="0">
                          <a:solidFill>
                            <a:srgbClr val="000000"/>
                          </a:solidFill>
                          <a:effectLst/>
                          <a:latin typeface="Calibri" panose="020F0502020204030204" pitchFamily="34" charset="0"/>
                        </a:rPr>
                        <a:t>NINGUNA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62740">
                <a:tc>
                  <a:txBody>
                    <a:bodyPr/>
                    <a:lstStyle/>
                    <a:p>
                      <a:pPr algn="l" fontAlgn="b"/>
                      <a:r>
                        <a:rPr lang="es-PY" sz="2400" b="1" i="0" u="none" strike="noStrike">
                          <a:solidFill>
                            <a:srgbClr val="000000"/>
                          </a:solidFill>
                          <a:effectLst/>
                          <a:latin typeface="Calibri" panose="020F0502020204030204" pitchFamily="34" charset="0"/>
                        </a:rPr>
                        <a:t>POCA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01881937"/>
                  </a:ext>
                </a:extLst>
              </a:tr>
              <a:tr h="362740">
                <a:tc>
                  <a:txBody>
                    <a:bodyPr/>
                    <a:lstStyle/>
                    <a:p>
                      <a:pPr algn="l" fontAlgn="b"/>
                      <a:r>
                        <a:rPr lang="es-PY" sz="2400" b="1" i="0" u="none" strike="noStrike" dirty="0">
                          <a:solidFill>
                            <a:srgbClr val="000000"/>
                          </a:solidFill>
                          <a:effectLst/>
                          <a:latin typeface="Calibri" panose="020F0502020204030204" pitchFamily="34" charset="0"/>
                        </a:rPr>
                        <a:t>MUCHA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66,2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48,1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6100830"/>
                  </a:ext>
                </a:extLst>
              </a:tr>
              <a:tr h="362740">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0634569"/>
                  </a:ext>
                </a:extLst>
              </a:tr>
              <a:tr h="362740">
                <a:tc>
                  <a:txBody>
                    <a:bodyPr/>
                    <a:lstStyle/>
                    <a:p>
                      <a:pPr algn="l" fontAlgn="b"/>
                      <a:r>
                        <a:rPr lang="es-PY" sz="2400" b="1" i="0" u="none" strike="noStrike">
                          <a:solidFill>
                            <a:srgbClr val="000000"/>
                          </a:solidFill>
                          <a:effectLst/>
                          <a:latin typeface="Calibri" panose="020F0502020204030204" pitchFamily="34" charset="0"/>
                        </a:rPr>
                        <a:t>NO DESEA RESPONDER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62740">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362740">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3318609528"/>
              </p:ext>
            </p:extLst>
          </p:nvPr>
        </p:nvGraphicFramePr>
        <p:xfrm>
          <a:off x="647700" y="5600700"/>
          <a:ext cx="16992601" cy="3771698"/>
        </p:xfrm>
        <a:graphic>
          <a:graphicData uri="http://schemas.openxmlformats.org/drawingml/2006/table">
            <a:tbl>
              <a:tblPr/>
              <a:tblGrid>
                <a:gridCol w="3270897">
                  <a:extLst>
                    <a:ext uri="{9D8B030D-6E8A-4147-A177-3AD203B41FA5}">
                      <a16:colId xmlns:a16="http://schemas.microsoft.com/office/drawing/2014/main" val="2603815270"/>
                    </a:ext>
                  </a:extLst>
                </a:gridCol>
                <a:gridCol w="1864343">
                  <a:extLst>
                    <a:ext uri="{9D8B030D-6E8A-4147-A177-3AD203B41FA5}">
                      <a16:colId xmlns:a16="http://schemas.microsoft.com/office/drawing/2014/main" val="2271645990"/>
                    </a:ext>
                  </a:extLst>
                </a:gridCol>
                <a:gridCol w="1864343">
                  <a:extLst>
                    <a:ext uri="{9D8B030D-6E8A-4147-A177-3AD203B41FA5}">
                      <a16:colId xmlns:a16="http://schemas.microsoft.com/office/drawing/2014/main" val="3365438893"/>
                    </a:ext>
                  </a:extLst>
                </a:gridCol>
                <a:gridCol w="1864343">
                  <a:extLst>
                    <a:ext uri="{9D8B030D-6E8A-4147-A177-3AD203B41FA5}">
                      <a16:colId xmlns:a16="http://schemas.microsoft.com/office/drawing/2014/main" val="3437335281"/>
                    </a:ext>
                  </a:extLst>
                </a:gridCol>
                <a:gridCol w="1864343">
                  <a:extLst>
                    <a:ext uri="{9D8B030D-6E8A-4147-A177-3AD203B41FA5}">
                      <a16:colId xmlns:a16="http://schemas.microsoft.com/office/drawing/2014/main" val="2198213398"/>
                    </a:ext>
                  </a:extLst>
                </a:gridCol>
                <a:gridCol w="1864343">
                  <a:extLst>
                    <a:ext uri="{9D8B030D-6E8A-4147-A177-3AD203B41FA5}">
                      <a16:colId xmlns:a16="http://schemas.microsoft.com/office/drawing/2014/main" val="2276656453"/>
                    </a:ext>
                  </a:extLst>
                </a:gridCol>
                <a:gridCol w="1864343">
                  <a:extLst>
                    <a:ext uri="{9D8B030D-6E8A-4147-A177-3AD203B41FA5}">
                      <a16:colId xmlns:a16="http://schemas.microsoft.com/office/drawing/2014/main" val="80904801"/>
                    </a:ext>
                  </a:extLst>
                </a:gridCol>
                <a:gridCol w="1267823">
                  <a:extLst>
                    <a:ext uri="{9D8B030D-6E8A-4147-A177-3AD203B41FA5}">
                      <a16:colId xmlns:a16="http://schemas.microsoft.com/office/drawing/2014/main" val="92665308"/>
                    </a:ext>
                  </a:extLst>
                </a:gridCol>
                <a:gridCol w="1267823">
                  <a:extLst>
                    <a:ext uri="{9D8B030D-6E8A-4147-A177-3AD203B41FA5}">
                      <a16:colId xmlns:a16="http://schemas.microsoft.com/office/drawing/2014/main" val="3771453558"/>
                    </a:ext>
                  </a:extLst>
                </a:gridCol>
              </a:tblGrid>
              <a:tr h="624226">
                <a:tc gridSpan="9">
                  <a:txBody>
                    <a:bodyPr/>
                    <a:lstStyle/>
                    <a:p>
                      <a:pPr marL="0" marR="0" lvl="0" indent="0" algn="ctr" defTabSz="1371600" rtl="0" eaLnBrk="1" fontAlgn="b" latinLnBrk="0" hangingPunct="1">
                        <a:lnSpc>
                          <a:spcPct val="100000"/>
                        </a:lnSpc>
                        <a:spcBef>
                          <a:spcPts val="0"/>
                        </a:spcBef>
                        <a:spcAft>
                          <a:spcPts val="0"/>
                        </a:spcAft>
                        <a:buClrTx/>
                        <a:buSzTx/>
                        <a:buFontTx/>
                        <a:buNone/>
                        <a:tabLst/>
                        <a:defRPr/>
                      </a:pPr>
                      <a:r>
                        <a:rPr lang="es-MX" sz="2100" b="1" i="0" u="none" strike="noStrike" dirty="0">
                          <a:solidFill>
                            <a:schemeClr val="tx1"/>
                          </a:solidFill>
                          <a:effectLst/>
                          <a:latin typeface="Calibri" panose="020F0502020204030204" pitchFamily="34" charset="0"/>
                        </a:rPr>
                        <a:t>En el Paraguay, ¿Qué incidencia considera que tienen EL CRIMER ORGANIZADO   en la generación de violencia</a:t>
                      </a:r>
                    </a:p>
                    <a:p>
                      <a:pPr marL="0" marR="0" lvl="0" indent="0" algn="ctr" defTabSz="1371600" rtl="0" eaLnBrk="1" fontAlgn="b" latinLnBrk="0" hangingPunct="1">
                        <a:lnSpc>
                          <a:spcPct val="100000"/>
                        </a:lnSpc>
                        <a:spcBef>
                          <a:spcPts val="0"/>
                        </a:spcBef>
                        <a:spcAft>
                          <a:spcPts val="0"/>
                        </a:spcAft>
                        <a:buClrTx/>
                        <a:buSzTx/>
                        <a:buFontTx/>
                        <a:buNone/>
                        <a:tabLst/>
                        <a:defRPr/>
                      </a:pPr>
                      <a:r>
                        <a:rPr lang="es-MX" sz="2100" b="1" i="0" u="none" strike="noStrike" dirty="0">
                          <a:solidFill>
                            <a:schemeClr val="tx1"/>
                          </a:solidFill>
                          <a:effectLst/>
                          <a:latin typeface="Calibri" panose="020F0502020204030204" pitchFamily="34" charset="0"/>
                        </a:rPr>
                        <a:t>(amenazas, agresiones, ataques, etc.) contra periodistas y/o medios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79335">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1797">
                <a:tc>
                  <a:txBody>
                    <a:bodyPr/>
                    <a:lstStyle/>
                    <a:p>
                      <a:pPr algn="l" fontAlgn="b"/>
                      <a:r>
                        <a:rPr lang="es-PY" sz="2400" b="1" i="0" u="none" strike="noStrike" dirty="0">
                          <a:solidFill>
                            <a:srgbClr val="000000"/>
                          </a:solidFill>
                          <a:effectLst/>
                          <a:latin typeface="Calibri" panose="020F0502020204030204" pitchFamily="34" charset="0"/>
                        </a:rPr>
                        <a:t>NINGUNA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61797">
                <a:tc>
                  <a:txBody>
                    <a:bodyPr/>
                    <a:lstStyle/>
                    <a:p>
                      <a:pPr algn="l" fontAlgn="b"/>
                      <a:r>
                        <a:rPr lang="es-PY" sz="2400" b="1" i="0" u="none" strike="noStrike">
                          <a:solidFill>
                            <a:srgbClr val="000000"/>
                          </a:solidFill>
                          <a:effectLst/>
                          <a:latin typeface="Calibri" panose="020F0502020204030204" pitchFamily="34" charset="0"/>
                        </a:rPr>
                        <a:t>POCA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734625"/>
                  </a:ext>
                </a:extLst>
              </a:tr>
              <a:tr h="361797">
                <a:tc>
                  <a:txBody>
                    <a:bodyPr/>
                    <a:lstStyle/>
                    <a:p>
                      <a:pPr algn="l" fontAlgn="b"/>
                      <a:r>
                        <a:rPr lang="es-PY" sz="2400" b="1" i="0" u="none" strike="noStrike" dirty="0">
                          <a:solidFill>
                            <a:srgbClr val="000000"/>
                          </a:solidFill>
                          <a:effectLst/>
                          <a:latin typeface="Calibri" panose="020F0502020204030204" pitchFamily="34" charset="0"/>
                        </a:rPr>
                        <a:t>MUCHA INCIDENCIA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58,7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47,8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7930645"/>
                  </a:ext>
                </a:extLst>
              </a:tr>
              <a:tr h="361797">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0486446"/>
                  </a:ext>
                </a:extLst>
              </a:tr>
              <a:tr h="361797">
                <a:tc>
                  <a:txBody>
                    <a:bodyPr/>
                    <a:lstStyle/>
                    <a:p>
                      <a:pPr algn="l" fontAlgn="b"/>
                      <a:r>
                        <a:rPr lang="es-PY" sz="2400" b="1" i="0" u="none" strike="noStrike">
                          <a:solidFill>
                            <a:srgbClr val="000000"/>
                          </a:solidFill>
                          <a:effectLst/>
                          <a:latin typeface="Calibri" panose="020F0502020204030204" pitchFamily="34" charset="0"/>
                        </a:rPr>
                        <a:t>NO DESEA RESPONDER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61797">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361797">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sp>
        <p:nvSpPr>
          <p:cNvPr id="5" name="TextBox 4">
            <a:extLst>
              <a:ext uri="{FF2B5EF4-FFF2-40B4-BE49-F238E27FC236}">
                <a16:creationId xmlns:a16="http://schemas.microsoft.com/office/drawing/2014/main" id="{DC72827D-E560-7EEE-97BE-F07D055C575D}"/>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84203895"/>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371600"/>
            <a:endParaRPr lang="es-PY" sz="2700" dirty="0">
              <a:solidFill>
                <a:prstClr val="white"/>
              </a:solidFill>
              <a:latin typeface="Calibri" panose="020F0502020204030204"/>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830997"/>
          </a:xfrm>
          <a:prstGeom prst="rect">
            <a:avLst/>
          </a:prstGeom>
          <a:noFill/>
        </p:spPr>
        <p:txBody>
          <a:bodyPr wrap="square" rtlCol="0">
            <a:spAutoFit/>
          </a:bodyPr>
          <a:lstStyle/>
          <a:p>
            <a:pPr marL="685800" lvl="1" algn="r" defTabSz="1371600"/>
            <a:r>
              <a:rPr lang="es-ES" sz="2400" b="1" dirty="0">
                <a:solidFill>
                  <a:prstClr val="black"/>
                </a:solidFill>
                <a:latin typeface="Calibri" panose="020F0502020204030204"/>
              </a:rPr>
              <a:t>3.D. AREAS DE COBERTURA  Y GRADO DE POSIBLE INTIMINACION O AMENAZA: </a:t>
            </a:r>
          </a:p>
          <a:p>
            <a:pPr marL="685800" lvl="1" algn="r" defTabSz="1371600"/>
            <a:r>
              <a:rPr lang="es-ES" sz="2400" b="1" dirty="0">
                <a:solidFill>
                  <a:prstClr val="black"/>
                </a:solidFill>
                <a:latin typeface="Calibri" panose="020F0502020204030204"/>
              </a:rPr>
              <a:t>POLITICA Y/O ELECTORALES </a:t>
            </a:r>
            <a:endParaRPr lang="es-PY" sz="2400" b="1" dirty="0">
              <a:solidFill>
                <a:prstClr val="black"/>
              </a:solidFill>
              <a:latin typeface="Calibri" panose="020F0502020204030204"/>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1365436944"/>
              </p:ext>
            </p:extLst>
          </p:nvPr>
        </p:nvGraphicFramePr>
        <p:xfrm>
          <a:off x="647700" y="1478915"/>
          <a:ext cx="16992601" cy="3484227"/>
        </p:xfrm>
        <a:graphic>
          <a:graphicData uri="http://schemas.openxmlformats.org/drawingml/2006/table">
            <a:tbl>
              <a:tblPr/>
              <a:tblGrid>
                <a:gridCol w="3673988">
                  <a:extLst>
                    <a:ext uri="{9D8B030D-6E8A-4147-A177-3AD203B41FA5}">
                      <a16:colId xmlns:a16="http://schemas.microsoft.com/office/drawing/2014/main" val="2603815270"/>
                    </a:ext>
                  </a:extLst>
                </a:gridCol>
                <a:gridCol w="2094097">
                  <a:extLst>
                    <a:ext uri="{9D8B030D-6E8A-4147-A177-3AD203B41FA5}">
                      <a16:colId xmlns:a16="http://schemas.microsoft.com/office/drawing/2014/main" val="2271645990"/>
                    </a:ext>
                  </a:extLst>
                </a:gridCol>
                <a:gridCol w="2094097">
                  <a:extLst>
                    <a:ext uri="{9D8B030D-6E8A-4147-A177-3AD203B41FA5}">
                      <a16:colId xmlns:a16="http://schemas.microsoft.com/office/drawing/2014/main" val="3365438893"/>
                    </a:ext>
                  </a:extLst>
                </a:gridCol>
                <a:gridCol w="2094097">
                  <a:extLst>
                    <a:ext uri="{9D8B030D-6E8A-4147-A177-3AD203B41FA5}">
                      <a16:colId xmlns:a16="http://schemas.microsoft.com/office/drawing/2014/main" val="2198213398"/>
                    </a:ext>
                  </a:extLst>
                </a:gridCol>
                <a:gridCol w="2094097">
                  <a:extLst>
                    <a:ext uri="{9D8B030D-6E8A-4147-A177-3AD203B41FA5}">
                      <a16:colId xmlns:a16="http://schemas.microsoft.com/office/drawing/2014/main" val="2276656453"/>
                    </a:ext>
                  </a:extLst>
                </a:gridCol>
                <a:gridCol w="1636969">
                  <a:extLst>
                    <a:ext uri="{9D8B030D-6E8A-4147-A177-3AD203B41FA5}">
                      <a16:colId xmlns:a16="http://schemas.microsoft.com/office/drawing/2014/main" val="80904801"/>
                    </a:ext>
                  </a:extLst>
                </a:gridCol>
                <a:gridCol w="1502390">
                  <a:extLst>
                    <a:ext uri="{9D8B030D-6E8A-4147-A177-3AD203B41FA5}">
                      <a16:colId xmlns:a16="http://schemas.microsoft.com/office/drawing/2014/main" val="92665308"/>
                    </a:ext>
                  </a:extLst>
                </a:gridCol>
                <a:gridCol w="1802866">
                  <a:extLst>
                    <a:ext uri="{9D8B030D-6E8A-4147-A177-3AD203B41FA5}">
                      <a16:colId xmlns:a16="http://schemas.microsoft.com/office/drawing/2014/main" val="3771453558"/>
                    </a:ext>
                  </a:extLst>
                </a:gridCol>
              </a:tblGrid>
              <a:tr h="666748">
                <a:tc gridSpan="8">
                  <a:txBody>
                    <a:bodyPr/>
                    <a:lstStyle/>
                    <a:p>
                      <a:pPr algn="ctr" fontAlgn="b"/>
                      <a:r>
                        <a:rPr lang="es-MX" sz="2100" b="1" i="0" u="none" strike="noStrike" dirty="0">
                          <a:solidFill>
                            <a:schemeClr val="tx1"/>
                          </a:solidFill>
                          <a:effectLst/>
                          <a:latin typeface="Calibri" panose="020F0502020204030204" pitchFamily="34" charset="0"/>
                        </a:rPr>
                        <a:t>¿En qué tipo de áreas de cobertura o temas Ud. considera que es más probable que un periodista se sienta intimidado o amenazado en su seguridad? </a:t>
                      </a:r>
                    </a:p>
                    <a:p>
                      <a:pPr algn="ctr" fontAlgn="b"/>
                      <a:r>
                        <a:rPr lang="es-MX" sz="2100" b="1" i="0" u="none" strike="noStrike" dirty="0">
                          <a:solidFill>
                            <a:schemeClr val="tx1"/>
                          </a:solidFill>
                          <a:effectLst/>
                          <a:latin typeface="Calibri" panose="020F0502020204030204" pitchFamily="34" charset="0"/>
                        </a:rPr>
                        <a:t>De  acuerdo con el grado de probabilidad: POLITICA Y/O ELECTORALES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65769">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2740">
                <a:tc>
                  <a:txBody>
                    <a:bodyPr/>
                    <a:lstStyle/>
                    <a:p>
                      <a:pPr algn="l" fontAlgn="b"/>
                      <a:r>
                        <a:rPr lang="es-PY" sz="2400" b="1" i="0" u="none" strike="noStrike" dirty="0">
                          <a:solidFill>
                            <a:srgbClr val="000000"/>
                          </a:solidFill>
                          <a:effectLst/>
                          <a:latin typeface="Calibri" panose="020F0502020204030204" pitchFamily="34" charset="0"/>
                        </a:rPr>
                        <a:t>NADA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62740">
                <a:tc>
                  <a:txBody>
                    <a:bodyPr/>
                    <a:lstStyle/>
                    <a:p>
                      <a:pPr algn="l" fontAlgn="b"/>
                      <a:r>
                        <a:rPr lang="es-PY" sz="2400" b="1" i="0" u="none" strike="noStrike">
                          <a:solidFill>
                            <a:srgbClr val="000000"/>
                          </a:solidFill>
                          <a:effectLst/>
                          <a:latin typeface="Calibri" panose="020F0502020204030204" pitchFamily="34" charset="0"/>
                        </a:rPr>
                        <a:t>POCO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01881937"/>
                  </a:ext>
                </a:extLst>
              </a:tr>
              <a:tr h="362740">
                <a:tc>
                  <a:txBody>
                    <a:bodyPr/>
                    <a:lstStyle/>
                    <a:p>
                      <a:pPr algn="l" fontAlgn="b"/>
                      <a:r>
                        <a:rPr lang="es-PY" sz="2400" b="1" i="0" u="none" strike="noStrike">
                          <a:solidFill>
                            <a:srgbClr val="000000"/>
                          </a:solidFill>
                          <a:effectLst/>
                          <a:latin typeface="Calibri" panose="020F0502020204030204" pitchFamily="34" charset="0"/>
                        </a:rPr>
                        <a:t>MUY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76,6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6100830"/>
                  </a:ext>
                </a:extLst>
              </a:tr>
              <a:tr h="362740">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0634569"/>
                  </a:ext>
                </a:extLst>
              </a:tr>
              <a:tr h="362740">
                <a:tc>
                  <a:txBody>
                    <a:bodyPr/>
                    <a:lstStyle/>
                    <a:p>
                      <a:pPr algn="l" fontAlgn="b"/>
                      <a:r>
                        <a:rPr lang="es-PY" sz="24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362740">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2379023470"/>
              </p:ext>
            </p:extLst>
          </p:nvPr>
        </p:nvGraphicFramePr>
        <p:xfrm>
          <a:off x="762000" y="5259221"/>
          <a:ext cx="16878303" cy="3694282"/>
        </p:xfrm>
        <a:graphic>
          <a:graphicData uri="http://schemas.openxmlformats.org/drawingml/2006/table">
            <a:tbl>
              <a:tblPr/>
              <a:tblGrid>
                <a:gridCol w="3248895">
                  <a:extLst>
                    <a:ext uri="{9D8B030D-6E8A-4147-A177-3AD203B41FA5}">
                      <a16:colId xmlns:a16="http://schemas.microsoft.com/office/drawing/2014/main" val="2603815270"/>
                    </a:ext>
                  </a:extLst>
                </a:gridCol>
                <a:gridCol w="1851803">
                  <a:extLst>
                    <a:ext uri="{9D8B030D-6E8A-4147-A177-3AD203B41FA5}">
                      <a16:colId xmlns:a16="http://schemas.microsoft.com/office/drawing/2014/main" val="2271645990"/>
                    </a:ext>
                  </a:extLst>
                </a:gridCol>
                <a:gridCol w="1851803">
                  <a:extLst>
                    <a:ext uri="{9D8B030D-6E8A-4147-A177-3AD203B41FA5}">
                      <a16:colId xmlns:a16="http://schemas.microsoft.com/office/drawing/2014/main" val="3365438893"/>
                    </a:ext>
                  </a:extLst>
                </a:gridCol>
                <a:gridCol w="1851803">
                  <a:extLst>
                    <a:ext uri="{9D8B030D-6E8A-4147-A177-3AD203B41FA5}">
                      <a16:colId xmlns:a16="http://schemas.microsoft.com/office/drawing/2014/main" val="3437335281"/>
                    </a:ext>
                  </a:extLst>
                </a:gridCol>
                <a:gridCol w="1851803">
                  <a:extLst>
                    <a:ext uri="{9D8B030D-6E8A-4147-A177-3AD203B41FA5}">
                      <a16:colId xmlns:a16="http://schemas.microsoft.com/office/drawing/2014/main" val="2198213398"/>
                    </a:ext>
                  </a:extLst>
                </a:gridCol>
                <a:gridCol w="1851803">
                  <a:extLst>
                    <a:ext uri="{9D8B030D-6E8A-4147-A177-3AD203B41FA5}">
                      <a16:colId xmlns:a16="http://schemas.microsoft.com/office/drawing/2014/main" val="2276656453"/>
                    </a:ext>
                  </a:extLst>
                </a:gridCol>
                <a:gridCol w="1851803">
                  <a:extLst>
                    <a:ext uri="{9D8B030D-6E8A-4147-A177-3AD203B41FA5}">
                      <a16:colId xmlns:a16="http://schemas.microsoft.com/office/drawing/2014/main" val="80904801"/>
                    </a:ext>
                  </a:extLst>
                </a:gridCol>
                <a:gridCol w="1259295">
                  <a:extLst>
                    <a:ext uri="{9D8B030D-6E8A-4147-A177-3AD203B41FA5}">
                      <a16:colId xmlns:a16="http://schemas.microsoft.com/office/drawing/2014/main" val="92665308"/>
                    </a:ext>
                  </a:extLst>
                </a:gridCol>
                <a:gridCol w="1259295">
                  <a:extLst>
                    <a:ext uri="{9D8B030D-6E8A-4147-A177-3AD203B41FA5}">
                      <a16:colId xmlns:a16="http://schemas.microsoft.com/office/drawing/2014/main" val="3771453558"/>
                    </a:ext>
                  </a:extLst>
                </a:gridCol>
              </a:tblGrid>
              <a:tr h="704284">
                <a:tc gridSpan="9">
                  <a:txBody>
                    <a:bodyPr/>
                    <a:lstStyle/>
                    <a:p>
                      <a:pPr algn="ctr" fontAlgn="b"/>
                      <a:r>
                        <a:rPr lang="es-MX" sz="2100" b="1" i="0" u="none" strike="noStrike" dirty="0">
                          <a:solidFill>
                            <a:schemeClr val="tx1"/>
                          </a:solidFill>
                          <a:effectLst/>
                          <a:latin typeface="Calibri" panose="020F0502020204030204" pitchFamily="34" charset="0"/>
                        </a:rPr>
                        <a:t>¿En qué tipo de áreas de cobertura o temas Ud. considera que es más probable que un periodista se sienta intimidado o amenazado en su seguridad? </a:t>
                      </a:r>
                    </a:p>
                    <a:p>
                      <a:pPr algn="ctr" fontAlgn="b"/>
                      <a:r>
                        <a:rPr lang="es-MX" sz="2100" b="1" i="0" u="none" strike="noStrike" dirty="0">
                          <a:solidFill>
                            <a:schemeClr val="tx1"/>
                          </a:solidFill>
                          <a:effectLst/>
                          <a:latin typeface="Calibri" panose="020F0502020204030204" pitchFamily="34" charset="0"/>
                        </a:rPr>
                        <a:t>De  acuerdo con el grado de probabilidad: POLITICA Y/O ELECTORALES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0810">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408198">
                <a:tc>
                  <a:txBody>
                    <a:bodyPr/>
                    <a:lstStyle/>
                    <a:p>
                      <a:pPr algn="l" fontAlgn="b"/>
                      <a:r>
                        <a:rPr lang="es-PY" sz="2400" b="1" i="0" u="none" strike="noStrike" dirty="0">
                          <a:solidFill>
                            <a:srgbClr val="000000"/>
                          </a:solidFill>
                          <a:effectLst/>
                          <a:latin typeface="Calibri" panose="020F0502020204030204" pitchFamily="34" charset="0"/>
                        </a:rPr>
                        <a:t>NADA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408198">
                <a:tc>
                  <a:txBody>
                    <a:bodyPr/>
                    <a:lstStyle/>
                    <a:p>
                      <a:pPr algn="l" fontAlgn="b"/>
                      <a:r>
                        <a:rPr lang="es-PY" sz="2400" b="1" i="0" u="none" strike="noStrike">
                          <a:solidFill>
                            <a:srgbClr val="000000"/>
                          </a:solidFill>
                          <a:effectLst/>
                          <a:latin typeface="Calibri" panose="020F0502020204030204" pitchFamily="34" charset="0"/>
                        </a:rPr>
                        <a:t>POCO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734625"/>
                  </a:ext>
                </a:extLst>
              </a:tr>
              <a:tr h="408198">
                <a:tc>
                  <a:txBody>
                    <a:bodyPr/>
                    <a:lstStyle/>
                    <a:p>
                      <a:pPr algn="l" fontAlgn="b"/>
                      <a:r>
                        <a:rPr lang="es-PY" sz="2400" b="1" i="0" u="none" strike="noStrike">
                          <a:solidFill>
                            <a:srgbClr val="000000"/>
                          </a:solidFill>
                          <a:effectLst/>
                          <a:latin typeface="Calibri" panose="020F0502020204030204" pitchFamily="34" charset="0"/>
                        </a:rPr>
                        <a:t>MUY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69,8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7930645"/>
                  </a:ext>
                </a:extLst>
              </a:tr>
              <a:tr h="408198">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0486446"/>
                  </a:ext>
                </a:extLst>
              </a:tr>
              <a:tr h="408198">
                <a:tc>
                  <a:txBody>
                    <a:bodyPr/>
                    <a:lstStyle/>
                    <a:p>
                      <a:pPr algn="l" fontAlgn="b"/>
                      <a:r>
                        <a:rPr lang="es-PY" sz="24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408198">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sp>
        <p:nvSpPr>
          <p:cNvPr id="5" name="TextBox 4">
            <a:extLst>
              <a:ext uri="{FF2B5EF4-FFF2-40B4-BE49-F238E27FC236}">
                <a16:creationId xmlns:a16="http://schemas.microsoft.com/office/drawing/2014/main" id="{24B23794-AC10-5D02-2C16-0220FFE5D62A}"/>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205374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371600"/>
            <a:endParaRPr lang="es-PY" sz="2700" dirty="0">
              <a:solidFill>
                <a:prstClr val="white"/>
              </a:solidFill>
              <a:latin typeface="Calibri" panose="020F0502020204030204"/>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830997"/>
          </a:xfrm>
          <a:prstGeom prst="rect">
            <a:avLst/>
          </a:prstGeom>
          <a:noFill/>
        </p:spPr>
        <p:txBody>
          <a:bodyPr wrap="square" rtlCol="0">
            <a:spAutoFit/>
          </a:bodyPr>
          <a:lstStyle/>
          <a:p>
            <a:pPr marL="685800" lvl="1" algn="r" defTabSz="1371600"/>
            <a:r>
              <a:rPr lang="es-ES" sz="2400" b="1" dirty="0">
                <a:solidFill>
                  <a:prstClr val="black"/>
                </a:solidFill>
                <a:latin typeface="Calibri" panose="020F0502020204030204"/>
              </a:rPr>
              <a:t>3.D AREAS DE COBERTURA  Y GRADO DE POSIBLE INTIMINACION O AMENAZA: </a:t>
            </a:r>
          </a:p>
          <a:p>
            <a:pPr marL="685800" lvl="1" algn="r" defTabSz="1371600"/>
            <a:r>
              <a:rPr lang="es-ES" sz="2400" b="1" dirty="0">
                <a:solidFill>
                  <a:prstClr val="black"/>
                </a:solidFill>
                <a:latin typeface="Calibri" panose="020F0502020204030204"/>
              </a:rPr>
              <a:t>ECONOMÍA/ FINANZAS  </a:t>
            </a:r>
            <a:endParaRPr lang="es-PY" sz="2400" b="1" dirty="0">
              <a:solidFill>
                <a:prstClr val="black"/>
              </a:solidFill>
              <a:latin typeface="Calibri" panose="020F0502020204030204"/>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2526572865"/>
              </p:ext>
            </p:extLst>
          </p:nvPr>
        </p:nvGraphicFramePr>
        <p:xfrm>
          <a:off x="647700" y="1478915"/>
          <a:ext cx="16992601" cy="3484227"/>
        </p:xfrm>
        <a:graphic>
          <a:graphicData uri="http://schemas.openxmlformats.org/drawingml/2006/table">
            <a:tbl>
              <a:tblPr/>
              <a:tblGrid>
                <a:gridCol w="3673988">
                  <a:extLst>
                    <a:ext uri="{9D8B030D-6E8A-4147-A177-3AD203B41FA5}">
                      <a16:colId xmlns:a16="http://schemas.microsoft.com/office/drawing/2014/main" val="2603815270"/>
                    </a:ext>
                  </a:extLst>
                </a:gridCol>
                <a:gridCol w="2094097">
                  <a:extLst>
                    <a:ext uri="{9D8B030D-6E8A-4147-A177-3AD203B41FA5}">
                      <a16:colId xmlns:a16="http://schemas.microsoft.com/office/drawing/2014/main" val="2271645990"/>
                    </a:ext>
                  </a:extLst>
                </a:gridCol>
                <a:gridCol w="2094097">
                  <a:extLst>
                    <a:ext uri="{9D8B030D-6E8A-4147-A177-3AD203B41FA5}">
                      <a16:colId xmlns:a16="http://schemas.microsoft.com/office/drawing/2014/main" val="3365438893"/>
                    </a:ext>
                  </a:extLst>
                </a:gridCol>
                <a:gridCol w="2094097">
                  <a:extLst>
                    <a:ext uri="{9D8B030D-6E8A-4147-A177-3AD203B41FA5}">
                      <a16:colId xmlns:a16="http://schemas.microsoft.com/office/drawing/2014/main" val="2198213398"/>
                    </a:ext>
                  </a:extLst>
                </a:gridCol>
                <a:gridCol w="2094097">
                  <a:extLst>
                    <a:ext uri="{9D8B030D-6E8A-4147-A177-3AD203B41FA5}">
                      <a16:colId xmlns:a16="http://schemas.microsoft.com/office/drawing/2014/main" val="2276656453"/>
                    </a:ext>
                  </a:extLst>
                </a:gridCol>
                <a:gridCol w="1636969">
                  <a:extLst>
                    <a:ext uri="{9D8B030D-6E8A-4147-A177-3AD203B41FA5}">
                      <a16:colId xmlns:a16="http://schemas.microsoft.com/office/drawing/2014/main" val="80904801"/>
                    </a:ext>
                  </a:extLst>
                </a:gridCol>
                <a:gridCol w="1502390">
                  <a:extLst>
                    <a:ext uri="{9D8B030D-6E8A-4147-A177-3AD203B41FA5}">
                      <a16:colId xmlns:a16="http://schemas.microsoft.com/office/drawing/2014/main" val="92665308"/>
                    </a:ext>
                  </a:extLst>
                </a:gridCol>
                <a:gridCol w="1802866">
                  <a:extLst>
                    <a:ext uri="{9D8B030D-6E8A-4147-A177-3AD203B41FA5}">
                      <a16:colId xmlns:a16="http://schemas.microsoft.com/office/drawing/2014/main" val="3771453558"/>
                    </a:ext>
                  </a:extLst>
                </a:gridCol>
              </a:tblGrid>
              <a:tr h="666748">
                <a:tc gridSpan="8">
                  <a:txBody>
                    <a:bodyPr/>
                    <a:lstStyle/>
                    <a:p>
                      <a:pPr algn="ctr" fontAlgn="b"/>
                      <a:r>
                        <a:rPr lang="es-MX" sz="2100" b="1" i="0" u="none" strike="noStrike" dirty="0">
                          <a:solidFill>
                            <a:schemeClr val="tx1"/>
                          </a:solidFill>
                          <a:effectLst/>
                          <a:latin typeface="Calibri" panose="020F0502020204030204" pitchFamily="34" charset="0"/>
                        </a:rPr>
                        <a:t>¿En qué tipo de áreas de cobertura o temas Ud. considera que es más probable que un periodista se sienta intimidado o amenazado en su seguridad? </a:t>
                      </a:r>
                    </a:p>
                    <a:p>
                      <a:pPr algn="ctr" fontAlgn="b"/>
                      <a:r>
                        <a:rPr lang="es-MX" sz="2100" b="1" i="0" u="none" strike="noStrike" dirty="0">
                          <a:solidFill>
                            <a:schemeClr val="tx1"/>
                          </a:solidFill>
                          <a:effectLst/>
                          <a:latin typeface="Calibri" panose="020F0502020204030204" pitchFamily="34" charset="0"/>
                        </a:rPr>
                        <a:t>De  acuerdo con el grado de probabilidad: ECONOMÍA / FINANZAS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65769">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2740">
                <a:tc>
                  <a:txBody>
                    <a:bodyPr/>
                    <a:lstStyle/>
                    <a:p>
                      <a:pPr algn="l" fontAlgn="b"/>
                      <a:r>
                        <a:rPr lang="es-PY" sz="2400" b="1" i="0" u="none" strike="noStrike" dirty="0">
                          <a:solidFill>
                            <a:srgbClr val="000000"/>
                          </a:solidFill>
                          <a:effectLst/>
                          <a:latin typeface="Calibri" panose="020F0502020204030204" pitchFamily="34" charset="0"/>
                        </a:rPr>
                        <a:t>NADA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62740">
                <a:tc>
                  <a:txBody>
                    <a:bodyPr/>
                    <a:lstStyle/>
                    <a:p>
                      <a:pPr algn="l" fontAlgn="b"/>
                      <a:r>
                        <a:rPr lang="es-PY" sz="2400" b="1" i="0" u="none" strike="noStrike">
                          <a:solidFill>
                            <a:srgbClr val="000000"/>
                          </a:solidFill>
                          <a:effectLst/>
                          <a:latin typeface="Calibri" panose="020F0502020204030204" pitchFamily="34" charset="0"/>
                        </a:rPr>
                        <a:t>POCO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01881937"/>
                  </a:ext>
                </a:extLst>
              </a:tr>
              <a:tr h="362740">
                <a:tc>
                  <a:txBody>
                    <a:bodyPr/>
                    <a:lstStyle/>
                    <a:p>
                      <a:pPr algn="l" fontAlgn="b"/>
                      <a:r>
                        <a:rPr lang="es-PY" sz="2400" b="1" i="0" u="none" strike="noStrike">
                          <a:solidFill>
                            <a:srgbClr val="000000"/>
                          </a:solidFill>
                          <a:effectLst/>
                          <a:latin typeface="Calibri" panose="020F0502020204030204" pitchFamily="34" charset="0"/>
                        </a:rPr>
                        <a:t>MUY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6100830"/>
                  </a:ext>
                </a:extLst>
              </a:tr>
              <a:tr h="362740">
                <a:tc>
                  <a:txBody>
                    <a:bodyPr/>
                    <a:lstStyle/>
                    <a:p>
                      <a:pPr algn="l" fontAlgn="b"/>
                      <a:r>
                        <a:rPr lang="es-PY" sz="2400" b="1" i="0" u="none" strike="noStrike" dirty="0">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0634569"/>
                  </a:ext>
                </a:extLst>
              </a:tr>
              <a:tr h="362740">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62740">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3633817686"/>
              </p:ext>
            </p:extLst>
          </p:nvPr>
        </p:nvGraphicFramePr>
        <p:xfrm>
          <a:off x="647697" y="5323859"/>
          <a:ext cx="16992601" cy="3779174"/>
        </p:xfrm>
        <a:graphic>
          <a:graphicData uri="http://schemas.openxmlformats.org/drawingml/2006/table">
            <a:tbl>
              <a:tblPr/>
              <a:tblGrid>
                <a:gridCol w="3270897">
                  <a:extLst>
                    <a:ext uri="{9D8B030D-6E8A-4147-A177-3AD203B41FA5}">
                      <a16:colId xmlns:a16="http://schemas.microsoft.com/office/drawing/2014/main" val="2603815270"/>
                    </a:ext>
                  </a:extLst>
                </a:gridCol>
                <a:gridCol w="1864343">
                  <a:extLst>
                    <a:ext uri="{9D8B030D-6E8A-4147-A177-3AD203B41FA5}">
                      <a16:colId xmlns:a16="http://schemas.microsoft.com/office/drawing/2014/main" val="2271645990"/>
                    </a:ext>
                  </a:extLst>
                </a:gridCol>
                <a:gridCol w="1864343">
                  <a:extLst>
                    <a:ext uri="{9D8B030D-6E8A-4147-A177-3AD203B41FA5}">
                      <a16:colId xmlns:a16="http://schemas.microsoft.com/office/drawing/2014/main" val="3365438893"/>
                    </a:ext>
                  </a:extLst>
                </a:gridCol>
                <a:gridCol w="1864343">
                  <a:extLst>
                    <a:ext uri="{9D8B030D-6E8A-4147-A177-3AD203B41FA5}">
                      <a16:colId xmlns:a16="http://schemas.microsoft.com/office/drawing/2014/main" val="3437335281"/>
                    </a:ext>
                  </a:extLst>
                </a:gridCol>
                <a:gridCol w="1864343">
                  <a:extLst>
                    <a:ext uri="{9D8B030D-6E8A-4147-A177-3AD203B41FA5}">
                      <a16:colId xmlns:a16="http://schemas.microsoft.com/office/drawing/2014/main" val="2198213398"/>
                    </a:ext>
                  </a:extLst>
                </a:gridCol>
                <a:gridCol w="1864343">
                  <a:extLst>
                    <a:ext uri="{9D8B030D-6E8A-4147-A177-3AD203B41FA5}">
                      <a16:colId xmlns:a16="http://schemas.microsoft.com/office/drawing/2014/main" val="2276656453"/>
                    </a:ext>
                  </a:extLst>
                </a:gridCol>
                <a:gridCol w="1864343">
                  <a:extLst>
                    <a:ext uri="{9D8B030D-6E8A-4147-A177-3AD203B41FA5}">
                      <a16:colId xmlns:a16="http://schemas.microsoft.com/office/drawing/2014/main" val="80904801"/>
                    </a:ext>
                  </a:extLst>
                </a:gridCol>
                <a:gridCol w="1267823">
                  <a:extLst>
                    <a:ext uri="{9D8B030D-6E8A-4147-A177-3AD203B41FA5}">
                      <a16:colId xmlns:a16="http://schemas.microsoft.com/office/drawing/2014/main" val="92665308"/>
                    </a:ext>
                  </a:extLst>
                </a:gridCol>
                <a:gridCol w="1267823">
                  <a:extLst>
                    <a:ext uri="{9D8B030D-6E8A-4147-A177-3AD203B41FA5}">
                      <a16:colId xmlns:a16="http://schemas.microsoft.com/office/drawing/2014/main" val="3771453558"/>
                    </a:ext>
                  </a:extLst>
                </a:gridCol>
              </a:tblGrid>
              <a:tr h="720468">
                <a:tc gridSpan="9">
                  <a:txBody>
                    <a:bodyPr/>
                    <a:lstStyle/>
                    <a:p>
                      <a:pPr algn="ctr" fontAlgn="b"/>
                      <a:r>
                        <a:rPr lang="es-MX" sz="2100" b="1" i="0" u="none" strike="noStrike" dirty="0">
                          <a:solidFill>
                            <a:schemeClr val="tx1"/>
                          </a:solidFill>
                          <a:effectLst/>
                          <a:latin typeface="Calibri" panose="020F0502020204030204" pitchFamily="34" charset="0"/>
                        </a:rPr>
                        <a:t>¿En qué tipo de áreas de cobertura o temas Ud. considera que es más probable que un periodista se sienta intimidado o amenazado en su seguridad? </a:t>
                      </a:r>
                    </a:p>
                    <a:p>
                      <a:pPr algn="ctr" fontAlgn="b"/>
                      <a:r>
                        <a:rPr lang="es-MX" sz="2100" b="1" i="0" u="none" strike="noStrike" dirty="0">
                          <a:solidFill>
                            <a:schemeClr val="tx1"/>
                          </a:solidFill>
                          <a:effectLst/>
                          <a:latin typeface="Calibri" panose="020F0502020204030204" pitchFamily="34" charset="0"/>
                        </a:rPr>
                        <a:t>De  acuerdo con el grado de probabilidad: ECONOMÍA/ FINANZAS</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53238">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417578">
                <a:tc>
                  <a:txBody>
                    <a:bodyPr/>
                    <a:lstStyle/>
                    <a:p>
                      <a:pPr algn="l" fontAlgn="b"/>
                      <a:r>
                        <a:rPr lang="es-PY" sz="2400" b="1" i="0" u="none" strike="noStrike" dirty="0">
                          <a:solidFill>
                            <a:srgbClr val="000000"/>
                          </a:solidFill>
                          <a:effectLst/>
                          <a:latin typeface="Calibri" panose="020F0502020204030204" pitchFamily="34" charset="0"/>
                        </a:rPr>
                        <a:t>NADA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417578">
                <a:tc>
                  <a:txBody>
                    <a:bodyPr/>
                    <a:lstStyle/>
                    <a:p>
                      <a:pPr algn="l" fontAlgn="b"/>
                      <a:r>
                        <a:rPr lang="es-PY" sz="2400" b="1" i="0" u="none" strike="noStrike">
                          <a:solidFill>
                            <a:srgbClr val="000000"/>
                          </a:solidFill>
                          <a:effectLst/>
                          <a:latin typeface="Calibri" panose="020F0502020204030204" pitchFamily="34" charset="0"/>
                        </a:rPr>
                        <a:t>POCO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734625"/>
                  </a:ext>
                </a:extLst>
              </a:tr>
              <a:tr h="417578">
                <a:tc>
                  <a:txBody>
                    <a:bodyPr/>
                    <a:lstStyle/>
                    <a:p>
                      <a:pPr algn="l" fontAlgn="b"/>
                      <a:r>
                        <a:rPr lang="es-PY" sz="2400" b="1" i="0" u="none" strike="noStrike">
                          <a:solidFill>
                            <a:srgbClr val="000000"/>
                          </a:solidFill>
                          <a:effectLst/>
                          <a:latin typeface="Calibri" panose="020F0502020204030204" pitchFamily="34" charset="0"/>
                        </a:rPr>
                        <a:t>MUY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7930645"/>
                  </a:ext>
                </a:extLst>
              </a:tr>
              <a:tr h="417578">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0486446"/>
                  </a:ext>
                </a:extLst>
              </a:tr>
              <a:tr h="417578">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417578">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sp>
        <p:nvSpPr>
          <p:cNvPr id="5" name="TextBox 4">
            <a:extLst>
              <a:ext uri="{FF2B5EF4-FFF2-40B4-BE49-F238E27FC236}">
                <a16:creationId xmlns:a16="http://schemas.microsoft.com/office/drawing/2014/main" id="{793185D8-F039-0344-C6A7-372ECB144144}"/>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1419985"/>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371600"/>
            <a:endParaRPr lang="es-PY" sz="2700" dirty="0">
              <a:solidFill>
                <a:prstClr val="white"/>
              </a:solidFill>
              <a:latin typeface="Calibri" panose="020F0502020204030204"/>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830997"/>
          </a:xfrm>
          <a:prstGeom prst="rect">
            <a:avLst/>
          </a:prstGeom>
          <a:noFill/>
        </p:spPr>
        <p:txBody>
          <a:bodyPr wrap="square" rtlCol="0">
            <a:spAutoFit/>
          </a:bodyPr>
          <a:lstStyle/>
          <a:p>
            <a:pPr marL="685800" lvl="1" algn="r" defTabSz="1371600"/>
            <a:r>
              <a:rPr lang="es-ES" sz="2400" b="1" dirty="0">
                <a:solidFill>
                  <a:prstClr val="black"/>
                </a:solidFill>
                <a:latin typeface="Calibri" panose="020F0502020204030204"/>
              </a:rPr>
              <a:t>3.D AREAS DE COBERTURA  Y GRADO DE POSIBLE INTIMINACION O AMENAZA: </a:t>
            </a:r>
          </a:p>
          <a:p>
            <a:pPr marL="685800" lvl="1" algn="r" defTabSz="1371600"/>
            <a:r>
              <a:rPr lang="es-ES" sz="2400" b="1" dirty="0">
                <a:solidFill>
                  <a:prstClr val="black"/>
                </a:solidFill>
                <a:latin typeface="Calibri" panose="020F0502020204030204"/>
              </a:rPr>
              <a:t>ARTE/ CULTURA </a:t>
            </a:r>
            <a:endParaRPr lang="es-PY" sz="2400" b="1" dirty="0">
              <a:solidFill>
                <a:prstClr val="black"/>
              </a:solidFill>
              <a:latin typeface="Calibri" panose="020F0502020204030204"/>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37196385"/>
              </p:ext>
            </p:extLst>
          </p:nvPr>
        </p:nvGraphicFramePr>
        <p:xfrm>
          <a:off x="647700" y="1478915"/>
          <a:ext cx="16802097" cy="3664584"/>
        </p:xfrm>
        <a:graphic>
          <a:graphicData uri="http://schemas.openxmlformats.org/drawingml/2006/table">
            <a:tbl>
              <a:tblPr/>
              <a:tblGrid>
                <a:gridCol w="3632799">
                  <a:extLst>
                    <a:ext uri="{9D8B030D-6E8A-4147-A177-3AD203B41FA5}">
                      <a16:colId xmlns:a16="http://schemas.microsoft.com/office/drawing/2014/main" val="2603815270"/>
                    </a:ext>
                  </a:extLst>
                </a:gridCol>
                <a:gridCol w="2070620">
                  <a:extLst>
                    <a:ext uri="{9D8B030D-6E8A-4147-A177-3AD203B41FA5}">
                      <a16:colId xmlns:a16="http://schemas.microsoft.com/office/drawing/2014/main" val="2271645990"/>
                    </a:ext>
                  </a:extLst>
                </a:gridCol>
                <a:gridCol w="2070620">
                  <a:extLst>
                    <a:ext uri="{9D8B030D-6E8A-4147-A177-3AD203B41FA5}">
                      <a16:colId xmlns:a16="http://schemas.microsoft.com/office/drawing/2014/main" val="3365438893"/>
                    </a:ext>
                  </a:extLst>
                </a:gridCol>
                <a:gridCol w="2070620">
                  <a:extLst>
                    <a:ext uri="{9D8B030D-6E8A-4147-A177-3AD203B41FA5}">
                      <a16:colId xmlns:a16="http://schemas.microsoft.com/office/drawing/2014/main" val="2198213398"/>
                    </a:ext>
                  </a:extLst>
                </a:gridCol>
                <a:gridCol w="2070620">
                  <a:extLst>
                    <a:ext uri="{9D8B030D-6E8A-4147-A177-3AD203B41FA5}">
                      <a16:colId xmlns:a16="http://schemas.microsoft.com/office/drawing/2014/main" val="2276656453"/>
                    </a:ext>
                  </a:extLst>
                </a:gridCol>
                <a:gridCol w="1618617">
                  <a:extLst>
                    <a:ext uri="{9D8B030D-6E8A-4147-A177-3AD203B41FA5}">
                      <a16:colId xmlns:a16="http://schemas.microsoft.com/office/drawing/2014/main" val="80904801"/>
                    </a:ext>
                  </a:extLst>
                </a:gridCol>
                <a:gridCol w="1485547">
                  <a:extLst>
                    <a:ext uri="{9D8B030D-6E8A-4147-A177-3AD203B41FA5}">
                      <a16:colId xmlns:a16="http://schemas.microsoft.com/office/drawing/2014/main" val="92665308"/>
                    </a:ext>
                  </a:extLst>
                </a:gridCol>
                <a:gridCol w="1782654">
                  <a:extLst>
                    <a:ext uri="{9D8B030D-6E8A-4147-A177-3AD203B41FA5}">
                      <a16:colId xmlns:a16="http://schemas.microsoft.com/office/drawing/2014/main" val="3771453558"/>
                    </a:ext>
                  </a:extLst>
                </a:gridCol>
              </a:tblGrid>
              <a:tr h="701262">
                <a:tc gridSpan="8">
                  <a:txBody>
                    <a:bodyPr/>
                    <a:lstStyle/>
                    <a:p>
                      <a:pPr algn="ctr" fontAlgn="b"/>
                      <a:r>
                        <a:rPr lang="es-MX" sz="2100" b="1" i="0" u="none" strike="noStrike" dirty="0">
                          <a:solidFill>
                            <a:schemeClr val="tx1"/>
                          </a:solidFill>
                          <a:effectLst/>
                          <a:latin typeface="Calibri" panose="020F0502020204030204" pitchFamily="34" charset="0"/>
                        </a:rPr>
                        <a:t>¿En qué tipo de áreas de cobertura o temas Ud. considera que es más probable que un periodista se sienta intimidado o amenazado en su seguridad? </a:t>
                      </a:r>
                    </a:p>
                    <a:p>
                      <a:pPr algn="ctr" fontAlgn="b"/>
                      <a:r>
                        <a:rPr lang="es-MX" sz="2100" b="1" i="0" u="none" strike="noStrike" dirty="0">
                          <a:solidFill>
                            <a:schemeClr val="tx1"/>
                          </a:solidFill>
                          <a:effectLst/>
                          <a:latin typeface="Calibri" panose="020F0502020204030204" pitchFamily="34" charset="0"/>
                        </a:rPr>
                        <a:t>De  acuerdo con el grado de probabilidad: ARTE/ CULTURA</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9505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94711">
                <a:tc>
                  <a:txBody>
                    <a:bodyPr/>
                    <a:lstStyle/>
                    <a:p>
                      <a:pPr algn="l" fontAlgn="b"/>
                      <a:r>
                        <a:rPr lang="es-PY" sz="2400" b="1" i="0" u="none" strike="noStrike" dirty="0">
                          <a:solidFill>
                            <a:srgbClr val="000000"/>
                          </a:solidFill>
                          <a:effectLst/>
                          <a:latin typeface="Calibri" panose="020F0502020204030204" pitchFamily="34" charset="0"/>
                        </a:rPr>
                        <a:t>NADA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94711">
                <a:tc>
                  <a:txBody>
                    <a:bodyPr/>
                    <a:lstStyle/>
                    <a:p>
                      <a:pPr algn="l" fontAlgn="b"/>
                      <a:r>
                        <a:rPr lang="es-PY" sz="2400" b="1" i="0" u="none" strike="noStrike" dirty="0">
                          <a:solidFill>
                            <a:srgbClr val="000000"/>
                          </a:solidFill>
                          <a:effectLst/>
                          <a:latin typeface="Calibri" panose="020F0502020204030204" pitchFamily="34" charset="0"/>
                        </a:rPr>
                        <a:t>POCO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01881937"/>
                  </a:ext>
                </a:extLst>
              </a:tr>
              <a:tr h="394711">
                <a:tc>
                  <a:txBody>
                    <a:bodyPr/>
                    <a:lstStyle/>
                    <a:p>
                      <a:pPr algn="l" fontAlgn="b"/>
                      <a:r>
                        <a:rPr lang="es-PY" sz="2400" b="1" i="0" u="none" strike="noStrike">
                          <a:solidFill>
                            <a:srgbClr val="000000"/>
                          </a:solidFill>
                          <a:effectLst/>
                          <a:latin typeface="Calibri" panose="020F0502020204030204" pitchFamily="34" charset="0"/>
                        </a:rPr>
                        <a:t>MUY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6100830"/>
                  </a:ext>
                </a:extLst>
              </a:tr>
              <a:tr h="394711">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0634569"/>
                  </a:ext>
                </a:extLst>
              </a:tr>
              <a:tr h="394711">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94711">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4045302011"/>
              </p:ext>
            </p:extLst>
          </p:nvPr>
        </p:nvGraphicFramePr>
        <p:xfrm>
          <a:off x="647700" y="5438448"/>
          <a:ext cx="16802099" cy="3819849"/>
        </p:xfrm>
        <a:graphic>
          <a:graphicData uri="http://schemas.openxmlformats.org/drawingml/2006/table">
            <a:tbl>
              <a:tblPr/>
              <a:tblGrid>
                <a:gridCol w="3234227">
                  <a:extLst>
                    <a:ext uri="{9D8B030D-6E8A-4147-A177-3AD203B41FA5}">
                      <a16:colId xmlns:a16="http://schemas.microsoft.com/office/drawing/2014/main" val="2603815270"/>
                    </a:ext>
                  </a:extLst>
                </a:gridCol>
                <a:gridCol w="1843442">
                  <a:extLst>
                    <a:ext uri="{9D8B030D-6E8A-4147-A177-3AD203B41FA5}">
                      <a16:colId xmlns:a16="http://schemas.microsoft.com/office/drawing/2014/main" val="2271645990"/>
                    </a:ext>
                  </a:extLst>
                </a:gridCol>
                <a:gridCol w="1843442">
                  <a:extLst>
                    <a:ext uri="{9D8B030D-6E8A-4147-A177-3AD203B41FA5}">
                      <a16:colId xmlns:a16="http://schemas.microsoft.com/office/drawing/2014/main" val="3365438893"/>
                    </a:ext>
                  </a:extLst>
                </a:gridCol>
                <a:gridCol w="1843442">
                  <a:extLst>
                    <a:ext uri="{9D8B030D-6E8A-4147-A177-3AD203B41FA5}">
                      <a16:colId xmlns:a16="http://schemas.microsoft.com/office/drawing/2014/main" val="3437335281"/>
                    </a:ext>
                  </a:extLst>
                </a:gridCol>
                <a:gridCol w="1843442">
                  <a:extLst>
                    <a:ext uri="{9D8B030D-6E8A-4147-A177-3AD203B41FA5}">
                      <a16:colId xmlns:a16="http://schemas.microsoft.com/office/drawing/2014/main" val="2198213398"/>
                    </a:ext>
                  </a:extLst>
                </a:gridCol>
                <a:gridCol w="1843442">
                  <a:extLst>
                    <a:ext uri="{9D8B030D-6E8A-4147-A177-3AD203B41FA5}">
                      <a16:colId xmlns:a16="http://schemas.microsoft.com/office/drawing/2014/main" val="2276656453"/>
                    </a:ext>
                  </a:extLst>
                </a:gridCol>
                <a:gridCol w="1843442">
                  <a:extLst>
                    <a:ext uri="{9D8B030D-6E8A-4147-A177-3AD203B41FA5}">
                      <a16:colId xmlns:a16="http://schemas.microsoft.com/office/drawing/2014/main" val="80904801"/>
                    </a:ext>
                  </a:extLst>
                </a:gridCol>
                <a:gridCol w="1253610">
                  <a:extLst>
                    <a:ext uri="{9D8B030D-6E8A-4147-A177-3AD203B41FA5}">
                      <a16:colId xmlns:a16="http://schemas.microsoft.com/office/drawing/2014/main" val="92665308"/>
                    </a:ext>
                  </a:extLst>
                </a:gridCol>
                <a:gridCol w="1253610">
                  <a:extLst>
                    <a:ext uri="{9D8B030D-6E8A-4147-A177-3AD203B41FA5}">
                      <a16:colId xmlns:a16="http://schemas.microsoft.com/office/drawing/2014/main" val="3771453558"/>
                    </a:ext>
                  </a:extLst>
                </a:gridCol>
              </a:tblGrid>
              <a:tr h="728224">
                <a:tc gridSpan="9">
                  <a:txBody>
                    <a:bodyPr/>
                    <a:lstStyle/>
                    <a:p>
                      <a:pPr algn="ctr" fontAlgn="b"/>
                      <a:r>
                        <a:rPr lang="es-MX" sz="2100" b="1" i="0" u="none" strike="noStrike" dirty="0">
                          <a:solidFill>
                            <a:schemeClr val="tx1"/>
                          </a:solidFill>
                          <a:effectLst/>
                          <a:latin typeface="Calibri" panose="020F0502020204030204" pitchFamily="34" charset="0"/>
                        </a:rPr>
                        <a:t>¿En qué tipo de áreas de cobertura o temas Ud. considera que es más probable que un periodista se sienta intimidado o amenazado en su seguridad? </a:t>
                      </a:r>
                    </a:p>
                    <a:p>
                      <a:pPr algn="ctr" fontAlgn="b"/>
                      <a:r>
                        <a:rPr lang="es-MX" sz="2100" b="1" i="0" u="none" strike="noStrike" dirty="0">
                          <a:solidFill>
                            <a:schemeClr val="tx1"/>
                          </a:solidFill>
                          <a:effectLst/>
                          <a:latin typeface="Calibri" panose="020F0502020204030204" pitchFamily="34" charset="0"/>
                        </a:rPr>
                        <a:t>De  acuerdo con el grado de probabilidad: ARTE/ CULTURA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59193">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422072">
                <a:tc>
                  <a:txBody>
                    <a:bodyPr/>
                    <a:lstStyle/>
                    <a:p>
                      <a:pPr algn="l" fontAlgn="b"/>
                      <a:r>
                        <a:rPr lang="es-PY" sz="2400" b="1" i="0" u="none" strike="noStrike" dirty="0">
                          <a:solidFill>
                            <a:srgbClr val="000000"/>
                          </a:solidFill>
                          <a:effectLst/>
                          <a:latin typeface="Calibri" panose="020F0502020204030204" pitchFamily="34" charset="0"/>
                        </a:rPr>
                        <a:t>NADA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36,8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422072">
                <a:tc>
                  <a:txBody>
                    <a:bodyPr/>
                    <a:lstStyle/>
                    <a:p>
                      <a:pPr algn="l" fontAlgn="b"/>
                      <a:r>
                        <a:rPr lang="es-PY" sz="2400" b="1" i="0" u="none" strike="noStrike" dirty="0">
                          <a:solidFill>
                            <a:srgbClr val="000000"/>
                          </a:solidFill>
                          <a:effectLst/>
                          <a:latin typeface="Calibri" panose="020F0502020204030204" pitchFamily="34" charset="0"/>
                        </a:rPr>
                        <a:t>POCO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734625"/>
                  </a:ext>
                </a:extLst>
              </a:tr>
              <a:tr h="422072">
                <a:tc>
                  <a:txBody>
                    <a:bodyPr/>
                    <a:lstStyle/>
                    <a:p>
                      <a:pPr algn="l" fontAlgn="b"/>
                      <a:r>
                        <a:rPr lang="es-PY" sz="2400" b="1" i="0" u="none" strike="noStrike">
                          <a:solidFill>
                            <a:srgbClr val="000000"/>
                          </a:solidFill>
                          <a:effectLst/>
                          <a:latin typeface="Calibri" panose="020F0502020204030204" pitchFamily="34" charset="0"/>
                        </a:rPr>
                        <a:t>MUY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7930645"/>
                  </a:ext>
                </a:extLst>
              </a:tr>
              <a:tr h="422072">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0486446"/>
                  </a:ext>
                </a:extLst>
              </a:tr>
              <a:tr h="422072">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38,1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422072">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sp>
        <p:nvSpPr>
          <p:cNvPr id="5" name="TextBox 4">
            <a:extLst>
              <a:ext uri="{FF2B5EF4-FFF2-40B4-BE49-F238E27FC236}">
                <a16:creationId xmlns:a16="http://schemas.microsoft.com/office/drawing/2014/main" id="{53B7C2BB-2CA2-469F-FE31-5DF199B7487B}"/>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964424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371600"/>
            <a:endParaRPr lang="es-PY" sz="2700" dirty="0">
              <a:solidFill>
                <a:prstClr val="white"/>
              </a:solidFill>
              <a:latin typeface="Calibri" panose="020F0502020204030204"/>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830997"/>
          </a:xfrm>
          <a:prstGeom prst="rect">
            <a:avLst/>
          </a:prstGeom>
          <a:noFill/>
        </p:spPr>
        <p:txBody>
          <a:bodyPr wrap="square" rtlCol="0">
            <a:spAutoFit/>
          </a:bodyPr>
          <a:lstStyle/>
          <a:p>
            <a:pPr marL="685800" lvl="1" algn="r" defTabSz="1371600"/>
            <a:r>
              <a:rPr lang="es-ES" sz="2400" b="1" dirty="0">
                <a:solidFill>
                  <a:prstClr val="black"/>
                </a:solidFill>
                <a:latin typeface="Calibri" panose="020F0502020204030204"/>
              </a:rPr>
              <a:t>3.D AREAS DE COBERTURA  Y GRADO DE POSIBLE INTIMINACION O AMENAZA: </a:t>
            </a:r>
          </a:p>
          <a:p>
            <a:pPr marL="685800" lvl="1" algn="r" defTabSz="1371600"/>
            <a:r>
              <a:rPr lang="es-ES" sz="2400" b="1" dirty="0">
                <a:solidFill>
                  <a:prstClr val="black"/>
                </a:solidFill>
                <a:latin typeface="Calibri" panose="020F0502020204030204"/>
              </a:rPr>
              <a:t>DEPORTE </a:t>
            </a:r>
            <a:endParaRPr lang="es-PY" sz="2400" b="1" dirty="0">
              <a:solidFill>
                <a:prstClr val="black"/>
              </a:solidFill>
              <a:latin typeface="Calibri" panose="020F0502020204030204"/>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3930498091"/>
              </p:ext>
            </p:extLst>
          </p:nvPr>
        </p:nvGraphicFramePr>
        <p:xfrm>
          <a:off x="647700" y="1478915"/>
          <a:ext cx="16992601" cy="3484227"/>
        </p:xfrm>
        <a:graphic>
          <a:graphicData uri="http://schemas.openxmlformats.org/drawingml/2006/table">
            <a:tbl>
              <a:tblPr/>
              <a:tblGrid>
                <a:gridCol w="3673988">
                  <a:extLst>
                    <a:ext uri="{9D8B030D-6E8A-4147-A177-3AD203B41FA5}">
                      <a16:colId xmlns:a16="http://schemas.microsoft.com/office/drawing/2014/main" val="2603815270"/>
                    </a:ext>
                  </a:extLst>
                </a:gridCol>
                <a:gridCol w="2094097">
                  <a:extLst>
                    <a:ext uri="{9D8B030D-6E8A-4147-A177-3AD203B41FA5}">
                      <a16:colId xmlns:a16="http://schemas.microsoft.com/office/drawing/2014/main" val="2271645990"/>
                    </a:ext>
                  </a:extLst>
                </a:gridCol>
                <a:gridCol w="2094097">
                  <a:extLst>
                    <a:ext uri="{9D8B030D-6E8A-4147-A177-3AD203B41FA5}">
                      <a16:colId xmlns:a16="http://schemas.microsoft.com/office/drawing/2014/main" val="3365438893"/>
                    </a:ext>
                  </a:extLst>
                </a:gridCol>
                <a:gridCol w="2094097">
                  <a:extLst>
                    <a:ext uri="{9D8B030D-6E8A-4147-A177-3AD203B41FA5}">
                      <a16:colId xmlns:a16="http://schemas.microsoft.com/office/drawing/2014/main" val="2198213398"/>
                    </a:ext>
                  </a:extLst>
                </a:gridCol>
                <a:gridCol w="2094097">
                  <a:extLst>
                    <a:ext uri="{9D8B030D-6E8A-4147-A177-3AD203B41FA5}">
                      <a16:colId xmlns:a16="http://schemas.microsoft.com/office/drawing/2014/main" val="2276656453"/>
                    </a:ext>
                  </a:extLst>
                </a:gridCol>
                <a:gridCol w="1636969">
                  <a:extLst>
                    <a:ext uri="{9D8B030D-6E8A-4147-A177-3AD203B41FA5}">
                      <a16:colId xmlns:a16="http://schemas.microsoft.com/office/drawing/2014/main" val="80904801"/>
                    </a:ext>
                  </a:extLst>
                </a:gridCol>
                <a:gridCol w="1502390">
                  <a:extLst>
                    <a:ext uri="{9D8B030D-6E8A-4147-A177-3AD203B41FA5}">
                      <a16:colId xmlns:a16="http://schemas.microsoft.com/office/drawing/2014/main" val="92665308"/>
                    </a:ext>
                  </a:extLst>
                </a:gridCol>
                <a:gridCol w="1802866">
                  <a:extLst>
                    <a:ext uri="{9D8B030D-6E8A-4147-A177-3AD203B41FA5}">
                      <a16:colId xmlns:a16="http://schemas.microsoft.com/office/drawing/2014/main" val="3771453558"/>
                    </a:ext>
                  </a:extLst>
                </a:gridCol>
              </a:tblGrid>
              <a:tr h="666748">
                <a:tc gridSpan="8">
                  <a:txBody>
                    <a:bodyPr/>
                    <a:lstStyle/>
                    <a:p>
                      <a:pPr algn="ctr" fontAlgn="b"/>
                      <a:r>
                        <a:rPr lang="es-MX" sz="2100" b="1" i="0" u="none" strike="noStrike" dirty="0">
                          <a:solidFill>
                            <a:schemeClr val="tx1"/>
                          </a:solidFill>
                          <a:effectLst/>
                          <a:latin typeface="Calibri" panose="020F0502020204030204" pitchFamily="34" charset="0"/>
                        </a:rPr>
                        <a:t>¿En qué tipo de áreas de cobertura o temas Ud. considera que es más probable que un periodista se sienta intimidado o amenazado en su seguridad? </a:t>
                      </a:r>
                    </a:p>
                    <a:p>
                      <a:pPr algn="ctr" fontAlgn="b"/>
                      <a:r>
                        <a:rPr lang="es-MX" sz="2100" b="1" i="0" u="none" strike="noStrike" dirty="0">
                          <a:solidFill>
                            <a:schemeClr val="tx1"/>
                          </a:solidFill>
                          <a:effectLst/>
                          <a:latin typeface="Calibri" panose="020F0502020204030204" pitchFamily="34" charset="0"/>
                        </a:rPr>
                        <a:t>De  acuerdo con el grado de probabilidad: DEPORTE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65769">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2740">
                <a:tc>
                  <a:txBody>
                    <a:bodyPr/>
                    <a:lstStyle/>
                    <a:p>
                      <a:pPr algn="l" fontAlgn="b"/>
                      <a:r>
                        <a:rPr lang="es-PY" sz="2400" b="1" i="0" u="none" strike="noStrike" dirty="0">
                          <a:solidFill>
                            <a:srgbClr val="000000"/>
                          </a:solidFill>
                          <a:effectLst/>
                          <a:latin typeface="Calibri" panose="020F0502020204030204" pitchFamily="34" charset="0"/>
                        </a:rPr>
                        <a:t>NADA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62740">
                <a:tc>
                  <a:txBody>
                    <a:bodyPr/>
                    <a:lstStyle/>
                    <a:p>
                      <a:pPr algn="l" fontAlgn="b"/>
                      <a:r>
                        <a:rPr lang="es-PY" sz="2400" b="1" i="0" u="none" strike="noStrike">
                          <a:solidFill>
                            <a:srgbClr val="000000"/>
                          </a:solidFill>
                          <a:effectLst/>
                          <a:latin typeface="Calibri" panose="020F0502020204030204" pitchFamily="34" charset="0"/>
                        </a:rPr>
                        <a:t>POCO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01881937"/>
                  </a:ext>
                </a:extLst>
              </a:tr>
              <a:tr h="362740">
                <a:tc>
                  <a:txBody>
                    <a:bodyPr/>
                    <a:lstStyle/>
                    <a:p>
                      <a:pPr algn="l" fontAlgn="b"/>
                      <a:r>
                        <a:rPr lang="es-PY" sz="2400" b="1" i="0" u="none" strike="noStrike">
                          <a:solidFill>
                            <a:srgbClr val="000000"/>
                          </a:solidFill>
                          <a:effectLst/>
                          <a:latin typeface="Calibri" panose="020F0502020204030204" pitchFamily="34" charset="0"/>
                        </a:rPr>
                        <a:t>MUY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6100830"/>
                  </a:ext>
                </a:extLst>
              </a:tr>
              <a:tr h="362740">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0634569"/>
                  </a:ext>
                </a:extLst>
              </a:tr>
              <a:tr h="362740">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62740">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1496463252"/>
              </p:ext>
            </p:extLst>
          </p:nvPr>
        </p:nvGraphicFramePr>
        <p:xfrm>
          <a:off x="647700" y="5323859"/>
          <a:ext cx="16992601" cy="3779174"/>
        </p:xfrm>
        <a:graphic>
          <a:graphicData uri="http://schemas.openxmlformats.org/drawingml/2006/table">
            <a:tbl>
              <a:tblPr/>
              <a:tblGrid>
                <a:gridCol w="3270897">
                  <a:extLst>
                    <a:ext uri="{9D8B030D-6E8A-4147-A177-3AD203B41FA5}">
                      <a16:colId xmlns:a16="http://schemas.microsoft.com/office/drawing/2014/main" val="2603815270"/>
                    </a:ext>
                  </a:extLst>
                </a:gridCol>
                <a:gridCol w="1864343">
                  <a:extLst>
                    <a:ext uri="{9D8B030D-6E8A-4147-A177-3AD203B41FA5}">
                      <a16:colId xmlns:a16="http://schemas.microsoft.com/office/drawing/2014/main" val="2271645990"/>
                    </a:ext>
                  </a:extLst>
                </a:gridCol>
                <a:gridCol w="1864343">
                  <a:extLst>
                    <a:ext uri="{9D8B030D-6E8A-4147-A177-3AD203B41FA5}">
                      <a16:colId xmlns:a16="http://schemas.microsoft.com/office/drawing/2014/main" val="3365438893"/>
                    </a:ext>
                  </a:extLst>
                </a:gridCol>
                <a:gridCol w="1864343">
                  <a:extLst>
                    <a:ext uri="{9D8B030D-6E8A-4147-A177-3AD203B41FA5}">
                      <a16:colId xmlns:a16="http://schemas.microsoft.com/office/drawing/2014/main" val="3437335281"/>
                    </a:ext>
                  </a:extLst>
                </a:gridCol>
                <a:gridCol w="1864343">
                  <a:extLst>
                    <a:ext uri="{9D8B030D-6E8A-4147-A177-3AD203B41FA5}">
                      <a16:colId xmlns:a16="http://schemas.microsoft.com/office/drawing/2014/main" val="2198213398"/>
                    </a:ext>
                  </a:extLst>
                </a:gridCol>
                <a:gridCol w="1864343">
                  <a:extLst>
                    <a:ext uri="{9D8B030D-6E8A-4147-A177-3AD203B41FA5}">
                      <a16:colId xmlns:a16="http://schemas.microsoft.com/office/drawing/2014/main" val="2276656453"/>
                    </a:ext>
                  </a:extLst>
                </a:gridCol>
                <a:gridCol w="1864343">
                  <a:extLst>
                    <a:ext uri="{9D8B030D-6E8A-4147-A177-3AD203B41FA5}">
                      <a16:colId xmlns:a16="http://schemas.microsoft.com/office/drawing/2014/main" val="80904801"/>
                    </a:ext>
                  </a:extLst>
                </a:gridCol>
                <a:gridCol w="1267823">
                  <a:extLst>
                    <a:ext uri="{9D8B030D-6E8A-4147-A177-3AD203B41FA5}">
                      <a16:colId xmlns:a16="http://schemas.microsoft.com/office/drawing/2014/main" val="92665308"/>
                    </a:ext>
                  </a:extLst>
                </a:gridCol>
                <a:gridCol w="1267823">
                  <a:extLst>
                    <a:ext uri="{9D8B030D-6E8A-4147-A177-3AD203B41FA5}">
                      <a16:colId xmlns:a16="http://schemas.microsoft.com/office/drawing/2014/main" val="3771453558"/>
                    </a:ext>
                  </a:extLst>
                </a:gridCol>
              </a:tblGrid>
              <a:tr h="720468">
                <a:tc gridSpan="9">
                  <a:txBody>
                    <a:bodyPr/>
                    <a:lstStyle/>
                    <a:p>
                      <a:pPr algn="ctr" fontAlgn="b"/>
                      <a:r>
                        <a:rPr lang="es-MX" sz="2100" b="1" i="0" u="none" strike="noStrike" dirty="0">
                          <a:solidFill>
                            <a:schemeClr val="tx1"/>
                          </a:solidFill>
                          <a:effectLst/>
                          <a:latin typeface="Calibri" panose="020F0502020204030204" pitchFamily="34" charset="0"/>
                        </a:rPr>
                        <a:t>¿En qué tipo de áreas de cobertura o temas Ud. considera que es más probable que un periodista se sienta intimidado o amenazado en su seguridad? </a:t>
                      </a:r>
                    </a:p>
                    <a:p>
                      <a:pPr algn="ctr" fontAlgn="b"/>
                      <a:r>
                        <a:rPr lang="es-MX" sz="2100" b="1" i="0" u="none" strike="noStrike" dirty="0">
                          <a:solidFill>
                            <a:schemeClr val="tx1"/>
                          </a:solidFill>
                          <a:effectLst/>
                          <a:latin typeface="Calibri" panose="020F0502020204030204" pitchFamily="34" charset="0"/>
                        </a:rPr>
                        <a:t>De  acuerdo con el grado de probabilidad: DEPORTE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53238">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417578">
                <a:tc>
                  <a:txBody>
                    <a:bodyPr/>
                    <a:lstStyle/>
                    <a:p>
                      <a:pPr algn="l" fontAlgn="b"/>
                      <a:r>
                        <a:rPr lang="es-PY" sz="2400" b="1" i="0" u="none" strike="noStrike" dirty="0">
                          <a:solidFill>
                            <a:srgbClr val="000000"/>
                          </a:solidFill>
                          <a:effectLst/>
                          <a:latin typeface="Calibri" panose="020F0502020204030204" pitchFamily="34" charset="0"/>
                        </a:rPr>
                        <a:t>NADA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417578">
                <a:tc>
                  <a:txBody>
                    <a:bodyPr/>
                    <a:lstStyle/>
                    <a:p>
                      <a:pPr algn="l" fontAlgn="b"/>
                      <a:r>
                        <a:rPr lang="es-PY" sz="2400" b="1" i="0" u="none" strike="noStrike">
                          <a:solidFill>
                            <a:srgbClr val="000000"/>
                          </a:solidFill>
                          <a:effectLst/>
                          <a:latin typeface="Calibri" panose="020F0502020204030204" pitchFamily="34" charset="0"/>
                        </a:rPr>
                        <a:t>POCO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734625"/>
                  </a:ext>
                </a:extLst>
              </a:tr>
              <a:tr h="417578">
                <a:tc>
                  <a:txBody>
                    <a:bodyPr/>
                    <a:lstStyle/>
                    <a:p>
                      <a:pPr algn="l" fontAlgn="b"/>
                      <a:r>
                        <a:rPr lang="es-PY" sz="2400" b="1" i="0" u="none" strike="noStrike">
                          <a:solidFill>
                            <a:srgbClr val="000000"/>
                          </a:solidFill>
                          <a:effectLst/>
                          <a:latin typeface="Calibri" panose="020F0502020204030204" pitchFamily="34" charset="0"/>
                        </a:rPr>
                        <a:t>MUY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7930645"/>
                  </a:ext>
                </a:extLst>
              </a:tr>
              <a:tr h="417578">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0486446"/>
                  </a:ext>
                </a:extLst>
              </a:tr>
              <a:tr h="417578">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417578">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sp>
        <p:nvSpPr>
          <p:cNvPr id="5" name="TextBox 4">
            <a:extLst>
              <a:ext uri="{FF2B5EF4-FFF2-40B4-BE49-F238E27FC236}">
                <a16:creationId xmlns:a16="http://schemas.microsoft.com/office/drawing/2014/main" id="{EF66293B-CFB5-BDB3-6A5A-ECC396F43E74}"/>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50030335"/>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371600"/>
            <a:endParaRPr lang="es-PY" sz="2700" dirty="0">
              <a:solidFill>
                <a:prstClr val="white"/>
              </a:solidFill>
              <a:latin typeface="Calibri" panose="020F0502020204030204"/>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830997"/>
          </a:xfrm>
          <a:prstGeom prst="rect">
            <a:avLst/>
          </a:prstGeom>
          <a:noFill/>
        </p:spPr>
        <p:txBody>
          <a:bodyPr wrap="square" rtlCol="0">
            <a:spAutoFit/>
          </a:bodyPr>
          <a:lstStyle/>
          <a:p>
            <a:pPr marL="685800" lvl="1" algn="r" defTabSz="1371600"/>
            <a:r>
              <a:rPr lang="es-ES" sz="2400" b="1" dirty="0">
                <a:solidFill>
                  <a:prstClr val="black"/>
                </a:solidFill>
                <a:latin typeface="Calibri" panose="020F0502020204030204"/>
              </a:rPr>
              <a:t>3.D AREAS DE COBERTURA  Y GRADO DE POSIBLE INTIMINACION O AMENAZA: </a:t>
            </a:r>
          </a:p>
          <a:p>
            <a:pPr marL="685800" lvl="1" algn="r" defTabSz="1371600"/>
            <a:r>
              <a:rPr lang="es-ES" sz="2400" b="1" dirty="0">
                <a:solidFill>
                  <a:prstClr val="black"/>
                </a:solidFill>
                <a:latin typeface="Calibri" panose="020F0502020204030204"/>
              </a:rPr>
              <a:t>JUDICIALES Y /O POLICIALES </a:t>
            </a:r>
            <a:endParaRPr lang="es-PY" sz="2400" b="1" dirty="0">
              <a:solidFill>
                <a:prstClr val="black"/>
              </a:solidFill>
              <a:latin typeface="Calibri" panose="020F0502020204030204"/>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951807382"/>
              </p:ext>
            </p:extLst>
          </p:nvPr>
        </p:nvGraphicFramePr>
        <p:xfrm>
          <a:off x="647700" y="1478915"/>
          <a:ext cx="17030698" cy="3816983"/>
        </p:xfrm>
        <a:graphic>
          <a:graphicData uri="http://schemas.openxmlformats.org/drawingml/2006/table">
            <a:tbl>
              <a:tblPr/>
              <a:tblGrid>
                <a:gridCol w="3682225">
                  <a:extLst>
                    <a:ext uri="{9D8B030D-6E8A-4147-A177-3AD203B41FA5}">
                      <a16:colId xmlns:a16="http://schemas.microsoft.com/office/drawing/2014/main" val="2603815270"/>
                    </a:ext>
                  </a:extLst>
                </a:gridCol>
                <a:gridCol w="2098792">
                  <a:extLst>
                    <a:ext uri="{9D8B030D-6E8A-4147-A177-3AD203B41FA5}">
                      <a16:colId xmlns:a16="http://schemas.microsoft.com/office/drawing/2014/main" val="2271645990"/>
                    </a:ext>
                  </a:extLst>
                </a:gridCol>
                <a:gridCol w="2098792">
                  <a:extLst>
                    <a:ext uri="{9D8B030D-6E8A-4147-A177-3AD203B41FA5}">
                      <a16:colId xmlns:a16="http://schemas.microsoft.com/office/drawing/2014/main" val="3365438893"/>
                    </a:ext>
                  </a:extLst>
                </a:gridCol>
                <a:gridCol w="2098792">
                  <a:extLst>
                    <a:ext uri="{9D8B030D-6E8A-4147-A177-3AD203B41FA5}">
                      <a16:colId xmlns:a16="http://schemas.microsoft.com/office/drawing/2014/main" val="2198213398"/>
                    </a:ext>
                  </a:extLst>
                </a:gridCol>
                <a:gridCol w="2098792">
                  <a:extLst>
                    <a:ext uri="{9D8B030D-6E8A-4147-A177-3AD203B41FA5}">
                      <a16:colId xmlns:a16="http://schemas.microsoft.com/office/drawing/2014/main" val="2276656453"/>
                    </a:ext>
                  </a:extLst>
                </a:gridCol>
                <a:gridCol w="1640639">
                  <a:extLst>
                    <a:ext uri="{9D8B030D-6E8A-4147-A177-3AD203B41FA5}">
                      <a16:colId xmlns:a16="http://schemas.microsoft.com/office/drawing/2014/main" val="80904801"/>
                    </a:ext>
                  </a:extLst>
                </a:gridCol>
                <a:gridCol w="1505758">
                  <a:extLst>
                    <a:ext uri="{9D8B030D-6E8A-4147-A177-3AD203B41FA5}">
                      <a16:colId xmlns:a16="http://schemas.microsoft.com/office/drawing/2014/main" val="92665308"/>
                    </a:ext>
                  </a:extLst>
                </a:gridCol>
                <a:gridCol w="1806908">
                  <a:extLst>
                    <a:ext uri="{9D8B030D-6E8A-4147-A177-3AD203B41FA5}">
                      <a16:colId xmlns:a16="http://schemas.microsoft.com/office/drawing/2014/main" val="3771453558"/>
                    </a:ext>
                  </a:extLst>
                </a:gridCol>
              </a:tblGrid>
              <a:tr h="730425">
                <a:tc gridSpan="8">
                  <a:txBody>
                    <a:bodyPr/>
                    <a:lstStyle/>
                    <a:p>
                      <a:pPr algn="ctr" fontAlgn="b"/>
                      <a:r>
                        <a:rPr lang="es-MX" sz="2100" b="1" i="0" u="none" strike="noStrike" dirty="0">
                          <a:solidFill>
                            <a:schemeClr val="tx1"/>
                          </a:solidFill>
                          <a:effectLst/>
                          <a:latin typeface="Calibri" panose="020F0502020204030204" pitchFamily="34" charset="0"/>
                        </a:rPr>
                        <a:t>¿En qué tipo de áreas de cobertura o temas Ud. considera que es más probable que un periodista se sienta intimidado o amenazado en su seguridad? </a:t>
                      </a:r>
                    </a:p>
                    <a:p>
                      <a:pPr algn="ctr" fontAlgn="b"/>
                      <a:r>
                        <a:rPr lang="es-MX" sz="2100" b="1" i="0" u="none" strike="noStrike" dirty="0">
                          <a:solidFill>
                            <a:schemeClr val="tx1"/>
                          </a:solidFill>
                          <a:effectLst/>
                          <a:latin typeface="Calibri" panose="020F0502020204030204" pitchFamily="34" charset="0"/>
                        </a:rPr>
                        <a:t>De  acuerdo con el grado de probabilidad: JUDICIALES Y /O POLICIALES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619802">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a:t>
                      </a:r>
                    </a:p>
                    <a:p>
                      <a:pPr algn="ctr" fontAlgn="b"/>
                      <a:r>
                        <a:rPr lang="es-PY" sz="1600" b="1" i="0" u="none" strike="noStrike" dirty="0">
                          <a:solidFill>
                            <a:srgbClr val="000000"/>
                          </a:solidFill>
                          <a:effectLst/>
                          <a:latin typeface="Calibri" panose="020F0502020204030204" pitchFamily="34" charset="0"/>
                        </a:rPr>
                        <a:t>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411126">
                <a:tc>
                  <a:txBody>
                    <a:bodyPr/>
                    <a:lstStyle/>
                    <a:p>
                      <a:pPr algn="l" fontAlgn="b"/>
                      <a:r>
                        <a:rPr lang="es-PY" sz="2400" b="1" i="0" u="none" strike="noStrike" dirty="0">
                          <a:solidFill>
                            <a:srgbClr val="000000"/>
                          </a:solidFill>
                          <a:effectLst/>
                          <a:latin typeface="Calibri" panose="020F0502020204030204" pitchFamily="34" charset="0"/>
                        </a:rPr>
                        <a:t>NADA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411126">
                <a:tc>
                  <a:txBody>
                    <a:bodyPr/>
                    <a:lstStyle/>
                    <a:p>
                      <a:pPr algn="l" fontAlgn="b"/>
                      <a:r>
                        <a:rPr lang="es-PY" sz="2400" b="1" i="0" u="none" strike="noStrike">
                          <a:solidFill>
                            <a:srgbClr val="000000"/>
                          </a:solidFill>
                          <a:effectLst/>
                          <a:latin typeface="Calibri" panose="020F0502020204030204" pitchFamily="34" charset="0"/>
                        </a:rPr>
                        <a:t>POCO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01881937"/>
                  </a:ext>
                </a:extLst>
              </a:tr>
              <a:tr h="411126">
                <a:tc>
                  <a:txBody>
                    <a:bodyPr/>
                    <a:lstStyle/>
                    <a:p>
                      <a:pPr algn="l" fontAlgn="b"/>
                      <a:r>
                        <a:rPr lang="es-PY" sz="2400" b="1" i="0" u="none" strike="noStrike">
                          <a:solidFill>
                            <a:srgbClr val="000000"/>
                          </a:solidFill>
                          <a:effectLst/>
                          <a:latin typeface="Calibri" panose="020F0502020204030204" pitchFamily="34" charset="0"/>
                        </a:rPr>
                        <a:t>MUY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6100830"/>
                  </a:ext>
                </a:extLst>
              </a:tr>
              <a:tr h="411126">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0634569"/>
                  </a:ext>
                </a:extLst>
              </a:tr>
              <a:tr h="411126">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411126">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921176626"/>
              </p:ext>
            </p:extLst>
          </p:nvPr>
        </p:nvGraphicFramePr>
        <p:xfrm>
          <a:off x="647700" y="5561898"/>
          <a:ext cx="17030700" cy="3696402"/>
        </p:xfrm>
        <a:graphic>
          <a:graphicData uri="http://schemas.openxmlformats.org/drawingml/2006/table">
            <a:tbl>
              <a:tblPr/>
              <a:tblGrid>
                <a:gridCol w="3278230">
                  <a:extLst>
                    <a:ext uri="{9D8B030D-6E8A-4147-A177-3AD203B41FA5}">
                      <a16:colId xmlns:a16="http://schemas.microsoft.com/office/drawing/2014/main" val="2603815270"/>
                    </a:ext>
                  </a:extLst>
                </a:gridCol>
                <a:gridCol w="1868523">
                  <a:extLst>
                    <a:ext uri="{9D8B030D-6E8A-4147-A177-3AD203B41FA5}">
                      <a16:colId xmlns:a16="http://schemas.microsoft.com/office/drawing/2014/main" val="2271645990"/>
                    </a:ext>
                  </a:extLst>
                </a:gridCol>
                <a:gridCol w="1868523">
                  <a:extLst>
                    <a:ext uri="{9D8B030D-6E8A-4147-A177-3AD203B41FA5}">
                      <a16:colId xmlns:a16="http://schemas.microsoft.com/office/drawing/2014/main" val="3365438893"/>
                    </a:ext>
                  </a:extLst>
                </a:gridCol>
                <a:gridCol w="1868523">
                  <a:extLst>
                    <a:ext uri="{9D8B030D-6E8A-4147-A177-3AD203B41FA5}">
                      <a16:colId xmlns:a16="http://schemas.microsoft.com/office/drawing/2014/main" val="3437335281"/>
                    </a:ext>
                  </a:extLst>
                </a:gridCol>
                <a:gridCol w="1868523">
                  <a:extLst>
                    <a:ext uri="{9D8B030D-6E8A-4147-A177-3AD203B41FA5}">
                      <a16:colId xmlns:a16="http://schemas.microsoft.com/office/drawing/2014/main" val="2198213398"/>
                    </a:ext>
                  </a:extLst>
                </a:gridCol>
                <a:gridCol w="1868523">
                  <a:extLst>
                    <a:ext uri="{9D8B030D-6E8A-4147-A177-3AD203B41FA5}">
                      <a16:colId xmlns:a16="http://schemas.microsoft.com/office/drawing/2014/main" val="2276656453"/>
                    </a:ext>
                  </a:extLst>
                </a:gridCol>
                <a:gridCol w="1868523">
                  <a:extLst>
                    <a:ext uri="{9D8B030D-6E8A-4147-A177-3AD203B41FA5}">
                      <a16:colId xmlns:a16="http://schemas.microsoft.com/office/drawing/2014/main" val="80904801"/>
                    </a:ext>
                  </a:extLst>
                </a:gridCol>
                <a:gridCol w="1270666">
                  <a:extLst>
                    <a:ext uri="{9D8B030D-6E8A-4147-A177-3AD203B41FA5}">
                      <a16:colId xmlns:a16="http://schemas.microsoft.com/office/drawing/2014/main" val="92665308"/>
                    </a:ext>
                  </a:extLst>
                </a:gridCol>
                <a:gridCol w="1270666">
                  <a:extLst>
                    <a:ext uri="{9D8B030D-6E8A-4147-A177-3AD203B41FA5}">
                      <a16:colId xmlns:a16="http://schemas.microsoft.com/office/drawing/2014/main" val="3771453558"/>
                    </a:ext>
                  </a:extLst>
                </a:gridCol>
              </a:tblGrid>
              <a:tr h="721889">
                <a:tc gridSpan="9">
                  <a:txBody>
                    <a:bodyPr/>
                    <a:lstStyle/>
                    <a:p>
                      <a:pPr algn="ctr" fontAlgn="b"/>
                      <a:r>
                        <a:rPr lang="es-MX" sz="2100" b="1" i="0" u="none" strike="noStrike" dirty="0">
                          <a:solidFill>
                            <a:schemeClr val="tx1"/>
                          </a:solidFill>
                          <a:effectLst/>
                          <a:latin typeface="Calibri" panose="020F0502020204030204" pitchFamily="34" charset="0"/>
                        </a:rPr>
                        <a:t>¿En qué tipo de áreas de cobertura o temas Ud. considera que es más probable que un periodista se sienta intimidado o amenazado en su seguridad? </a:t>
                      </a:r>
                    </a:p>
                    <a:p>
                      <a:pPr algn="ctr" fontAlgn="b"/>
                      <a:r>
                        <a:rPr lang="es-MX" sz="2100" b="1" i="0" u="none" strike="noStrike" dirty="0">
                          <a:solidFill>
                            <a:schemeClr val="tx1"/>
                          </a:solidFill>
                          <a:effectLst/>
                          <a:latin typeface="Calibri" panose="020F0502020204030204" pitchFamily="34" charset="0"/>
                        </a:rPr>
                        <a:t>De  acuerdo con el grado de probabilidad: JUDICIALES Y / O POLICIALES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54329">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403364">
                <a:tc>
                  <a:txBody>
                    <a:bodyPr/>
                    <a:lstStyle/>
                    <a:p>
                      <a:pPr algn="l" fontAlgn="b"/>
                      <a:r>
                        <a:rPr lang="es-PY" sz="2400" b="1" i="0" u="none" strike="noStrike" dirty="0">
                          <a:solidFill>
                            <a:srgbClr val="000000"/>
                          </a:solidFill>
                          <a:effectLst/>
                          <a:latin typeface="Calibri" panose="020F0502020204030204" pitchFamily="34" charset="0"/>
                        </a:rPr>
                        <a:t>NADA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403364">
                <a:tc>
                  <a:txBody>
                    <a:bodyPr/>
                    <a:lstStyle/>
                    <a:p>
                      <a:pPr algn="l" fontAlgn="b"/>
                      <a:r>
                        <a:rPr lang="es-PY" sz="2400" b="1" i="0" u="none" strike="noStrike">
                          <a:solidFill>
                            <a:srgbClr val="000000"/>
                          </a:solidFill>
                          <a:effectLst/>
                          <a:latin typeface="Calibri" panose="020F0502020204030204" pitchFamily="34" charset="0"/>
                        </a:rPr>
                        <a:t>POCO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734625"/>
                  </a:ext>
                </a:extLst>
              </a:tr>
              <a:tr h="403364">
                <a:tc>
                  <a:txBody>
                    <a:bodyPr/>
                    <a:lstStyle/>
                    <a:p>
                      <a:pPr algn="l" fontAlgn="b"/>
                      <a:r>
                        <a:rPr lang="es-PY" sz="2400" b="1" i="0" u="none" strike="noStrike">
                          <a:solidFill>
                            <a:srgbClr val="000000"/>
                          </a:solidFill>
                          <a:effectLst/>
                          <a:latin typeface="Calibri" panose="020F0502020204030204" pitchFamily="34" charset="0"/>
                        </a:rPr>
                        <a:t>MUY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49,6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47,8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7930645"/>
                  </a:ext>
                </a:extLst>
              </a:tr>
              <a:tr h="403364">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0486446"/>
                  </a:ext>
                </a:extLst>
              </a:tr>
              <a:tr h="403364">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403364">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sp>
        <p:nvSpPr>
          <p:cNvPr id="5" name="TextBox 4">
            <a:extLst>
              <a:ext uri="{FF2B5EF4-FFF2-40B4-BE49-F238E27FC236}">
                <a16:creationId xmlns:a16="http://schemas.microsoft.com/office/drawing/2014/main" id="{9DA94EDE-AAF0-32B5-01CC-406E884E1B0D}"/>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7203249"/>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371600"/>
            <a:endParaRPr lang="es-PY" sz="2700" dirty="0">
              <a:solidFill>
                <a:prstClr val="white"/>
              </a:solidFill>
              <a:latin typeface="Calibri" panose="020F0502020204030204"/>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830997"/>
          </a:xfrm>
          <a:prstGeom prst="rect">
            <a:avLst/>
          </a:prstGeom>
          <a:noFill/>
        </p:spPr>
        <p:txBody>
          <a:bodyPr wrap="square" rtlCol="0">
            <a:spAutoFit/>
          </a:bodyPr>
          <a:lstStyle/>
          <a:p>
            <a:pPr marL="685800" lvl="1" algn="r" defTabSz="1371600"/>
            <a:r>
              <a:rPr lang="es-ES" sz="2400" b="1" dirty="0">
                <a:solidFill>
                  <a:prstClr val="black"/>
                </a:solidFill>
                <a:latin typeface="Calibri" panose="020F0502020204030204"/>
              </a:rPr>
              <a:t>3.D AREAS DE COBERTURA  Y GRADO DE POSIBLE INTIMINACION O AMENAZA: </a:t>
            </a:r>
          </a:p>
          <a:p>
            <a:pPr marL="685800" lvl="1" algn="r" defTabSz="1371600"/>
            <a:r>
              <a:rPr lang="es-ES" sz="2400" b="1" dirty="0">
                <a:solidFill>
                  <a:prstClr val="black"/>
                </a:solidFill>
                <a:latin typeface="Calibri" panose="020F0502020204030204"/>
              </a:rPr>
              <a:t>MUNICIPALES </a:t>
            </a:r>
            <a:endParaRPr lang="es-PY" sz="2400" b="1" dirty="0">
              <a:solidFill>
                <a:prstClr val="black"/>
              </a:solidFill>
              <a:latin typeface="Calibri" panose="020F0502020204030204"/>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1884230183"/>
              </p:ext>
            </p:extLst>
          </p:nvPr>
        </p:nvGraphicFramePr>
        <p:xfrm>
          <a:off x="647700" y="1478915"/>
          <a:ext cx="16992601" cy="3859512"/>
        </p:xfrm>
        <a:graphic>
          <a:graphicData uri="http://schemas.openxmlformats.org/drawingml/2006/table">
            <a:tbl>
              <a:tblPr/>
              <a:tblGrid>
                <a:gridCol w="3673988">
                  <a:extLst>
                    <a:ext uri="{9D8B030D-6E8A-4147-A177-3AD203B41FA5}">
                      <a16:colId xmlns:a16="http://schemas.microsoft.com/office/drawing/2014/main" val="2603815270"/>
                    </a:ext>
                  </a:extLst>
                </a:gridCol>
                <a:gridCol w="2094097">
                  <a:extLst>
                    <a:ext uri="{9D8B030D-6E8A-4147-A177-3AD203B41FA5}">
                      <a16:colId xmlns:a16="http://schemas.microsoft.com/office/drawing/2014/main" val="2271645990"/>
                    </a:ext>
                  </a:extLst>
                </a:gridCol>
                <a:gridCol w="2094097">
                  <a:extLst>
                    <a:ext uri="{9D8B030D-6E8A-4147-A177-3AD203B41FA5}">
                      <a16:colId xmlns:a16="http://schemas.microsoft.com/office/drawing/2014/main" val="3365438893"/>
                    </a:ext>
                  </a:extLst>
                </a:gridCol>
                <a:gridCol w="2094097">
                  <a:extLst>
                    <a:ext uri="{9D8B030D-6E8A-4147-A177-3AD203B41FA5}">
                      <a16:colId xmlns:a16="http://schemas.microsoft.com/office/drawing/2014/main" val="2198213398"/>
                    </a:ext>
                  </a:extLst>
                </a:gridCol>
                <a:gridCol w="2094097">
                  <a:extLst>
                    <a:ext uri="{9D8B030D-6E8A-4147-A177-3AD203B41FA5}">
                      <a16:colId xmlns:a16="http://schemas.microsoft.com/office/drawing/2014/main" val="2276656453"/>
                    </a:ext>
                  </a:extLst>
                </a:gridCol>
                <a:gridCol w="1636969">
                  <a:extLst>
                    <a:ext uri="{9D8B030D-6E8A-4147-A177-3AD203B41FA5}">
                      <a16:colId xmlns:a16="http://schemas.microsoft.com/office/drawing/2014/main" val="80904801"/>
                    </a:ext>
                  </a:extLst>
                </a:gridCol>
                <a:gridCol w="1502390">
                  <a:extLst>
                    <a:ext uri="{9D8B030D-6E8A-4147-A177-3AD203B41FA5}">
                      <a16:colId xmlns:a16="http://schemas.microsoft.com/office/drawing/2014/main" val="92665308"/>
                    </a:ext>
                  </a:extLst>
                </a:gridCol>
                <a:gridCol w="1802866">
                  <a:extLst>
                    <a:ext uri="{9D8B030D-6E8A-4147-A177-3AD203B41FA5}">
                      <a16:colId xmlns:a16="http://schemas.microsoft.com/office/drawing/2014/main" val="3771453558"/>
                    </a:ext>
                  </a:extLst>
                </a:gridCol>
              </a:tblGrid>
              <a:tr h="666748">
                <a:tc gridSpan="8">
                  <a:txBody>
                    <a:bodyPr/>
                    <a:lstStyle/>
                    <a:p>
                      <a:pPr algn="ctr" fontAlgn="b"/>
                      <a:r>
                        <a:rPr lang="es-MX" sz="2100" b="1" i="0" u="none" strike="noStrike" dirty="0">
                          <a:solidFill>
                            <a:schemeClr val="tx1"/>
                          </a:solidFill>
                          <a:effectLst/>
                          <a:latin typeface="Calibri" panose="020F0502020204030204" pitchFamily="34" charset="0"/>
                        </a:rPr>
                        <a:t>¿En qué tipo de áreas de cobertura o temas Ud. considera que es más probable que un periodista se sienta intimidado o amenazado en su seguridad? </a:t>
                      </a:r>
                    </a:p>
                    <a:p>
                      <a:pPr algn="ctr" fontAlgn="b"/>
                      <a:r>
                        <a:rPr lang="es-MX" sz="2100" b="1" i="0" u="none" strike="noStrike" dirty="0">
                          <a:solidFill>
                            <a:schemeClr val="tx1"/>
                          </a:solidFill>
                          <a:effectLst/>
                          <a:latin typeface="Calibri" panose="020F0502020204030204" pitchFamily="34" charset="0"/>
                        </a:rPr>
                        <a:t>De  acuerdo con el grado de probabilidad: MUNICIPALES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65769">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a:t>
                      </a:r>
                    </a:p>
                    <a:p>
                      <a:pPr algn="ctr" fontAlgn="b"/>
                      <a:r>
                        <a:rPr lang="es-PY" sz="1600" b="1" i="0" u="none" strike="noStrike" dirty="0">
                          <a:solidFill>
                            <a:srgbClr val="000000"/>
                          </a:solidFill>
                          <a:effectLst/>
                          <a:latin typeface="Calibri" panose="020F0502020204030204" pitchFamily="34" charset="0"/>
                        </a:rPr>
                        <a:t>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2740">
                <a:tc>
                  <a:txBody>
                    <a:bodyPr/>
                    <a:lstStyle/>
                    <a:p>
                      <a:pPr algn="l" fontAlgn="b"/>
                      <a:r>
                        <a:rPr lang="es-PY" sz="2400" b="1" i="0" u="none" strike="noStrike" dirty="0">
                          <a:solidFill>
                            <a:srgbClr val="000000"/>
                          </a:solidFill>
                          <a:effectLst/>
                          <a:latin typeface="Calibri" panose="020F0502020204030204" pitchFamily="34" charset="0"/>
                        </a:rPr>
                        <a:t>NADA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62740">
                <a:tc>
                  <a:txBody>
                    <a:bodyPr/>
                    <a:lstStyle/>
                    <a:p>
                      <a:pPr algn="l" fontAlgn="b"/>
                      <a:r>
                        <a:rPr lang="es-PY" sz="2400" b="1" i="0" u="none" strike="noStrike">
                          <a:solidFill>
                            <a:srgbClr val="000000"/>
                          </a:solidFill>
                          <a:effectLst/>
                          <a:latin typeface="Calibri" panose="020F0502020204030204" pitchFamily="34" charset="0"/>
                        </a:rPr>
                        <a:t>POCO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01881937"/>
                  </a:ext>
                </a:extLst>
              </a:tr>
              <a:tr h="362740">
                <a:tc>
                  <a:txBody>
                    <a:bodyPr/>
                    <a:lstStyle/>
                    <a:p>
                      <a:pPr algn="l" fontAlgn="b"/>
                      <a:r>
                        <a:rPr lang="es-PY" sz="2400" b="1" i="0" u="none" strike="noStrike">
                          <a:solidFill>
                            <a:srgbClr val="000000"/>
                          </a:solidFill>
                          <a:effectLst/>
                          <a:latin typeface="Calibri" panose="020F0502020204030204" pitchFamily="34" charset="0"/>
                        </a:rPr>
                        <a:t>MUY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6100830"/>
                  </a:ext>
                </a:extLst>
              </a:tr>
              <a:tr h="362740">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0634569"/>
                  </a:ext>
                </a:extLst>
              </a:tr>
              <a:tr h="362740">
                <a:tc>
                  <a:txBody>
                    <a:bodyPr/>
                    <a:lstStyle/>
                    <a:p>
                      <a:pPr algn="l" fontAlgn="b"/>
                      <a:r>
                        <a:rPr lang="es-PY" sz="2400" b="1" i="0" u="none" strike="noStrike">
                          <a:solidFill>
                            <a:srgbClr val="000000"/>
                          </a:solidFill>
                          <a:effectLst/>
                          <a:latin typeface="Calibri" panose="020F0502020204030204" pitchFamily="34" charset="0"/>
                        </a:rPr>
                        <a:t>NO DESEA RESPONDER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62740">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362740">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1961609527"/>
              </p:ext>
            </p:extLst>
          </p:nvPr>
        </p:nvGraphicFramePr>
        <p:xfrm>
          <a:off x="685800" y="5706619"/>
          <a:ext cx="16992600" cy="3771698"/>
        </p:xfrm>
        <a:graphic>
          <a:graphicData uri="http://schemas.openxmlformats.org/drawingml/2006/table">
            <a:tbl>
              <a:tblPr/>
              <a:tblGrid>
                <a:gridCol w="3270896">
                  <a:extLst>
                    <a:ext uri="{9D8B030D-6E8A-4147-A177-3AD203B41FA5}">
                      <a16:colId xmlns:a16="http://schemas.microsoft.com/office/drawing/2014/main" val="2603815270"/>
                    </a:ext>
                  </a:extLst>
                </a:gridCol>
                <a:gridCol w="1864343">
                  <a:extLst>
                    <a:ext uri="{9D8B030D-6E8A-4147-A177-3AD203B41FA5}">
                      <a16:colId xmlns:a16="http://schemas.microsoft.com/office/drawing/2014/main" val="2271645990"/>
                    </a:ext>
                  </a:extLst>
                </a:gridCol>
                <a:gridCol w="1864343">
                  <a:extLst>
                    <a:ext uri="{9D8B030D-6E8A-4147-A177-3AD203B41FA5}">
                      <a16:colId xmlns:a16="http://schemas.microsoft.com/office/drawing/2014/main" val="3365438893"/>
                    </a:ext>
                  </a:extLst>
                </a:gridCol>
                <a:gridCol w="1864343">
                  <a:extLst>
                    <a:ext uri="{9D8B030D-6E8A-4147-A177-3AD203B41FA5}">
                      <a16:colId xmlns:a16="http://schemas.microsoft.com/office/drawing/2014/main" val="3437335281"/>
                    </a:ext>
                  </a:extLst>
                </a:gridCol>
                <a:gridCol w="1864343">
                  <a:extLst>
                    <a:ext uri="{9D8B030D-6E8A-4147-A177-3AD203B41FA5}">
                      <a16:colId xmlns:a16="http://schemas.microsoft.com/office/drawing/2014/main" val="2198213398"/>
                    </a:ext>
                  </a:extLst>
                </a:gridCol>
                <a:gridCol w="1864343">
                  <a:extLst>
                    <a:ext uri="{9D8B030D-6E8A-4147-A177-3AD203B41FA5}">
                      <a16:colId xmlns:a16="http://schemas.microsoft.com/office/drawing/2014/main" val="2276656453"/>
                    </a:ext>
                  </a:extLst>
                </a:gridCol>
                <a:gridCol w="1864343">
                  <a:extLst>
                    <a:ext uri="{9D8B030D-6E8A-4147-A177-3AD203B41FA5}">
                      <a16:colId xmlns:a16="http://schemas.microsoft.com/office/drawing/2014/main" val="80904801"/>
                    </a:ext>
                  </a:extLst>
                </a:gridCol>
                <a:gridCol w="1267823">
                  <a:extLst>
                    <a:ext uri="{9D8B030D-6E8A-4147-A177-3AD203B41FA5}">
                      <a16:colId xmlns:a16="http://schemas.microsoft.com/office/drawing/2014/main" val="92665308"/>
                    </a:ext>
                  </a:extLst>
                </a:gridCol>
                <a:gridCol w="1267823">
                  <a:extLst>
                    <a:ext uri="{9D8B030D-6E8A-4147-A177-3AD203B41FA5}">
                      <a16:colId xmlns:a16="http://schemas.microsoft.com/office/drawing/2014/main" val="3771453558"/>
                    </a:ext>
                  </a:extLst>
                </a:gridCol>
              </a:tblGrid>
              <a:tr h="624226">
                <a:tc gridSpan="9">
                  <a:txBody>
                    <a:bodyPr/>
                    <a:lstStyle/>
                    <a:p>
                      <a:pPr algn="ctr" fontAlgn="b"/>
                      <a:r>
                        <a:rPr lang="es-MX" sz="2100" b="1" i="0" u="none" strike="noStrike" dirty="0">
                          <a:solidFill>
                            <a:schemeClr val="tx1"/>
                          </a:solidFill>
                          <a:effectLst/>
                          <a:latin typeface="Calibri" panose="020F0502020204030204" pitchFamily="34" charset="0"/>
                        </a:rPr>
                        <a:t>¿En qué tipo de áreas de cobertura o temas Ud. considera que es más probable que un periodista se sienta intimidado o amenazado en su seguridad? </a:t>
                      </a:r>
                    </a:p>
                    <a:p>
                      <a:pPr algn="ctr" fontAlgn="b"/>
                      <a:r>
                        <a:rPr lang="es-MX" sz="2100" b="1" i="0" u="none" strike="noStrike" dirty="0">
                          <a:solidFill>
                            <a:schemeClr val="tx1"/>
                          </a:solidFill>
                          <a:effectLst/>
                          <a:latin typeface="Calibri" panose="020F0502020204030204" pitchFamily="34" charset="0"/>
                        </a:rPr>
                        <a:t>De  acuerdo con el grado de probabilidad: MUNICIPALES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79335">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1797">
                <a:tc>
                  <a:txBody>
                    <a:bodyPr/>
                    <a:lstStyle/>
                    <a:p>
                      <a:pPr algn="l" fontAlgn="b"/>
                      <a:r>
                        <a:rPr lang="es-PY" sz="2400" b="1" i="0" u="none" strike="noStrike" dirty="0">
                          <a:solidFill>
                            <a:srgbClr val="000000"/>
                          </a:solidFill>
                          <a:effectLst/>
                          <a:latin typeface="Calibri" panose="020F0502020204030204" pitchFamily="34" charset="0"/>
                        </a:rPr>
                        <a:t>NADA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61797">
                <a:tc>
                  <a:txBody>
                    <a:bodyPr/>
                    <a:lstStyle/>
                    <a:p>
                      <a:pPr algn="l" fontAlgn="b"/>
                      <a:r>
                        <a:rPr lang="es-PY" sz="2400" b="1" i="0" u="none" strike="noStrike">
                          <a:solidFill>
                            <a:srgbClr val="000000"/>
                          </a:solidFill>
                          <a:effectLst/>
                          <a:latin typeface="Calibri" panose="020F0502020204030204" pitchFamily="34" charset="0"/>
                        </a:rPr>
                        <a:t>POCO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734625"/>
                  </a:ext>
                </a:extLst>
              </a:tr>
              <a:tr h="361797">
                <a:tc>
                  <a:txBody>
                    <a:bodyPr/>
                    <a:lstStyle/>
                    <a:p>
                      <a:pPr algn="l" fontAlgn="b"/>
                      <a:r>
                        <a:rPr lang="es-PY" sz="2400" b="1" i="0" u="none" strike="noStrike">
                          <a:solidFill>
                            <a:srgbClr val="000000"/>
                          </a:solidFill>
                          <a:effectLst/>
                          <a:latin typeface="Calibri" panose="020F0502020204030204" pitchFamily="34" charset="0"/>
                        </a:rPr>
                        <a:t>MUY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7930645"/>
                  </a:ext>
                </a:extLst>
              </a:tr>
              <a:tr h="361797">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0486446"/>
                  </a:ext>
                </a:extLst>
              </a:tr>
              <a:tr h="361797">
                <a:tc>
                  <a:txBody>
                    <a:bodyPr/>
                    <a:lstStyle/>
                    <a:p>
                      <a:pPr algn="l" fontAlgn="b"/>
                      <a:r>
                        <a:rPr lang="es-PY" sz="2400" b="1" i="0" u="none" strike="noStrike">
                          <a:solidFill>
                            <a:srgbClr val="000000"/>
                          </a:solidFill>
                          <a:effectLst/>
                          <a:latin typeface="Calibri" panose="020F0502020204030204" pitchFamily="34" charset="0"/>
                        </a:rPr>
                        <a:t>NO DESEA RESPONDER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61797">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38,7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361797">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sp>
        <p:nvSpPr>
          <p:cNvPr id="5" name="TextBox 4">
            <a:extLst>
              <a:ext uri="{FF2B5EF4-FFF2-40B4-BE49-F238E27FC236}">
                <a16:creationId xmlns:a16="http://schemas.microsoft.com/office/drawing/2014/main" id="{09CFDB2A-4F50-7794-73E9-681A1B1AF052}"/>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973827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371600"/>
            <a:endParaRPr lang="es-PY" sz="2700" dirty="0">
              <a:solidFill>
                <a:prstClr val="white"/>
              </a:solidFill>
              <a:latin typeface="Calibri" panose="020F0502020204030204"/>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830997"/>
          </a:xfrm>
          <a:prstGeom prst="rect">
            <a:avLst/>
          </a:prstGeom>
          <a:noFill/>
        </p:spPr>
        <p:txBody>
          <a:bodyPr wrap="square" rtlCol="0">
            <a:spAutoFit/>
          </a:bodyPr>
          <a:lstStyle/>
          <a:p>
            <a:pPr marL="685800" lvl="1" algn="r" defTabSz="1371600"/>
            <a:r>
              <a:rPr lang="es-ES" sz="2400" b="1" dirty="0">
                <a:solidFill>
                  <a:prstClr val="black"/>
                </a:solidFill>
                <a:latin typeface="Calibri" panose="020F0502020204030204"/>
              </a:rPr>
              <a:t>3.D AREAS DE COBERTURA  Y GRADO DE POSIBLE INTIMINACION O AMENAZA: </a:t>
            </a:r>
          </a:p>
          <a:p>
            <a:pPr marL="685800" lvl="1" algn="r" defTabSz="1371600"/>
            <a:r>
              <a:rPr lang="es-ES" sz="2400" b="1" dirty="0">
                <a:solidFill>
                  <a:prstClr val="black"/>
                </a:solidFill>
                <a:latin typeface="Calibri" panose="020F0502020204030204"/>
              </a:rPr>
              <a:t>NARCOTRÁFICO/ CRIMEN ORGANIZADO </a:t>
            </a:r>
            <a:endParaRPr lang="es-PY" sz="2400" b="1" dirty="0">
              <a:solidFill>
                <a:prstClr val="black"/>
              </a:solidFill>
              <a:latin typeface="Calibri" panose="020F0502020204030204"/>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569257291"/>
              </p:ext>
            </p:extLst>
          </p:nvPr>
        </p:nvGraphicFramePr>
        <p:xfrm>
          <a:off x="647700" y="1478915"/>
          <a:ext cx="16992601" cy="3859512"/>
        </p:xfrm>
        <a:graphic>
          <a:graphicData uri="http://schemas.openxmlformats.org/drawingml/2006/table">
            <a:tbl>
              <a:tblPr/>
              <a:tblGrid>
                <a:gridCol w="3673988">
                  <a:extLst>
                    <a:ext uri="{9D8B030D-6E8A-4147-A177-3AD203B41FA5}">
                      <a16:colId xmlns:a16="http://schemas.microsoft.com/office/drawing/2014/main" val="2603815270"/>
                    </a:ext>
                  </a:extLst>
                </a:gridCol>
                <a:gridCol w="2094097">
                  <a:extLst>
                    <a:ext uri="{9D8B030D-6E8A-4147-A177-3AD203B41FA5}">
                      <a16:colId xmlns:a16="http://schemas.microsoft.com/office/drawing/2014/main" val="2271645990"/>
                    </a:ext>
                  </a:extLst>
                </a:gridCol>
                <a:gridCol w="2094097">
                  <a:extLst>
                    <a:ext uri="{9D8B030D-6E8A-4147-A177-3AD203B41FA5}">
                      <a16:colId xmlns:a16="http://schemas.microsoft.com/office/drawing/2014/main" val="3365438893"/>
                    </a:ext>
                  </a:extLst>
                </a:gridCol>
                <a:gridCol w="2094097">
                  <a:extLst>
                    <a:ext uri="{9D8B030D-6E8A-4147-A177-3AD203B41FA5}">
                      <a16:colId xmlns:a16="http://schemas.microsoft.com/office/drawing/2014/main" val="2198213398"/>
                    </a:ext>
                  </a:extLst>
                </a:gridCol>
                <a:gridCol w="2094097">
                  <a:extLst>
                    <a:ext uri="{9D8B030D-6E8A-4147-A177-3AD203B41FA5}">
                      <a16:colId xmlns:a16="http://schemas.microsoft.com/office/drawing/2014/main" val="2276656453"/>
                    </a:ext>
                  </a:extLst>
                </a:gridCol>
                <a:gridCol w="1636969">
                  <a:extLst>
                    <a:ext uri="{9D8B030D-6E8A-4147-A177-3AD203B41FA5}">
                      <a16:colId xmlns:a16="http://schemas.microsoft.com/office/drawing/2014/main" val="80904801"/>
                    </a:ext>
                  </a:extLst>
                </a:gridCol>
                <a:gridCol w="1502390">
                  <a:extLst>
                    <a:ext uri="{9D8B030D-6E8A-4147-A177-3AD203B41FA5}">
                      <a16:colId xmlns:a16="http://schemas.microsoft.com/office/drawing/2014/main" val="92665308"/>
                    </a:ext>
                  </a:extLst>
                </a:gridCol>
                <a:gridCol w="1802866">
                  <a:extLst>
                    <a:ext uri="{9D8B030D-6E8A-4147-A177-3AD203B41FA5}">
                      <a16:colId xmlns:a16="http://schemas.microsoft.com/office/drawing/2014/main" val="3771453558"/>
                    </a:ext>
                  </a:extLst>
                </a:gridCol>
              </a:tblGrid>
              <a:tr h="666748">
                <a:tc gridSpan="8">
                  <a:txBody>
                    <a:bodyPr/>
                    <a:lstStyle/>
                    <a:p>
                      <a:pPr algn="ctr" fontAlgn="b"/>
                      <a:r>
                        <a:rPr lang="es-MX" sz="2100" b="1" i="0" u="none" strike="noStrike" dirty="0">
                          <a:solidFill>
                            <a:schemeClr val="tx1"/>
                          </a:solidFill>
                          <a:effectLst/>
                          <a:latin typeface="Calibri" panose="020F0502020204030204" pitchFamily="34" charset="0"/>
                        </a:rPr>
                        <a:t>¿En qué tipo de áreas de cobertura o temas Ud. considera que es más probable que un periodista se sienta intimidado o amenazado en su seguridad? </a:t>
                      </a:r>
                    </a:p>
                    <a:p>
                      <a:pPr algn="ctr" fontAlgn="b"/>
                      <a:r>
                        <a:rPr lang="es-MX" sz="2100" b="1" i="0" u="none" strike="noStrike" dirty="0">
                          <a:solidFill>
                            <a:schemeClr val="tx1"/>
                          </a:solidFill>
                          <a:effectLst/>
                          <a:latin typeface="Calibri" panose="020F0502020204030204" pitchFamily="34" charset="0"/>
                        </a:rPr>
                        <a:t>De  acuerdo con el grado de probabilidad: NARCOTRÁFICO/ CRIMEN ORGANIZADO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65769">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2740">
                <a:tc>
                  <a:txBody>
                    <a:bodyPr/>
                    <a:lstStyle/>
                    <a:p>
                      <a:pPr algn="l" fontAlgn="b"/>
                      <a:r>
                        <a:rPr lang="es-PY" sz="2400" b="1" i="0" u="none" strike="noStrike" dirty="0">
                          <a:solidFill>
                            <a:srgbClr val="000000"/>
                          </a:solidFill>
                          <a:effectLst/>
                          <a:latin typeface="Calibri" panose="020F0502020204030204" pitchFamily="34" charset="0"/>
                        </a:rPr>
                        <a:t>NADA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62740">
                <a:tc>
                  <a:txBody>
                    <a:bodyPr/>
                    <a:lstStyle/>
                    <a:p>
                      <a:pPr algn="l" fontAlgn="b"/>
                      <a:r>
                        <a:rPr lang="es-PY" sz="2400" b="1" i="0" u="none" strike="noStrike">
                          <a:solidFill>
                            <a:srgbClr val="000000"/>
                          </a:solidFill>
                          <a:effectLst/>
                          <a:latin typeface="Calibri" panose="020F0502020204030204" pitchFamily="34" charset="0"/>
                        </a:rPr>
                        <a:t>POCO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01881937"/>
                  </a:ext>
                </a:extLst>
              </a:tr>
              <a:tr h="362740">
                <a:tc>
                  <a:txBody>
                    <a:bodyPr/>
                    <a:lstStyle/>
                    <a:p>
                      <a:pPr algn="l" fontAlgn="b"/>
                      <a:r>
                        <a:rPr lang="es-PY" sz="2400" b="1" i="0" u="none" strike="noStrike">
                          <a:solidFill>
                            <a:srgbClr val="000000"/>
                          </a:solidFill>
                          <a:effectLst/>
                          <a:latin typeface="Calibri" panose="020F0502020204030204" pitchFamily="34" charset="0"/>
                        </a:rPr>
                        <a:t>MUY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6100830"/>
                  </a:ext>
                </a:extLst>
              </a:tr>
              <a:tr h="362740">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0634569"/>
                  </a:ext>
                </a:extLst>
              </a:tr>
              <a:tr h="362740">
                <a:tc>
                  <a:txBody>
                    <a:bodyPr/>
                    <a:lstStyle/>
                    <a:p>
                      <a:pPr algn="l" fontAlgn="b"/>
                      <a:r>
                        <a:rPr lang="es-PY" sz="2400" b="1" i="0" u="none" strike="noStrike">
                          <a:solidFill>
                            <a:srgbClr val="000000"/>
                          </a:solidFill>
                          <a:effectLst/>
                          <a:latin typeface="Calibri" panose="020F0502020204030204" pitchFamily="34" charset="0"/>
                        </a:rPr>
                        <a:t>NO DESEA RESPONDER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62740">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362740">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2622099303"/>
              </p:ext>
            </p:extLst>
          </p:nvPr>
        </p:nvGraphicFramePr>
        <p:xfrm>
          <a:off x="685800" y="5706619"/>
          <a:ext cx="16763999" cy="3771698"/>
        </p:xfrm>
        <a:graphic>
          <a:graphicData uri="http://schemas.openxmlformats.org/drawingml/2006/table">
            <a:tbl>
              <a:tblPr/>
              <a:tblGrid>
                <a:gridCol w="3226893">
                  <a:extLst>
                    <a:ext uri="{9D8B030D-6E8A-4147-A177-3AD203B41FA5}">
                      <a16:colId xmlns:a16="http://schemas.microsoft.com/office/drawing/2014/main" val="2603815270"/>
                    </a:ext>
                  </a:extLst>
                </a:gridCol>
                <a:gridCol w="1839262">
                  <a:extLst>
                    <a:ext uri="{9D8B030D-6E8A-4147-A177-3AD203B41FA5}">
                      <a16:colId xmlns:a16="http://schemas.microsoft.com/office/drawing/2014/main" val="2271645990"/>
                    </a:ext>
                  </a:extLst>
                </a:gridCol>
                <a:gridCol w="1839262">
                  <a:extLst>
                    <a:ext uri="{9D8B030D-6E8A-4147-A177-3AD203B41FA5}">
                      <a16:colId xmlns:a16="http://schemas.microsoft.com/office/drawing/2014/main" val="3365438893"/>
                    </a:ext>
                  </a:extLst>
                </a:gridCol>
                <a:gridCol w="1839262">
                  <a:extLst>
                    <a:ext uri="{9D8B030D-6E8A-4147-A177-3AD203B41FA5}">
                      <a16:colId xmlns:a16="http://schemas.microsoft.com/office/drawing/2014/main" val="3437335281"/>
                    </a:ext>
                  </a:extLst>
                </a:gridCol>
                <a:gridCol w="1839262">
                  <a:extLst>
                    <a:ext uri="{9D8B030D-6E8A-4147-A177-3AD203B41FA5}">
                      <a16:colId xmlns:a16="http://schemas.microsoft.com/office/drawing/2014/main" val="2198213398"/>
                    </a:ext>
                  </a:extLst>
                </a:gridCol>
                <a:gridCol w="1839262">
                  <a:extLst>
                    <a:ext uri="{9D8B030D-6E8A-4147-A177-3AD203B41FA5}">
                      <a16:colId xmlns:a16="http://schemas.microsoft.com/office/drawing/2014/main" val="2276656453"/>
                    </a:ext>
                  </a:extLst>
                </a:gridCol>
                <a:gridCol w="1839262">
                  <a:extLst>
                    <a:ext uri="{9D8B030D-6E8A-4147-A177-3AD203B41FA5}">
                      <a16:colId xmlns:a16="http://schemas.microsoft.com/office/drawing/2014/main" val="80904801"/>
                    </a:ext>
                  </a:extLst>
                </a:gridCol>
                <a:gridCol w="1250767">
                  <a:extLst>
                    <a:ext uri="{9D8B030D-6E8A-4147-A177-3AD203B41FA5}">
                      <a16:colId xmlns:a16="http://schemas.microsoft.com/office/drawing/2014/main" val="92665308"/>
                    </a:ext>
                  </a:extLst>
                </a:gridCol>
                <a:gridCol w="1250767">
                  <a:extLst>
                    <a:ext uri="{9D8B030D-6E8A-4147-A177-3AD203B41FA5}">
                      <a16:colId xmlns:a16="http://schemas.microsoft.com/office/drawing/2014/main" val="3771453558"/>
                    </a:ext>
                  </a:extLst>
                </a:gridCol>
              </a:tblGrid>
              <a:tr h="624226">
                <a:tc gridSpan="9">
                  <a:txBody>
                    <a:bodyPr/>
                    <a:lstStyle/>
                    <a:p>
                      <a:pPr algn="ctr" fontAlgn="b"/>
                      <a:r>
                        <a:rPr lang="es-MX" sz="2100" b="1" i="0" u="none" strike="noStrike" dirty="0">
                          <a:solidFill>
                            <a:schemeClr val="tx1"/>
                          </a:solidFill>
                          <a:effectLst/>
                          <a:latin typeface="Calibri" panose="020F0502020204030204" pitchFamily="34" charset="0"/>
                        </a:rPr>
                        <a:t>¿En qué tipo de áreas de cobertura o temas Ud. considera que es más probable que un periodista se sienta intimidado o amenazado en su seguridad? </a:t>
                      </a:r>
                    </a:p>
                    <a:p>
                      <a:pPr algn="ctr" fontAlgn="b"/>
                      <a:r>
                        <a:rPr lang="es-MX" sz="2100" b="1" i="0" u="none" strike="noStrike" dirty="0">
                          <a:solidFill>
                            <a:schemeClr val="tx1"/>
                          </a:solidFill>
                          <a:effectLst/>
                          <a:latin typeface="Calibri" panose="020F0502020204030204" pitchFamily="34" charset="0"/>
                        </a:rPr>
                        <a:t>De  acuerdo con el grado de probabilidad: NARCOTRÁFICO/ CRIMEN ORGANIZADO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79335">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1797">
                <a:tc>
                  <a:txBody>
                    <a:bodyPr/>
                    <a:lstStyle/>
                    <a:p>
                      <a:pPr algn="l" fontAlgn="b"/>
                      <a:r>
                        <a:rPr lang="es-PY" sz="2400" b="1" i="0" u="none" strike="noStrike" dirty="0">
                          <a:solidFill>
                            <a:srgbClr val="000000"/>
                          </a:solidFill>
                          <a:effectLst/>
                          <a:latin typeface="Calibri" panose="020F0502020204030204" pitchFamily="34" charset="0"/>
                        </a:rPr>
                        <a:t>NADA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61797">
                <a:tc>
                  <a:txBody>
                    <a:bodyPr/>
                    <a:lstStyle/>
                    <a:p>
                      <a:pPr algn="l" fontAlgn="b"/>
                      <a:r>
                        <a:rPr lang="es-PY" sz="2400" b="1" i="0" u="none" strike="noStrike">
                          <a:solidFill>
                            <a:srgbClr val="000000"/>
                          </a:solidFill>
                          <a:effectLst/>
                          <a:latin typeface="Calibri" panose="020F0502020204030204" pitchFamily="34" charset="0"/>
                        </a:rPr>
                        <a:t>POCO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734625"/>
                  </a:ext>
                </a:extLst>
              </a:tr>
              <a:tr h="361797">
                <a:tc>
                  <a:txBody>
                    <a:bodyPr/>
                    <a:lstStyle/>
                    <a:p>
                      <a:pPr algn="l" fontAlgn="b"/>
                      <a:r>
                        <a:rPr lang="es-PY" sz="2400" b="1" i="0" u="none" strike="noStrike">
                          <a:solidFill>
                            <a:srgbClr val="000000"/>
                          </a:solidFill>
                          <a:effectLst/>
                          <a:latin typeface="Calibri" panose="020F0502020204030204" pitchFamily="34" charset="0"/>
                        </a:rPr>
                        <a:t>MUY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7930645"/>
                  </a:ext>
                </a:extLst>
              </a:tr>
              <a:tr h="361797">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0486446"/>
                  </a:ext>
                </a:extLst>
              </a:tr>
              <a:tr h="361797">
                <a:tc>
                  <a:txBody>
                    <a:bodyPr/>
                    <a:lstStyle/>
                    <a:p>
                      <a:pPr algn="l" fontAlgn="b"/>
                      <a:r>
                        <a:rPr lang="es-PY" sz="2400" b="1" i="0" u="none" strike="noStrike">
                          <a:solidFill>
                            <a:srgbClr val="000000"/>
                          </a:solidFill>
                          <a:effectLst/>
                          <a:latin typeface="Calibri" panose="020F0502020204030204" pitchFamily="34" charset="0"/>
                        </a:rPr>
                        <a:t>NO DESEA RESPONDER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61797">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361797">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sp>
        <p:nvSpPr>
          <p:cNvPr id="5" name="TextBox 4">
            <a:extLst>
              <a:ext uri="{FF2B5EF4-FFF2-40B4-BE49-F238E27FC236}">
                <a16:creationId xmlns:a16="http://schemas.microsoft.com/office/drawing/2014/main" id="{9F24C9E3-0747-7918-4242-F5F919CC9FD7}"/>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284071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371600"/>
            <a:endParaRPr lang="es-PY" sz="2700" dirty="0">
              <a:solidFill>
                <a:prstClr val="white"/>
              </a:solidFill>
              <a:latin typeface="Calibri" panose="020F0502020204030204"/>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830997"/>
          </a:xfrm>
          <a:prstGeom prst="rect">
            <a:avLst/>
          </a:prstGeom>
          <a:noFill/>
        </p:spPr>
        <p:txBody>
          <a:bodyPr wrap="square" rtlCol="0">
            <a:spAutoFit/>
          </a:bodyPr>
          <a:lstStyle/>
          <a:p>
            <a:pPr marL="685800" lvl="1" algn="r" defTabSz="1371600"/>
            <a:r>
              <a:rPr lang="es-ES" sz="2400" b="1" dirty="0">
                <a:solidFill>
                  <a:prstClr val="black"/>
                </a:solidFill>
                <a:latin typeface="Calibri" panose="020F0502020204030204"/>
              </a:rPr>
              <a:t>3.D AREAS DE COBERTURA  Y GRADO DE POSIBLE INTIMINACION O AMENAZA: </a:t>
            </a:r>
          </a:p>
          <a:p>
            <a:pPr marL="685800" lvl="1" algn="r" defTabSz="1371600"/>
            <a:r>
              <a:rPr lang="es-ES" sz="2400" b="1" dirty="0">
                <a:solidFill>
                  <a:prstClr val="black"/>
                </a:solidFill>
                <a:latin typeface="Calibri" panose="020F0502020204030204"/>
              </a:rPr>
              <a:t>CORRUPCIÓN PUBLICA </a:t>
            </a:r>
            <a:endParaRPr lang="es-PY" sz="2400" b="1" dirty="0">
              <a:solidFill>
                <a:prstClr val="black"/>
              </a:solidFill>
              <a:latin typeface="Calibri" panose="020F0502020204030204"/>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2331118855"/>
              </p:ext>
            </p:extLst>
          </p:nvPr>
        </p:nvGraphicFramePr>
        <p:xfrm>
          <a:off x="647700" y="1478915"/>
          <a:ext cx="16992601" cy="3484227"/>
        </p:xfrm>
        <a:graphic>
          <a:graphicData uri="http://schemas.openxmlformats.org/drawingml/2006/table">
            <a:tbl>
              <a:tblPr/>
              <a:tblGrid>
                <a:gridCol w="3673988">
                  <a:extLst>
                    <a:ext uri="{9D8B030D-6E8A-4147-A177-3AD203B41FA5}">
                      <a16:colId xmlns:a16="http://schemas.microsoft.com/office/drawing/2014/main" val="2603815270"/>
                    </a:ext>
                  </a:extLst>
                </a:gridCol>
                <a:gridCol w="2094097">
                  <a:extLst>
                    <a:ext uri="{9D8B030D-6E8A-4147-A177-3AD203B41FA5}">
                      <a16:colId xmlns:a16="http://schemas.microsoft.com/office/drawing/2014/main" val="2271645990"/>
                    </a:ext>
                  </a:extLst>
                </a:gridCol>
                <a:gridCol w="2094097">
                  <a:extLst>
                    <a:ext uri="{9D8B030D-6E8A-4147-A177-3AD203B41FA5}">
                      <a16:colId xmlns:a16="http://schemas.microsoft.com/office/drawing/2014/main" val="3365438893"/>
                    </a:ext>
                  </a:extLst>
                </a:gridCol>
                <a:gridCol w="2094097">
                  <a:extLst>
                    <a:ext uri="{9D8B030D-6E8A-4147-A177-3AD203B41FA5}">
                      <a16:colId xmlns:a16="http://schemas.microsoft.com/office/drawing/2014/main" val="2198213398"/>
                    </a:ext>
                  </a:extLst>
                </a:gridCol>
                <a:gridCol w="2094097">
                  <a:extLst>
                    <a:ext uri="{9D8B030D-6E8A-4147-A177-3AD203B41FA5}">
                      <a16:colId xmlns:a16="http://schemas.microsoft.com/office/drawing/2014/main" val="2276656453"/>
                    </a:ext>
                  </a:extLst>
                </a:gridCol>
                <a:gridCol w="1636969">
                  <a:extLst>
                    <a:ext uri="{9D8B030D-6E8A-4147-A177-3AD203B41FA5}">
                      <a16:colId xmlns:a16="http://schemas.microsoft.com/office/drawing/2014/main" val="80904801"/>
                    </a:ext>
                  </a:extLst>
                </a:gridCol>
                <a:gridCol w="1502390">
                  <a:extLst>
                    <a:ext uri="{9D8B030D-6E8A-4147-A177-3AD203B41FA5}">
                      <a16:colId xmlns:a16="http://schemas.microsoft.com/office/drawing/2014/main" val="92665308"/>
                    </a:ext>
                  </a:extLst>
                </a:gridCol>
                <a:gridCol w="1802866">
                  <a:extLst>
                    <a:ext uri="{9D8B030D-6E8A-4147-A177-3AD203B41FA5}">
                      <a16:colId xmlns:a16="http://schemas.microsoft.com/office/drawing/2014/main" val="3771453558"/>
                    </a:ext>
                  </a:extLst>
                </a:gridCol>
              </a:tblGrid>
              <a:tr h="666748">
                <a:tc gridSpan="8">
                  <a:txBody>
                    <a:bodyPr/>
                    <a:lstStyle/>
                    <a:p>
                      <a:pPr algn="ctr" fontAlgn="b"/>
                      <a:r>
                        <a:rPr lang="es-MX" sz="2100" b="1" i="0" u="none" strike="noStrike" dirty="0">
                          <a:solidFill>
                            <a:schemeClr val="tx1"/>
                          </a:solidFill>
                          <a:effectLst/>
                          <a:latin typeface="Calibri" panose="020F0502020204030204" pitchFamily="34" charset="0"/>
                        </a:rPr>
                        <a:t>¿En qué tipo de áreas de cobertura o temas Ud. considera que es más probable que un periodista se sienta intimidado o amenazado en su seguridad? </a:t>
                      </a:r>
                    </a:p>
                    <a:p>
                      <a:pPr algn="ctr" fontAlgn="b"/>
                      <a:r>
                        <a:rPr lang="es-MX" sz="2100" b="1" i="0" u="none" strike="noStrike" dirty="0">
                          <a:solidFill>
                            <a:schemeClr val="tx1"/>
                          </a:solidFill>
                          <a:effectLst/>
                          <a:latin typeface="Calibri" panose="020F0502020204030204" pitchFamily="34" charset="0"/>
                        </a:rPr>
                        <a:t>De  acuerdo con el grado de probabilidad: CORRUPCIÓN PUBLICA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65769">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2740">
                <a:tc>
                  <a:txBody>
                    <a:bodyPr/>
                    <a:lstStyle/>
                    <a:p>
                      <a:pPr algn="l" fontAlgn="b"/>
                      <a:r>
                        <a:rPr lang="es-PY" sz="2400" b="1" i="0" u="none" strike="noStrike" dirty="0">
                          <a:solidFill>
                            <a:srgbClr val="000000"/>
                          </a:solidFill>
                          <a:effectLst/>
                          <a:latin typeface="Calibri" panose="020F0502020204030204" pitchFamily="34" charset="0"/>
                        </a:rPr>
                        <a:t>NADA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62740">
                <a:tc>
                  <a:txBody>
                    <a:bodyPr/>
                    <a:lstStyle/>
                    <a:p>
                      <a:pPr algn="l" fontAlgn="b"/>
                      <a:r>
                        <a:rPr lang="es-PY" sz="2400" b="1" i="0" u="none" strike="noStrike">
                          <a:solidFill>
                            <a:srgbClr val="000000"/>
                          </a:solidFill>
                          <a:effectLst/>
                          <a:latin typeface="Calibri" panose="020F0502020204030204" pitchFamily="34" charset="0"/>
                        </a:rPr>
                        <a:t>POCO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01881937"/>
                  </a:ext>
                </a:extLst>
              </a:tr>
              <a:tr h="362740">
                <a:tc>
                  <a:txBody>
                    <a:bodyPr/>
                    <a:lstStyle/>
                    <a:p>
                      <a:pPr algn="l" fontAlgn="b"/>
                      <a:r>
                        <a:rPr lang="es-PY" sz="2400" b="1" i="0" u="none" strike="noStrike">
                          <a:solidFill>
                            <a:srgbClr val="000000"/>
                          </a:solidFill>
                          <a:effectLst/>
                          <a:latin typeface="Calibri" panose="020F0502020204030204" pitchFamily="34" charset="0"/>
                        </a:rPr>
                        <a:t>MUY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6100830"/>
                  </a:ext>
                </a:extLst>
              </a:tr>
              <a:tr h="362740">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0634569"/>
                  </a:ext>
                </a:extLst>
              </a:tr>
              <a:tr h="362740">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62740">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4166414609"/>
              </p:ext>
            </p:extLst>
          </p:nvPr>
        </p:nvGraphicFramePr>
        <p:xfrm>
          <a:off x="685800" y="5706619"/>
          <a:ext cx="16763999" cy="3396413"/>
        </p:xfrm>
        <a:graphic>
          <a:graphicData uri="http://schemas.openxmlformats.org/drawingml/2006/table">
            <a:tbl>
              <a:tblPr/>
              <a:tblGrid>
                <a:gridCol w="3226893">
                  <a:extLst>
                    <a:ext uri="{9D8B030D-6E8A-4147-A177-3AD203B41FA5}">
                      <a16:colId xmlns:a16="http://schemas.microsoft.com/office/drawing/2014/main" val="2603815270"/>
                    </a:ext>
                  </a:extLst>
                </a:gridCol>
                <a:gridCol w="1839262">
                  <a:extLst>
                    <a:ext uri="{9D8B030D-6E8A-4147-A177-3AD203B41FA5}">
                      <a16:colId xmlns:a16="http://schemas.microsoft.com/office/drawing/2014/main" val="2271645990"/>
                    </a:ext>
                  </a:extLst>
                </a:gridCol>
                <a:gridCol w="1839262">
                  <a:extLst>
                    <a:ext uri="{9D8B030D-6E8A-4147-A177-3AD203B41FA5}">
                      <a16:colId xmlns:a16="http://schemas.microsoft.com/office/drawing/2014/main" val="3365438893"/>
                    </a:ext>
                  </a:extLst>
                </a:gridCol>
                <a:gridCol w="1839262">
                  <a:extLst>
                    <a:ext uri="{9D8B030D-6E8A-4147-A177-3AD203B41FA5}">
                      <a16:colId xmlns:a16="http://schemas.microsoft.com/office/drawing/2014/main" val="3437335281"/>
                    </a:ext>
                  </a:extLst>
                </a:gridCol>
                <a:gridCol w="1839262">
                  <a:extLst>
                    <a:ext uri="{9D8B030D-6E8A-4147-A177-3AD203B41FA5}">
                      <a16:colId xmlns:a16="http://schemas.microsoft.com/office/drawing/2014/main" val="2198213398"/>
                    </a:ext>
                  </a:extLst>
                </a:gridCol>
                <a:gridCol w="1839262">
                  <a:extLst>
                    <a:ext uri="{9D8B030D-6E8A-4147-A177-3AD203B41FA5}">
                      <a16:colId xmlns:a16="http://schemas.microsoft.com/office/drawing/2014/main" val="2276656453"/>
                    </a:ext>
                  </a:extLst>
                </a:gridCol>
                <a:gridCol w="1839262">
                  <a:extLst>
                    <a:ext uri="{9D8B030D-6E8A-4147-A177-3AD203B41FA5}">
                      <a16:colId xmlns:a16="http://schemas.microsoft.com/office/drawing/2014/main" val="80904801"/>
                    </a:ext>
                  </a:extLst>
                </a:gridCol>
                <a:gridCol w="1250767">
                  <a:extLst>
                    <a:ext uri="{9D8B030D-6E8A-4147-A177-3AD203B41FA5}">
                      <a16:colId xmlns:a16="http://schemas.microsoft.com/office/drawing/2014/main" val="92665308"/>
                    </a:ext>
                  </a:extLst>
                </a:gridCol>
                <a:gridCol w="1250767">
                  <a:extLst>
                    <a:ext uri="{9D8B030D-6E8A-4147-A177-3AD203B41FA5}">
                      <a16:colId xmlns:a16="http://schemas.microsoft.com/office/drawing/2014/main" val="3771453558"/>
                    </a:ext>
                  </a:extLst>
                </a:gridCol>
              </a:tblGrid>
              <a:tr h="624226">
                <a:tc gridSpan="9">
                  <a:txBody>
                    <a:bodyPr/>
                    <a:lstStyle/>
                    <a:p>
                      <a:pPr algn="ctr" fontAlgn="b"/>
                      <a:r>
                        <a:rPr lang="es-MX" sz="2100" b="1" i="0" u="none" strike="noStrike" dirty="0">
                          <a:solidFill>
                            <a:schemeClr val="tx1"/>
                          </a:solidFill>
                          <a:effectLst/>
                          <a:latin typeface="Calibri" panose="020F0502020204030204" pitchFamily="34" charset="0"/>
                        </a:rPr>
                        <a:t>¿En qué tipo de áreas de cobertura o temas Ud. considera que es más probable que un periodista se sienta intimidado o amenazado en su seguridad? </a:t>
                      </a:r>
                    </a:p>
                    <a:p>
                      <a:pPr algn="ctr" fontAlgn="b"/>
                      <a:r>
                        <a:rPr lang="es-MX" sz="2100" b="1" i="0" u="none" strike="noStrike" dirty="0">
                          <a:solidFill>
                            <a:schemeClr val="tx1"/>
                          </a:solidFill>
                          <a:effectLst/>
                          <a:latin typeface="Calibri" panose="020F0502020204030204" pitchFamily="34" charset="0"/>
                        </a:rPr>
                        <a:t>De  acuerdo con el grado de probabilidad: CORRUPCIÓN PUBLICA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79335">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1797">
                <a:tc>
                  <a:txBody>
                    <a:bodyPr/>
                    <a:lstStyle/>
                    <a:p>
                      <a:pPr algn="l" fontAlgn="b"/>
                      <a:r>
                        <a:rPr lang="es-PY" sz="2400" b="1" i="0" u="none" strike="noStrike" dirty="0">
                          <a:solidFill>
                            <a:srgbClr val="000000"/>
                          </a:solidFill>
                          <a:effectLst/>
                          <a:latin typeface="Calibri" panose="020F0502020204030204" pitchFamily="34" charset="0"/>
                        </a:rPr>
                        <a:t>NADA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61797">
                <a:tc>
                  <a:txBody>
                    <a:bodyPr/>
                    <a:lstStyle/>
                    <a:p>
                      <a:pPr algn="l" fontAlgn="b"/>
                      <a:r>
                        <a:rPr lang="es-PY" sz="2400" b="1" i="0" u="none" strike="noStrike">
                          <a:solidFill>
                            <a:srgbClr val="000000"/>
                          </a:solidFill>
                          <a:effectLst/>
                          <a:latin typeface="Calibri" panose="020F0502020204030204" pitchFamily="34" charset="0"/>
                        </a:rPr>
                        <a:t>POCO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734625"/>
                  </a:ext>
                </a:extLst>
              </a:tr>
              <a:tr h="361797">
                <a:tc>
                  <a:txBody>
                    <a:bodyPr/>
                    <a:lstStyle/>
                    <a:p>
                      <a:pPr algn="l" fontAlgn="b"/>
                      <a:r>
                        <a:rPr lang="es-PY" sz="2400" b="1" i="0" u="none" strike="noStrike">
                          <a:solidFill>
                            <a:srgbClr val="000000"/>
                          </a:solidFill>
                          <a:effectLst/>
                          <a:latin typeface="Calibri" panose="020F0502020204030204" pitchFamily="34" charset="0"/>
                        </a:rPr>
                        <a:t>MUY PROBABLE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69,8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7930645"/>
                  </a:ext>
                </a:extLst>
              </a:tr>
              <a:tr h="361797">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0486446"/>
                  </a:ext>
                </a:extLst>
              </a:tr>
              <a:tr h="361797">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61797">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sp>
        <p:nvSpPr>
          <p:cNvPr id="5" name="TextBox 4">
            <a:extLst>
              <a:ext uri="{FF2B5EF4-FFF2-40B4-BE49-F238E27FC236}">
                <a16:creationId xmlns:a16="http://schemas.microsoft.com/office/drawing/2014/main" id="{4CFA9C32-99E7-331C-13C6-DB61883DE1EB}"/>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31709526"/>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371600"/>
            <a:endParaRPr lang="es-PY" sz="2700" dirty="0">
              <a:solidFill>
                <a:prstClr val="white"/>
              </a:solidFill>
              <a:latin typeface="Calibri" panose="020F0502020204030204"/>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461665"/>
          </a:xfrm>
          <a:prstGeom prst="rect">
            <a:avLst/>
          </a:prstGeom>
          <a:noFill/>
        </p:spPr>
        <p:txBody>
          <a:bodyPr wrap="square" rtlCol="0">
            <a:spAutoFit/>
          </a:bodyPr>
          <a:lstStyle/>
          <a:p>
            <a:pPr marL="685800" lvl="1" algn="r" defTabSz="1371600"/>
            <a:r>
              <a:rPr lang="es-ES" sz="2400" b="1" dirty="0">
                <a:solidFill>
                  <a:prstClr val="black"/>
                </a:solidFill>
                <a:latin typeface="Calibri" panose="020F0502020204030204"/>
              </a:rPr>
              <a:t>3.E. PERCEPCIÓN SOBRE LA SEGURIDAD EN EL EJERCICIO DE LA PROFESIÓN </a:t>
            </a:r>
            <a:endParaRPr lang="es-PY" sz="2400" b="1" dirty="0">
              <a:solidFill>
                <a:prstClr val="black"/>
              </a:solidFill>
              <a:latin typeface="Calibri" panose="020F0502020204030204"/>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163846629"/>
              </p:ext>
            </p:extLst>
          </p:nvPr>
        </p:nvGraphicFramePr>
        <p:xfrm>
          <a:off x="647700" y="1315825"/>
          <a:ext cx="17211411" cy="3861576"/>
        </p:xfrm>
        <a:graphic>
          <a:graphicData uri="http://schemas.openxmlformats.org/drawingml/2006/table">
            <a:tbl>
              <a:tblPr/>
              <a:tblGrid>
                <a:gridCol w="4610100">
                  <a:extLst>
                    <a:ext uri="{9D8B030D-6E8A-4147-A177-3AD203B41FA5}">
                      <a16:colId xmlns:a16="http://schemas.microsoft.com/office/drawing/2014/main" val="2603815270"/>
                    </a:ext>
                  </a:extLst>
                </a:gridCol>
                <a:gridCol w="1232260">
                  <a:extLst>
                    <a:ext uri="{9D8B030D-6E8A-4147-A177-3AD203B41FA5}">
                      <a16:colId xmlns:a16="http://schemas.microsoft.com/office/drawing/2014/main" val="2271645990"/>
                    </a:ext>
                  </a:extLst>
                </a:gridCol>
                <a:gridCol w="2121062">
                  <a:extLst>
                    <a:ext uri="{9D8B030D-6E8A-4147-A177-3AD203B41FA5}">
                      <a16:colId xmlns:a16="http://schemas.microsoft.com/office/drawing/2014/main" val="3365438893"/>
                    </a:ext>
                  </a:extLst>
                </a:gridCol>
                <a:gridCol w="2121062">
                  <a:extLst>
                    <a:ext uri="{9D8B030D-6E8A-4147-A177-3AD203B41FA5}">
                      <a16:colId xmlns:a16="http://schemas.microsoft.com/office/drawing/2014/main" val="2198213398"/>
                    </a:ext>
                  </a:extLst>
                </a:gridCol>
                <a:gridCol w="2121062">
                  <a:extLst>
                    <a:ext uri="{9D8B030D-6E8A-4147-A177-3AD203B41FA5}">
                      <a16:colId xmlns:a16="http://schemas.microsoft.com/office/drawing/2014/main" val="2276656453"/>
                    </a:ext>
                  </a:extLst>
                </a:gridCol>
                <a:gridCol w="1658048">
                  <a:extLst>
                    <a:ext uri="{9D8B030D-6E8A-4147-A177-3AD203B41FA5}">
                      <a16:colId xmlns:a16="http://schemas.microsoft.com/office/drawing/2014/main" val="80904801"/>
                    </a:ext>
                  </a:extLst>
                </a:gridCol>
                <a:gridCol w="1521736">
                  <a:extLst>
                    <a:ext uri="{9D8B030D-6E8A-4147-A177-3AD203B41FA5}">
                      <a16:colId xmlns:a16="http://schemas.microsoft.com/office/drawing/2014/main" val="92665308"/>
                    </a:ext>
                  </a:extLst>
                </a:gridCol>
                <a:gridCol w="1826081">
                  <a:extLst>
                    <a:ext uri="{9D8B030D-6E8A-4147-A177-3AD203B41FA5}">
                      <a16:colId xmlns:a16="http://schemas.microsoft.com/office/drawing/2014/main" val="3771453558"/>
                    </a:ext>
                  </a:extLst>
                </a:gridCol>
              </a:tblGrid>
              <a:tr h="554496">
                <a:tc gridSpan="8">
                  <a:txBody>
                    <a:bodyPr/>
                    <a:lstStyle/>
                    <a:p>
                      <a:pPr algn="ctr" fontAlgn="b"/>
                      <a:r>
                        <a:rPr lang="es-MX" sz="2100" b="1" i="0" u="none" strike="noStrike" dirty="0">
                          <a:solidFill>
                            <a:schemeClr val="tx1"/>
                          </a:solidFill>
                          <a:effectLst/>
                          <a:latin typeface="Calibri" panose="020F0502020204030204" pitchFamily="34" charset="0"/>
                        </a:rPr>
                        <a:t>¿Cómo considera que se encuentra el nivel de seguridad para el ejercicio del periodismo en el Paraguay?</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70518">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514891">
                <a:tc>
                  <a:txBody>
                    <a:bodyPr/>
                    <a:lstStyle/>
                    <a:p>
                      <a:pPr algn="l" fontAlgn="b"/>
                      <a:r>
                        <a:rPr lang="es-MX" sz="2000" b="1" i="0" u="none" strike="noStrike" dirty="0">
                          <a:solidFill>
                            <a:srgbClr val="000000"/>
                          </a:solidFill>
                          <a:effectLst/>
                          <a:latin typeface="Calibri" panose="020F0502020204030204" pitchFamily="34" charset="0"/>
                        </a:rPr>
                        <a:t>NO EXISTE SEGURIDAD PARA EL EJERCICIO DE LA PROFESIÓN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01670">
                <a:tc>
                  <a:txBody>
                    <a:bodyPr/>
                    <a:lstStyle/>
                    <a:p>
                      <a:pPr algn="l" fontAlgn="b"/>
                      <a:r>
                        <a:rPr lang="es-PY" sz="2000" b="1" i="0" u="none" strike="noStrike" dirty="0">
                          <a:solidFill>
                            <a:srgbClr val="000000"/>
                          </a:solidFill>
                          <a:effectLst/>
                          <a:latin typeface="Calibri" panose="020F0502020204030204" pitchFamily="34" charset="0"/>
                        </a:rPr>
                        <a:t>ES BAJA LA SEGURIDAD</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49,4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48,1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798678640"/>
                  </a:ext>
                </a:extLst>
              </a:tr>
              <a:tr h="301670">
                <a:tc>
                  <a:txBody>
                    <a:bodyPr/>
                    <a:lstStyle/>
                    <a:p>
                      <a:pPr algn="l" fontAlgn="b"/>
                      <a:r>
                        <a:rPr lang="es-PY" sz="2000" b="1" i="0" u="none" strike="noStrike">
                          <a:solidFill>
                            <a:srgbClr val="000000"/>
                          </a:solidFill>
                          <a:effectLst/>
                          <a:latin typeface="Calibri" panose="020F0502020204030204" pitchFamily="34" charset="0"/>
                        </a:rPr>
                        <a:t>ES REGULAR LA SEGURIDAD</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01881937"/>
                  </a:ext>
                </a:extLst>
              </a:tr>
              <a:tr h="514891">
                <a:tc>
                  <a:txBody>
                    <a:bodyPr/>
                    <a:lstStyle/>
                    <a:p>
                      <a:pPr algn="l" fontAlgn="b"/>
                      <a:r>
                        <a:rPr lang="es-MX" sz="2000" b="1" i="0" u="none" strike="noStrike" dirty="0">
                          <a:solidFill>
                            <a:srgbClr val="000000"/>
                          </a:solidFill>
                          <a:effectLst/>
                          <a:latin typeface="Calibri" panose="020F0502020204030204" pitchFamily="34" charset="0"/>
                        </a:rPr>
                        <a:t>ES ALTA LA SEGURIDAD PARA EL EJERCICIO DE LA PROFESIÓN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6100830"/>
                  </a:ext>
                </a:extLst>
              </a:tr>
              <a:tr h="301670">
                <a:tc>
                  <a:txBody>
                    <a:bodyPr/>
                    <a:lstStyle/>
                    <a:p>
                      <a:pPr algn="l" fontAlgn="b"/>
                      <a:r>
                        <a:rPr lang="es-PY" sz="2000" b="1" i="0" u="none" strike="noStrike" dirty="0">
                          <a:solidFill>
                            <a:srgbClr val="000000"/>
                          </a:solidFill>
                          <a:effectLst/>
                          <a:latin typeface="Calibri" panose="020F0502020204030204" pitchFamily="34" charset="0"/>
                        </a:rPr>
                        <a:t>NO DESEA RESPONDER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0634569"/>
                  </a:ext>
                </a:extLst>
              </a:tr>
              <a:tr h="301670">
                <a:tc>
                  <a:txBody>
                    <a:bodyPr/>
                    <a:lstStyle/>
                    <a:p>
                      <a:pPr algn="l" fontAlgn="b"/>
                      <a:r>
                        <a:rPr lang="es-PY" sz="20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01670">
                <a:tc>
                  <a:txBody>
                    <a:bodyPr/>
                    <a:lstStyle/>
                    <a:p>
                      <a:pPr algn="l" fontAlgn="b"/>
                      <a:r>
                        <a:rPr lang="es-PY" sz="20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1185476456"/>
              </p:ext>
            </p:extLst>
          </p:nvPr>
        </p:nvGraphicFramePr>
        <p:xfrm>
          <a:off x="647700" y="5364192"/>
          <a:ext cx="17211411" cy="4168666"/>
        </p:xfrm>
        <a:graphic>
          <a:graphicData uri="http://schemas.openxmlformats.org/drawingml/2006/table">
            <a:tbl>
              <a:tblPr/>
              <a:tblGrid>
                <a:gridCol w="4626302">
                  <a:extLst>
                    <a:ext uri="{9D8B030D-6E8A-4147-A177-3AD203B41FA5}">
                      <a16:colId xmlns:a16="http://schemas.microsoft.com/office/drawing/2014/main" val="2603815270"/>
                    </a:ext>
                  </a:extLst>
                </a:gridCol>
                <a:gridCol w="1097767">
                  <a:extLst>
                    <a:ext uri="{9D8B030D-6E8A-4147-A177-3AD203B41FA5}">
                      <a16:colId xmlns:a16="http://schemas.microsoft.com/office/drawing/2014/main" val="2271645990"/>
                    </a:ext>
                  </a:extLst>
                </a:gridCol>
                <a:gridCol w="1342590">
                  <a:extLst>
                    <a:ext uri="{9D8B030D-6E8A-4147-A177-3AD203B41FA5}">
                      <a16:colId xmlns:a16="http://schemas.microsoft.com/office/drawing/2014/main" val="3365438893"/>
                    </a:ext>
                  </a:extLst>
                </a:gridCol>
                <a:gridCol w="1892651">
                  <a:extLst>
                    <a:ext uri="{9D8B030D-6E8A-4147-A177-3AD203B41FA5}">
                      <a16:colId xmlns:a16="http://schemas.microsoft.com/office/drawing/2014/main" val="3437335281"/>
                    </a:ext>
                  </a:extLst>
                </a:gridCol>
                <a:gridCol w="1892651">
                  <a:extLst>
                    <a:ext uri="{9D8B030D-6E8A-4147-A177-3AD203B41FA5}">
                      <a16:colId xmlns:a16="http://schemas.microsoft.com/office/drawing/2014/main" val="2198213398"/>
                    </a:ext>
                  </a:extLst>
                </a:gridCol>
                <a:gridCol w="1892651">
                  <a:extLst>
                    <a:ext uri="{9D8B030D-6E8A-4147-A177-3AD203B41FA5}">
                      <a16:colId xmlns:a16="http://schemas.microsoft.com/office/drawing/2014/main" val="2276656453"/>
                    </a:ext>
                  </a:extLst>
                </a:gridCol>
                <a:gridCol w="1892651">
                  <a:extLst>
                    <a:ext uri="{9D8B030D-6E8A-4147-A177-3AD203B41FA5}">
                      <a16:colId xmlns:a16="http://schemas.microsoft.com/office/drawing/2014/main" val="80904801"/>
                    </a:ext>
                  </a:extLst>
                </a:gridCol>
                <a:gridCol w="1287074">
                  <a:extLst>
                    <a:ext uri="{9D8B030D-6E8A-4147-A177-3AD203B41FA5}">
                      <a16:colId xmlns:a16="http://schemas.microsoft.com/office/drawing/2014/main" val="92665308"/>
                    </a:ext>
                  </a:extLst>
                </a:gridCol>
                <a:gridCol w="1287074">
                  <a:extLst>
                    <a:ext uri="{9D8B030D-6E8A-4147-A177-3AD203B41FA5}">
                      <a16:colId xmlns:a16="http://schemas.microsoft.com/office/drawing/2014/main" val="3771453558"/>
                    </a:ext>
                  </a:extLst>
                </a:gridCol>
              </a:tblGrid>
              <a:tr h="624226">
                <a:tc gridSpan="9">
                  <a:txBody>
                    <a:bodyPr/>
                    <a:lstStyle/>
                    <a:p>
                      <a:pPr algn="ctr" fontAlgn="b"/>
                      <a:r>
                        <a:rPr lang="es-MX" sz="2100" b="1" i="0" u="none" strike="noStrike" dirty="0">
                          <a:solidFill>
                            <a:schemeClr val="tx1"/>
                          </a:solidFill>
                          <a:effectLst/>
                          <a:latin typeface="Calibri" panose="020F0502020204030204" pitchFamily="34" charset="0"/>
                        </a:rPr>
                        <a:t>¿Cómo considera que se encuentra el nivel de seguridad para el ejercicio del periodismo en el Paraguay?</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79335">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1797">
                <a:tc>
                  <a:txBody>
                    <a:bodyPr/>
                    <a:lstStyle/>
                    <a:p>
                      <a:pPr algn="l" fontAlgn="b"/>
                      <a:r>
                        <a:rPr lang="es-MX" sz="2000" b="1" i="0" u="none" strike="noStrike" dirty="0">
                          <a:solidFill>
                            <a:srgbClr val="000000"/>
                          </a:solidFill>
                          <a:effectLst/>
                          <a:latin typeface="Calibri" panose="020F0502020204030204" pitchFamily="34" charset="0"/>
                        </a:rPr>
                        <a:t>NO EXISTE SEGURIDAD PARA EL EJERCICIO DE LA PROFESIÓN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61797">
                <a:tc>
                  <a:txBody>
                    <a:bodyPr/>
                    <a:lstStyle/>
                    <a:p>
                      <a:pPr algn="l" fontAlgn="b"/>
                      <a:r>
                        <a:rPr lang="es-PY" sz="2000" b="1" i="0" u="none" strike="noStrike" dirty="0">
                          <a:solidFill>
                            <a:srgbClr val="000000"/>
                          </a:solidFill>
                          <a:effectLst/>
                          <a:latin typeface="Calibri" panose="020F0502020204030204" pitchFamily="34" charset="0"/>
                        </a:rPr>
                        <a:t>ES BAJA LA SEGURIDAD</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34,9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67612822"/>
                  </a:ext>
                </a:extLst>
              </a:tr>
              <a:tr h="361797">
                <a:tc>
                  <a:txBody>
                    <a:bodyPr/>
                    <a:lstStyle/>
                    <a:p>
                      <a:pPr algn="l" fontAlgn="b"/>
                      <a:r>
                        <a:rPr lang="es-PY" sz="2000" b="1" i="0" u="none" strike="noStrike">
                          <a:solidFill>
                            <a:srgbClr val="000000"/>
                          </a:solidFill>
                          <a:effectLst/>
                          <a:latin typeface="Calibri" panose="020F0502020204030204" pitchFamily="34" charset="0"/>
                        </a:rPr>
                        <a:t>ES REGULAR LA SEGURIDAD</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734625"/>
                  </a:ext>
                </a:extLst>
              </a:tr>
              <a:tr h="361797">
                <a:tc>
                  <a:txBody>
                    <a:bodyPr/>
                    <a:lstStyle/>
                    <a:p>
                      <a:pPr algn="l" fontAlgn="b"/>
                      <a:r>
                        <a:rPr lang="es-MX" sz="2000" b="1" i="0" u="none" strike="noStrike" dirty="0">
                          <a:solidFill>
                            <a:srgbClr val="000000"/>
                          </a:solidFill>
                          <a:effectLst/>
                          <a:latin typeface="Calibri" panose="020F0502020204030204" pitchFamily="34" charset="0"/>
                        </a:rPr>
                        <a:t>ES ALTA LA SEGURIDAD PARA EL EJERCICIO DE LA PROFESIÓN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7930645"/>
                  </a:ext>
                </a:extLst>
              </a:tr>
              <a:tr h="361797">
                <a:tc>
                  <a:txBody>
                    <a:bodyPr/>
                    <a:lstStyle/>
                    <a:p>
                      <a:pPr algn="l" fontAlgn="b"/>
                      <a:r>
                        <a:rPr lang="es-PY" sz="2000" b="1" i="0" u="none" strike="noStrike" dirty="0">
                          <a:solidFill>
                            <a:srgbClr val="000000"/>
                          </a:solidFill>
                          <a:effectLst/>
                          <a:latin typeface="Calibri" panose="020F0502020204030204" pitchFamily="34" charset="0"/>
                        </a:rPr>
                        <a:t>NO DESEA RESPONDER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0486446"/>
                  </a:ext>
                </a:extLst>
              </a:tr>
              <a:tr h="361797">
                <a:tc>
                  <a:txBody>
                    <a:bodyPr/>
                    <a:lstStyle/>
                    <a:p>
                      <a:pPr algn="l" fontAlgn="b"/>
                      <a:r>
                        <a:rPr lang="es-PY" sz="20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61797">
                <a:tc>
                  <a:txBody>
                    <a:bodyPr/>
                    <a:lstStyle/>
                    <a:p>
                      <a:pPr algn="l" fontAlgn="b"/>
                      <a:r>
                        <a:rPr lang="es-PY" sz="20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sp>
        <p:nvSpPr>
          <p:cNvPr id="5" name="TextBox 4">
            <a:extLst>
              <a:ext uri="{FF2B5EF4-FFF2-40B4-BE49-F238E27FC236}">
                <a16:creationId xmlns:a16="http://schemas.microsoft.com/office/drawing/2014/main" id="{ABBA7E1D-7125-2ED6-F6FB-125F810C0B7B}"/>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0571890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A6A3A3"/>
        </a:solidFill>
        <a:effectLst/>
      </p:bgPr>
    </p:bg>
    <p:spTree>
      <p:nvGrpSpPr>
        <p:cNvPr id="1" name=""/>
        <p:cNvGrpSpPr/>
        <p:nvPr/>
      </p:nvGrpSpPr>
      <p:grpSpPr>
        <a:xfrm>
          <a:off x="0" y="0"/>
          <a:ext cx="0" cy="0"/>
          <a:chOff x="0" y="0"/>
          <a:chExt cx="0" cy="0"/>
        </a:xfrm>
      </p:grpSpPr>
      <p:grpSp>
        <p:nvGrpSpPr>
          <p:cNvPr id="7" name="Group 7"/>
          <p:cNvGrpSpPr/>
          <p:nvPr/>
        </p:nvGrpSpPr>
        <p:grpSpPr>
          <a:xfrm>
            <a:off x="1676400" y="5829300"/>
            <a:ext cx="12649200" cy="3416754"/>
            <a:chOff x="0" y="-9525"/>
            <a:chExt cx="12642421" cy="11446473"/>
          </a:xfrm>
        </p:grpSpPr>
        <p:sp>
          <p:nvSpPr>
            <p:cNvPr id="8" name="TextBox 8"/>
            <p:cNvSpPr txBox="1"/>
            <p:nvPr/>
          </p:nvSpPr>
          <p:spPr>
            <a:xfrm>
              <a:off x="0" y="2524311"/>
              <a:ext cx="12642421" cy="8912637"/>
            </a:xfrm>
            <a:prstGeom prst="rect">
              <a:avLst/>
            </a:prstGeom>
          </p:spPr>
          <p:txBody>
            <a:bodyPr lIns="0" tIns="0" rIns="0" bIns="0" rtlCol="0" anchor="t">
              <a:spAutoFit/>
            </a:bodyPr>
            <a:lstStyle/>
            <a:p>
              <a:pPr marL="514350" indent="-514350">
                <a:lnSpc>
                  <a:spcPts val="4200"/>
                </a:lnSpc>
                <a:buFontTx/>
                <a:buAutoNum type="alphaUcPeriod"/>
              </a:pPr>
              <a:r>
                <a:rPr lang="en-US" sz="3000" spc="15" dirty="0">
                  <a:solidFill>
                    <a:srgbClr val="FFFFFF"/>
                  </a:solidFill>
                  <a:latin typeface="Fira Sans Light"/>
                </a:rPr>
                <a:t>DISTRIBUCIÓN GEOGRÁFICA</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3000" spc="15" dirty="0">
                  <a:solidFill>
                    <a:srgbClr val="FFFFFF"/>
                  </a:solidFill>
                  <a:latin typeface="Fira Sans Light"/>
                </a:rPr>
                <a:t>SEXO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3000" b="0" i="0" u="none" strike="noStrike" kern="1200" cap="none" spc="15" normalizeH="0" baseline="0" noProof="0" dirty="0">
                  <a:ln>
                    <a:noFill/>
                  </a:ln>
                  <a:solidFill>
                    <a:srgbClr val="FFFFFF"/>
                  </a:solidFill>
                  <a:effectLst/>
                  <a:uLnTx/>
                  <a:uFillTx/>
                  <a:latin typeface="Fira Sans Light"/>
                  <a:ea typeface="+mn-ea"/>
                  <a:cs typeface="+mn-cs"/>
                </a:rPr>
                <a:t>EDAD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3000" b="0" i="0" u="none" strike="noStrike" kern="1200" cap="none" spc="15" normalizeH="0" baseline="0" noProof="0" dirty="0">
                  <a:ln>
                    <a:noFill/>
                  </a:ln>
                  <a:solidFill>
                    <a:srgbClr val="FFFFFF"/>
                  </a:solidFill>
                  <a:effectLst/>
                  <a:uLnTx/>
                  <a:uFillTx/>
                  <a:latin typeface="Fira Sans Light"/>
                  <a:ea typeface="+mn-ea"/>
                  <a:cs typeface="+mn-cs"/>
                </a:rPr>
                <a:t>NIVEL DE EDUCACIÓN </a:t>
              </a:r>
            </a:p>
            <a:p>
              <a:pPr marR="0" lvl="0" defTabSz="914400" rtl="0" eaLnBrk="1" fontAlgn="auto" latinLnBrk="0" hangingPunct="1">
                <a:lnSpc>
                  <a:spcPts val="4200"/>
                </a:lnSpc>
                <a:spcBef>
                  <a:spcPts val="0"/>
                </a:spcBef>
                <a:spcAft>
                  <a:spcPts val="0"/>
                </a:spcAft>
                <a:buClrTx/>
                <a:buSzTx/>
                <a:tabLst/>
                <a:defRPr/>
              </a:pPr>
              <a:endParaRPr kumimoji="0" lang="en-US" sz="3000" b="0" i="0" u="none" strike="noStrike" kern="1200" cap="none" spc="15" normalizeH="0" baseline="0" noProof="0" dirty="0">
                <a:ln>
                  <a:noFill/>
                </a:ln>
                <a:solidFill>
                  <a:srgbClr val="FFFFFF"/>
                </a:solidFill>
                <a:effectLst/>
                <a:uLnTx/>
                <a:uFillTx/>
                <a:latin typeface="Fira Sans Light"/>
                <a:ea typeface="+mn-ea"/>
                <a:cs typeface="+mn-cs"/>
              </a:endParaRPr>
            </a:p>
          </p:txBody>
        </p:sp>
        <p:sp>
          <p:nvSpPr>
            <p:cNvPr id="9" name="TextBox 9"/>
            <p:cNvSpPr txBox="1"/>
            <p:nvPr/>
          </p:nvSpPr>
          <p:spPr>
            <a:xfrm>
              <a:off x="0" y="-9525"/>
              <a:ext cx="12642421" cy="1804395"/>
            </a:xfrm>
            <a:prstGeom prst="rect">
              <a:avLst/>
            </a:prstGeom>
          </p:spPr>
          <p:txBody>
            <a:bodyPr lIns="0" tIns="0" rIns="0" bIns="0" rtlCol="0" anchor="t">
              <a:spAutoFit/>
            </a:bodyPr>
            <a:lstStyle/>
            <a:p>
              <a:pPr marL="0" marR="0" lvl="0" indent="0" algn="r" defTabSz="914400" rtl="0" eaLnBrk="1" fontAlgn="auto" latinLnBrk="0" hangingPunct="1">
                <a:lnSpc>
                  <a:spcPts val="4200"/>
                </a:lnSpc>
                <a:spcBef>
                  <a:spcPts val="0"/>
                </a:spcBef>
                <a:spcAft>
                  <a:spcPts val="0"/>
                </a:spcAft>
                <a:buClrTx/>
                <a:buSzTx/>
                <a:buFontTx/>
                <a:buNone/>
                <a:tabLst/>
                <a:defRPr/>
              </a:pPr>
              <a:r>
                <a:rPr lang="en-US" sz="3500" b="1" spc="105" dirty="0">
                  <a:solidFill>
                    <a:srgbClr val="FFFFFF"/>
                  </a:solidFill>
                  <a:effectLst>
                    <a:outerShdw blurRad="38100" dist="38100" dir="2700000" algn="tl">
                      <a:srgbClr val="000000">
                        <a:alpha val="43137"/>
                      </a:srgbClr>
                    </a:outerShdw>
                  </a:effectLst>
                  <a:latin typeface="Fira Sans Semi-Bold"/>
                </a:rPr>
                <a:t>1- CARACTERISTICAS DE LA MUESTRA </a:t>
              </a:r>
              <a:endParaRPr kumimoji="0" lang="en-US" sz="3500" b="1" i="0" u="none" strike="noStrike" kern="1200" cap="none" spc="105" normalizeH="0" baseline="0" noProof="0" dirty="0">
                <a:ln>
                  <a:noFill/>
                </a:ln>
                <a:solidFill>
                  <a:srgbClr val="FFFFFF"/>
                </a:solidFill>
                <a:effectLst>
                  <a:outerShdw blurRad="38100" dist="38100" dir="2700000" algn="tl">
                    <a:srgbClr val="000000">
                      <a:alpha val="43137"/>
                    </a:srgbClr>
                  </a:outerShdw>
                </a:effectLst>
                <a:uLnTx/>
                <a:uFillTx/>
                <a:latin typeface="Fira Sans Semi-Bold"/>
              </a:endParaRPr>
            </a:p>
          </p:txBody>
        </p:sp>
      </p:grpSp>
      <p:sp>
        <p:nvSpPr>
          <p:cNvPr id="10" name="Freeform 10">
            <a:extLst>
              <a:ext uri="{FF2B5EF4-FFF2-40B4-BE49-F238E27FC236}">
                <a16:creationId xmlns:a16="http://schemas.microsoft.com/office/drawing/2014/main" id="{92B1BA3C-7E82-02C8-0323-C39E63BF3DE1}"/>
              </a:ext>
            </a:extLst>
          </p:cNvPr>
          <p:cNvSpPr/>
          <p:nvPr/>
        </p:nvSpPr>
        <p:spPr>
          <a:xfrm>
            <a:off x="15773400" y="342900"/>
            <a:ext cx="1673319" cy="1673319"/>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endParaRPr lang="es-PY" dirty="0"/>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371600"/>
            <a:endParaRPr lang="es-PY" sz="2700" dirty="0">
              <a:solidFill>
                <a:prstClr val="white"/>
              </a:solidFill>
              <a:latin typeface="Calibri" panose="020F0502020204030204"/>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830997"/>
          </a:xfrm>
          <a:prstGeom prst="rect">
            <a:avLst/>
          </a:prstGeom>
          <a:noFill/>
        </p:spPr>
        <p:txBody>
          <a:bodyPr wrap="square" rtlCol="0">
            <a:spAutoFit/>
          </a:bodyPr>
          <a:lstStyle/>
          <a:p>
            <a:pPr marL="685800" lvl="1" algn="r" defTabSz="1371600"/>
            <a:r>
              <a:rPr lang="es-ES" sz="2400" b="1" dirty="0">
                <a:solidFill>
                  <a:prstClr val="black"/>
                </a:solidFill>
                <a:latin typeface="Calibri" panose="020F0502020204030204"/>
              </a:rPr>
              <a:t>3.F. TIPO DE VIOLENCIA QUE PADECEN LOS PERIODISTAS EN EL EJERCICIO DE SU PROFESION: </a:t>
            </a:r>
          </a:p>
          <a:p>
            <a:pPr marL="685800" lvl="1" algn="r" defTabSz="1371600"/>
            <a:r>
              <a:rPr lang="es-ES" sz="2400" b="1" dirty="0">
                <a:solidFill>
                  <a:prstClr val="black"/>
                </a:solidFill>
                <a:latin typeface="Calibri" panose="020F0502020204030204"/>
              </a:rPr>
              <a:t>VIOLENCIA FISICA  </a:t>
            </a:r>
            <a:endParaRPr lang="es-PY" sz="2400" b="1" dirty="0">
              <a:solidFill>
                <a:prstClr val="black"/>
              </a:solidFill>
              <a:latin typeface="Calibri" panose="020F0502020204030204"/>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3625231474"/>
              </p:ext>
            </p:extLst>
          </p:nvPr>
        </p:nvGraphicFramePr>
        <p:xfrm>
          <a:off x="647701" y="1487913"/>
          <a:ext cx="17211411" cy="3784342"/>
        </p:xfrm>
        <a:graphic>
          <a:graphicData uri="http://schemas.openxmlformats.org/drawingml/2006/table">
            <a:tbl>
              <a:tblPr/>
              <a:tblGrid>
                <a:gridCol w="4229100">
                  <a:extLst>
                    <a:ext uri="{9D8B030D-6E8A-4147-A177-3AD203B41FA5}">
                      <a16:colId xmlns:a16="http://schemas.microsoft.com/office/drawing/2014/main" val="2603815270"/>
                    </a:ext>
                  </a:extLst>
                </a:gridCol>
                <a:gridCol w="1613260">
                  <a:extLst>
                    <a:ext uri="{9D8B030D-6E8A-4147-A177-3AD203B41FA5}">
                      <a16:colId xmlns:a16="http://schemas.microsoft.com/office/drawing/2014/main" val="2271645990"/>
                    </a:ext>
                  </a:extLst>
                </a:gridCol>
                <a:gridCol w="2121062">
                  <a:extLst>
                    <a:ext uri="{9D8B030D-6E8A-4147-A177-3AD203B41FA5}">
                      <a16:colId xmlns:a16="http://schemas.microsoft.com/office/drawing/2014/main" val="3365438893"/>
                    </a:ext>
                  </a:extLst>
                </a:gridCol>
                <a:gridCol w="2121062">
                  <a:extLst>
                    <a:ext uri="{9D8B030D-6E8A-4147-A177-3AD203B41FA5}">
                      <a16:colId xmlns:a16="http://schemas.microsoft.com/office/drawing/2014/main" val="2198213398"/>
                    </a:ext>
                  </a:extLst>
                </a:gridCol>
                <a:gridCol w="2121062">
                  <a:extLst>
                    <a:ext uri="{9D8B030D-6E8A-4147-A177-3AD203B41FA5}">
                      <a16:colId xmlns:a16="http://schemas.microsoft.com/office/drawing/2014/main" val="2276656453"/>
                    </a:ext>
                  </a:extLst>
                </a:gridCol>
                <a:gridCol w="1658048">
                  <a:extLst>
                    <a:ext uri="{9D8B030D-6E8A-4147-A177-3AD203B41FA5}">
                      <a16:colId xmlns:a16="http://schemas.microsoft.com/office/drawing/2014/main" val="80904801"/>
                    </a:ext>
                  </a:extLst>
                </a:gridCol>
                <a:gridCol w="1521736">
                  <a:extLst>
                    <a:ext uri="{9D8B030D-6E8A-4147-A177-3AD203B41FA5}">
                      <a16:colId xmlns:a16="http://schemas.microsoft.com/office/drawing/2014/main" val="92665308"/>
                    </a:ext>
                  </a:extLst>
                </a:gridCol>
                <a:gridCol w="1826081">
                  <a:extLst>
                    <a:ext uri="{9D8B030D-6E8A-4147-A177-3AD203B41FA5}">
                      <a16:colId xmlns:a16="http://schemas.microsoft.com/office/drawing/2014/main" val="3771453558"/>
                    </a:ext>
                  </a:extLst>
                </a:gridCol>
              </a:tblGrid>
              <a:tr h="727450">
                <a:tc gridSpan="8">
                  <a:txBody>
                    <a:bodyPr/>
                    <a:lstStyle/>
                    <a:p>
                      <a:pPr algn="ctr" fontAlgn="b"/>
                      <a:r>
                        <a:rPr lang="es-MX" sz="2100" b="1" i="0" u="none" strike="noStrike" dirty="0">
                          <a:solidFill>
                            <a:schemeClr val="tx1"/>
                          </a:solidFill>
                          <a:effectLst/>
                          <a:latin typeface="Calibri" panose="020F0502020204030204" pitchFamily="34" charset="0"/>
                        </a:rPr>
                        <a:t>¿Qué tipo de violencia es la que Ud. cree que con más frecuencia padecen los periodistas? </a:t>
                      </a:r>
                    </a:p>
                    <a:p>
                      <a:pPr algn="ctr" fontAlgn="b"/>
                      <a:r>
                        <a:rPr lang="es-MX" sz="2100" b="1" i="0" u="none" strike="noStrike" dirty="0">
                          <a:solidFill>
                            <a:schemeClr val="tx1"/>
                          </a:solidFill>
                          <a:effectLst/>
                          <a:latin typeface="Calibri" panose="020F0502020204030204" pitchFamily="34" charset="0"/>
                        </a:rPr>
                        <a:t>VIOLENCIA FISICA</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58599">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578469">
                <a:tc>
                  <a:txBody>
                    <a:bodyPr/>
                    <a:lstStyle/>
                    <a:p>
                      <a:pPr algn="l" fontAlgn="b"/>
                      <a:r>
                        <a:rPr lang="es-PY" sz="2400" b="1" i="0" u="none" strike="noStrike" dirty="0">
                          <a:solidFill>
                            <a:srgbClr val="000000"/>
                          </a:solidFill>
                          <a:effectLst/>
                          <a:latin typeface="Calibri" panose="020F0502020204030204" pitchFamily="34" charset="0"/>
                        </a:rPr>
                        <a:t>POCO 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53137">
                <a:tc>
                  <a:txBody>
                    <a:bodyPr/>
                    <a:lstStyle/>
                    <a:p>
                      <a:pPr algn="l" fontAlgn="b"/>
                      <a:r>
                        <a:rPr lang="es-PY" sz="2400" b="1" i="0" u="none" strike="noStrike" dirty="0">
                          <a:solidFill>
                            <a:srgbClr val="000000"/>
                          </a:solidFill>
                          <a:effectLst/>
                          <a:latin typeface="Calibri" panose="020F0502020204030204" pitchFamily="34" charset="0"/>
                        </a:rPr>
                        <a:t>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798678640"/>
                  </a:ext>
                </a:extLst>
              </a:tr>
              <a:tr h="353137">
                <a:tc>
                  <a:txBody>
                    <a:bodyPr/>
                    <a:lstStyle/>
                    <a:p>
                      <a:pPr algn="l" fontAlgn="b"/>
                      <a:r>
                        <a:rPr lang="es-PY" sz="2400" b="1" i="0" u="none" strike="noStrike" dirty="0">
                          <a:solidFill>
                            <a:srgbClr val="000000"/>
                          </a:solidFill>
                          <a:effectLst/>
                          <a:latin typeface="Calibri" panose="020F0502020204030204" pitchFamily="34" charset="0"/>
                        </a:rPr>
                        <a:t>MUY 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01881937"/>
                  </a:ext>
                </a:extLst>
              </a:tr>
              <a:tr h="418684">
                <a:tc>
                  <a:txBody>
                    <a:bodyPr/>
                    <a:lstStyle/>
                    <a:p>
                      <a:pPr algn="l" fontAlgn="b"/>
                      <a:r>
                        <a:rPr lang="es-PY" sz="2400" b="1" i="0" u="none" strike="noStrike" dirty="0">
                          <a:solidFill>
                            <a:srgbClr val="000000"/>
                          </a:solidFill>
                          <a:effectLst/>
                          <a:latin typeface="Calibri" panose="020F0502020204030204" pitchFamily="34" charset="0"/>
                        </a:rPr>
                        <a:t>NO DESEA RESPONDER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6100830"/>
                  </a:ext>
                </a:extLst>
              </a:tr>
              <a:tr h="353137">
                <a:tc>
                  <a:txBody>
                    <a:bodyPr/>
                    <a:lstStyle/>
                    <a:p>
                      <a:pPr algn="l" fontAlgn="b"/>
                      <a:r>
                        <a:rPr lang="es-PY" sz="24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0634569"/>
                  </a:ext>
                </a:extLst>
              </a:tr>
              <a:tr h="353137">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1223537610"/>
              </p:ext>
            </p:extLst>
          </p:nvPr>
        </p:nvGraphicFramePr>
        <p:xfrm>
          <a:off x="647701" y="5540674"/>
          <a:ext cx="17211411" cy="3396413"/>
        </p:xfrm>
        <a:graphic>
          <a:graphicData uri="http://schemas.openxmlformats.org/drawingml/2006/table">
            <a:tbl>
              <a:tblPr/>
              <a:tblGrid>
                <a:gridCol w="4626302">
                  <a:extLst>
                    <a:ext uri="{9D8B030D-6E8A-4147-A177-3AD203B41FA5}">
                      <a16:colId xmlns:a16="http://schemas.microsoft.com/office/drawing/2014/main" val="2603815270"/>
                    </a:ext>
                  </a:extLst>
                </a:gridCol>
                <a:gridCol w="1097767">
                  <a:extLst>
                    <a:ext uri="{9D8B030D-6E8A-4147-A177-3AD203B41FA5}">
                      <a16:colId xmlns:a16="http://schemas.microsoft.com/office/drawing/2014/main" val="2271645990"/>
                    </a:ext>
                  </a:extLst>
                </a:gridCol>
                <a:gridCol w="1342590">
                  <a:extLst>
                    <a:ext uri="{9D8B030D-6E8A-4147-A177-3AD203B41FA5}">
                      <a16:colId xmlns:a16="http://schemas.microsoft.com/office/drawing/2014/main" val="3365438893"/>
                    </a:ext>
                  </a:extLst>
                </a:gridCol>
                <a:gridCol w="1892651">
                  <a:extLst>
                    <a:ext uri="{9D8B030D-6E8A-4147-A177-3AD203B41FA5}">
                      <a16:colId xmlns:a16="http://schemas.microsoft.com/office/drawing/2014/main" val="3437335281"/>
                    </a:ext>
                  </a:extLst>
                </a:gridCol>
                <a:gridCol w="1892651">
                  <a:extLst>
                    <a:ext uri="{9D8B030D-6E8A-4147-A177-3AD203B41FA5}">
                      <a16:colId xmlns:a16="http://schemas.microsoft.com/office/drawing/2014/main" val="2198213398"/>
                    </a:ext>
                  </a:extLst>
                </a:gridCol>
                <a:gridCol w="1892651">
                  <a:extLst>
                    <a:ext uri="{9D8B030D-6E8A-4147-A177-3AD203B41FA5}">
                      <a16:colId xmlns:a16="http://schemas.microsoft.com/office/drawing/2014/main" val="2276656453"/>
                    </a:ext>
                  </a:extLst>
                </a:gridCol>
                <a:gridCol w="1892651">
                  <a:extLst>
                    <a:ext uri="{9D8B030D-6E8A-4147-A177-3AD203B41FA5}">
                      <a16:colId xmlns:a16="http://schemas.microsoft.com/office/drawing/2014/main" val="80904801"/>
                    </a:ext>
                  </a:extLst>
                </a:gridCol>
                <a:gridCol w="1287074">
                  <a:extLst>
                    <a:ext uri="{9D8B030D-6E8A-4147-A177-3AD203B41FA5}">
                      <a16:colId xmlns:a16="http://schemas.microsoft.com/office/drawing/2014/main" val="92665308"/>
                    </a:ext>
                  </a:extLst>
                </a:gridCol>
                <a:gridCol w="1287074">
                  <a:extLst>
                    <a:ext uri="{9D8B030D-6E8A-4147-A177-3AD203B41FA5}">
                      <a16:colId xmlns:a16="http://schemas.microsoft.com/office/drawing/2014/main" val="3771453558"/>
                    </a:ext>
                  </a:extLst>
                </a:gridCol>
              </a:tblGrid>
              <a:tr h="624226">
                <a:tc gridSpan="9">
                  <a:txBody>
                    <a:bodyPr/>
                    <a:lstStyle/>
                    <a:p>
                      <a:pPr algn="ctr" fontAlgn="b"/>
                      <a:r>
                        <a:rPr lang="es-MX" sz="2100" b="1" i="0" u="none" strike="noStrike" dirty="0">
                          <a:solidFill>
                            <a:schemeClr val="tx1"/>
                          </a:solidFill>
                          <a:effectLst/>
                          <a:latin typeface="Calibri" panose="020F0502020204030204" pitchFamily="34" charset="0"/>
                        </a:rPr>
                        <a:t>¿Qué tipo de violencia es la que Ud. cree que con más frecuencia padecen los periodistas? </a:t>
                      </a:r>
                    </a:p>
                    <a:p>
                      <a:pPr algn="ctr" fontAlgn="b"/>
                      <a:r>
                        <a:rPr lang="es-MX" sz="2100" b="1" i="0" u="none" strike="noStrike" dirty="0">
                          <a:solidFill>
                            <a:schemeClr val="tx1"/>
                          </a:solidFill>
                          <a:effectLst/>
                          <a:latin typeface="Calibri" panose="020F0502020204030204" pitchFamily="34" charset="0"/>
                        </a:rPr>
                        <a:t>VIOLENCIA FISICA</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79335">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1797">
                <a:tc>
                  <a:txBody>
                    <a:bodyPr/>
                    <a:lstStyle/>
                    <a:p>
                      <a:pPr algn="l" fontAlgn="b"/>
                      <a:r>
                        <a:rPr lang="es-PY" sz="2400" b="1" i="0" u="none" strike="noStrike" dirty="0">
                          <a:solidFill>
                            <a:srgbClr val="000000"/>
                          </a:solidFill>
                          <a:effectLst/>
                          <a:latin typeface="Calibri" panose="020F0502020204030204" pitchFamily="34" charset="0"/>
                        </a:rPr>
                        <a:t>POCO 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61797">
                <a:tc>
                  <a:txBody>
                    <a:bodyPr/>
                    <a:lstStyle/>
                    <a:p>
                      <a:pPr algn="l" fontAlgn="b"/>
                      <a:r>
                        <a:rPr lang="es-PY" sz="2400" b="1" i="0" u="none" strike="noStrike" dirty="0">
                          <a:solidFill>
                            <a:srgbClr val="000000"/>
                          </a:solidFill>
                          <a:effectLst/>
                          <a:latin typeface="Calibri" panose="020F0502020204030204" pitchFamily="34" charset="0"/>
                        </a:rPr>
                        <a:t>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67612822"/>
                  </a:ext>
                </a:extLst>
              </a:tr>
              <a:tr h="361797">
                <a:tc>
                  <a:txBody>
                    <a:bodyPr/>
                    <a:lstStyle/>
                    <a:p>
                      <a:pPr algn="l" fontAlgn="b"/>
                      <a:r>
                        <a:rPr lang="es-PY" sz="2400" b="1" i="0" u="none" strike="noStrike" dirty="0">
                          <a:solidFill>
                            <a:srgbClr val="000000"/>
                          </a:solidFill>
                          <a:effectLst/>
                          <a:latin typeface="Calibri" panose="020F0502020204030204" pitchFamily="34" charset="0"/>
                        </a:rPr>
                        <a:t>MUY 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734625"/>
                  </a:ext>
                </a:extLst>
              </a:tr>
              <a:tr h="361797">
                <a:tc>
                  <a:txBody>
                    <a:bodyPr/>
                    <a:lstStyle/>
                    <a:p>
                      <a:pPr algn="l" fontAlgn="b"/>
                      <a:r>
                        <a:rPr lang="es-PY" sz="2400" b="1" i="0" u="none" strike="noStrike" dirty="0">
                          <a:solidFill>
                            <a:srgbClr val="000000"/>
                          </a:solidFill>
                          <a:effectLst/>
                          <a:latin typeface="Calibri" panose="020F0502020204030204" pitchFamily="34" charset="0"/>
                        </a:rPr>
                        <a:t>NO DESEA RESPONDER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7930645"/>
                  </a:ext>
                </a:extLst>
              </a:tr>
              <a:tr h="361797">
                <a:tc>
                  <a:txBody>
                    <a:bodyPr/>
                    <a:lstStyle/>
                    <a:p>
                      <a:pPr algn="l" fontAlgn="b"/>
                      <a:r>
                        <a:rPr lang="es-PY" sz="24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0486446"/>
                  </a:ext>
                </a:extLst>
              </a:tr>
              <a:tr h="361797">
                <a:tc>
                  <a:txBody>
                    <a:bodyPr/>
                    <a:lstStyle/>
                    <a:p>
                      <a:pPr algn="l" fontAlgn="b"/>
                      <a:r>
                        <a:rPr lang="es-PY" sz="24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bl>
          </a:graphicData>
        </a:graphic>
      </p:graphicFrame>
      <p:sp>
        <p:nvSpPr>
          <p:cNvPr id="5" name="TextBox 4">
            <a:extLst>
              <a:ext uri="{FF2B5EF4-FFF2-40B4-BE49-F238E27FC236}">
                <a16:creationId xmlns:a16="http://schemas.microsoft.com/office/drawing/2014/main" id="{F724949F-AF2C-862A-A200-B14A1B76A56D}"/>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698269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371600"/>
            <a:endParaRPr lang="es-PY" sz="2700" dirty="0">
              <a:solidFill>
                <a:prstClr val="white"/>
              </a:solidFill>
              <a:latin typeface="Calibri" panose="020F0502020204030204"/>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830997"/>
          </a:xfrm>
          <a:prstGeom prst="rect">
            <a:avLst/>
          </a:prstGeom>
          <a:noFill/>
        </p:spPr>
        <p:txBody>
          <a:bodyPr wrap="square" rtlCol="0">
            <a:spAutoFit/>
          </a:bodyPr>
          <a:lstStyle/>
          <a:p>
            <a:pPr marL="685800" lvl="1" algn="r" defTabSz="1371600"/>
            <a:r>
              <a:rPr lang="es-ES" sz="2400" b="1" dirty="0">
                <a:solidFill>
                  <a:prstClr val="black"/>
                </a:solidFill>
                <a:latin typeface="Calibri" panose="020F0502020204030204"/>
              </a:rPr>
              <a:t>3.F. TIPO DE VIOLENCIA QUE PADECEN LOS PERIODISTAS EN EL EJERCICIO DE SU PROFESION: </a:t>
            </a:r>
          </a:p>
          <a:p>
            <a:pPr marL="685800" lvl="1" algn="r" defTabSz="1371600"/>
            <a:r>
              <a:rPr lang="es-ES" sz="2400" b="1" dirty="0">
                <a:solidFill>
                  <a:prstClr val="black"/>
                </a:solidFill>
                <a:latin typeface="Calibri" panose="020F0502020204030204"/>
              </a:rPr>
              <a:t> VIOLENCIA DIGITAL   </a:t>
            </a:r>
            <a:endParaRPr lang="es-PY" sz="2400" b="1" dirty="0">
              <a:solidFill>
                <a:prstClr val="black"/>
              </a:solidFill>
              <a:latin typeface="Calibri" panose="020F0502020204030204"/>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3454038596"/>
              </p:ext>
            </p:extLst>
          </p:nvPr>
        </p:nvGraphicFramePr>
        <p:xfrm>
          <a:off x="647700" y="1315825"/>
          <a:ext cx="17211411" cy="3675625"/>
        </p:xfrm>
        <a:graphic>
          <a:graphicData uri="http://schemas.openxmlformats.org/drawingml/2006/table">
            <a:tbl>
              <a:tblPr/>
              <a:tblGrid>
                <a:gridCol w="4229100">
                  <a:extLst>
                    <a:ext uri="{9D8B030D-6E8A-4147-A177-3AD203B41FA5}">
                      <a16:colId xmlns:a16="http://schemas.microsoft.com/office/drawing/2014/main" val="2603815270"/>
                    </a:ext>
                  </a:extLst>
                </a:gridCol>
                <a:gridCol w="1613260">
                  <a:extLst>
                    <a:ext uri="{9D8B030D-6E8A-4147-A177-3AD203B41FA5}">
                      <a16:colId xmlns:a16="http://schemas.microsoft.com/office/drawing/2014/main" val="2271645990"/>
                    </a:ext>
                  </a:extLst>
                </a:gridCol>
                <a:gridCol w="2121062">
                  <a:extLst>
                    <a:ext uri="{9D8B030D-6E8A-4147-A177-3AD203B41FA5}">
                      <a16:colId xmlns:a16="http://schemas.microsoft.com/office/drawing/2014/main" val="3365438893"/>
                    </a:ext>
                  </a:extLst>
                </a:gridCol>
                <a:gridCol w="2121062">
                  <a:extLst>
                    <a:ext uri="{9D8B030D-6E8A-4147-A177-3AD203B41FA5}">
                      <a16:colId xmlns:a16="http://schemas.microsoft.com/office/drawing/2014/main" val="2198213398"/>
                    </a:ext>
                  </a:extLst>
                </a:gridCol>
                <a:gridCol w="2121062">
                  <a:extLst>
                    <a:ext uri="{9D8B030D-6E8A-4147-A177-3AD203B41FA5}">
                      <a16:colId xmlns:a16="http://schemas.microsoft.com/office/drawing/2014/main" val="2276656453"/>
                    </a:ext>
                  </a:extLst>
                </a:gridCol>
                <a:gridCol w="1658048">
                  <a:extLst>
                    <a:ext uri="{9D8B030D-6E8A-4147-A177-3AD203B41FA5}">
                      <a16:colId xmlns:a16="http://schemas.microsoft.com/office/drawing/2014/main" val="80904801"/>
                    </a:ext>
                  </a:extLst>
                </a:gridCol>
                <a:gridCol w="1521736">
                  <a:extLst>
                    <a:ext uri="{9D8B030D-6E8A-4147-A177-3AD203B41FA5}">
                      <a16:colId xmlns:a16="http://schemas.microsoft.com/office/drawing/2014/main" val="92665308"/>
                    </a:ext>
                  </a:extLst>
                </a:gridCol>
                <a:gridCol w="1826081">
                  <a:extLst>
                    <a:ext uri="{9D8B030D-6E8A-4147-A177-3AD203B41FA5}">
                      <a16:colId xmlns:a16="http://schemas.microsoft.com/office/drawing/2014/main" val="3771453558"/>
                    </a:ext>
                  </a:extLst>
                </a:gridCol>
              </a:tblGrid>
              <a:tr h="458073">
                <a:tc gridSpan="8">
                  <a:txBody>
                    <a:bodyPr/>
                    <a:lstStyle/>
                    <a:p>
                      <a:pPr algn="ctr" fontAlgn="b"/>
                      <a:r>
                        <a:rPr lang="es-MX" sz="2100" b="1" i="0" u="none" strike="noStrike" dirty="0">
                          <a:solidFill>
                            <a:schemeClr val="tx1"/>
                          </a:solidFill>
                          <a:effectLst/>
                          <a:latin typeface="Calibri" panose="020F0502020204030204" pitchFamily="34" charset="0"/>
                        </a:rPr>
                        <a:t>¿Qué tipo de violencia es la que Ud. cree que con más frecuencia padecen los periodistas? </a:t>
                      </a:r>
                    </a:p>
                    <a:p>
                      <a:pPr algn="ctr" fontAlgn="b"/>
                      <a:r>
                        <a:rPr lang="es-MX" sz="2100" b="1" i="0" u="none" strike="noStrike" dirty="0">
                          <a:solidFill>
                            <a:schemeClr val="tx1"/>
                          </a:solidFill>
                          <a:effectLst/>
                          <a:latin typeface="Calibri" panose="020F0502020204030204" pitchFamily="34" charset="0"/>
                        </a:rPr>
                        <a:t>VIOLENCIA DIGITAL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70518">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514891">
                <a:tc>
                  <a:txBody>
                    <a:bodyPr/>
                    <a:lstStyle/>
                    <a:p>
                      <a:pPr algn="l" fontAlgn="b"/>
                      <a:r>
                        <a:rPr lang="es-PY" sz="2400" b="1" i="0" u="none" strike="noStrike" dirty="0">
                          <a:solidFill>
                            <a:srgbClr val="000000"/>
                          </a:solidFill>
                          <a:effectLst/>
                          <a:latin typeface="Calibri" panose="020F0502020204030204" pitchFamily="34" charset="0"/>
                        </a:rPr>
                        <a:t>POCO 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01670">
                <a:tc>
                  <a:txBody>
                    <a:bodyPr/>
                    <a:lstStyle/>
                    <a:p>
                      <a:pPr algn="l" fontAlgn="b"/>
                      <a:r>
                        <a:rPr lang="es-PY" sz="2400" b="1" i="0" u="none" strike="noStrike" dirty="0">
                          <a:solidFill>
                            <a:srgbClr val="000000"/>
                          </a:solidFill>
                          <a:effectLst/>
                          <a:latin typeface="Calibri" panose="020F0502020204030204" pitchFamily="34" charset="0"/>
                        </a:rPr>
                        <a:t>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798678640"/>
                  </a:ext>
                </a:extLst>
              </a:tr>
              <a:tr h="301670">
                <a:tc>
                  <a:txBody>
                    <a:bodyPr/>
                    <a:lstStyle/>
                    <a:p>
                      <a:pPr algn="l" fontAlgn="b"/>
                      <a:r>
                        <a:rPr lang="es-PY" sz="2400" b="1" i="0" u="none" strike="noStrike">
                          <a:solidFill>
                            <a:srgbClr val="000000"/>
                          </a:solidFill>
                          <a:effectLst/>
                          <a:latin typeface="Calibri" panose="020F0502020204030204" pitchFamily="34" charset="0"/>
                        </a:rPr>
                        <a:t>MUY 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01881937"/>
                  </a:ext>
                </a:extLst>
              </a:tr>
              <a:tr h="514891">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6100830"/>
                  </a:ext>
                </a:extLst>
              </a:tr>
              <a:tr h="301670">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0634569"/>
                  </a:ext>
                </a:extLst>
              </a:tr>
              <a:tr h="301670">
                <a:tc>
                  <a:txBody>
                    <a:bodyPr/>
                    <a:lstStyle/>
                    <a:p>
                      <a:pPr algn="l" fontAlgn="b"/>
                      <a:r>
                        <a:rPr lang="es-PY" sz="24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nvGraphicFramePr>
        <p:xfrm>
          <a:off x="538294" y="5686405"/>
          <a:ext cx="17211411" cy="3396413"/>
        </p:xfrm>
        <a:graphic>
          <a:graphicData uri="http://schemas.openxmlformats.org/drawingml/2006/table">
            <a:tbl>
              <a:tblPr/>
              <a:tblGrid>
                <a:gridCol w="4626302">
                  <a:extLst>
                    <a:ext uri="{9D8B030D-6E8A-4147-A177-3AD203B41FA5}">
                      <a16:colId xmlns:a16="http://schemas.microsoft.com/office/drawing/2014/main" val="2603815270"/>
                    </a:ext>
                  </a:extLst>
                </a:gridCol>
                <a:gridCol w="1097767">
                  <a:extLst>
                    <a:ext uri="{9D8B030D-6E8A-4147-A177-3AD203B41FA5}">
                      <a16:colId xmlns:a16="http://schemas.microsoft.com/office/drawing/2014/main" val="2271645990"/>
                    </a:ext>
                  </a:extLst>
                </a:gridCol>
                <a:gridCol w="1342590">
                  <a:extLst>
                    <a:ext uri="{9D8B030D-6E8A-4147-A177-3AD203B41FA5}">
                      <a16:colId xmlns:a16="http://schemas.microsoft.com/office/drawing/2014/main" val="3365438893"/>
                    </a:ext>
                  </a:extLst>
                </a:gridCol>
                <a:gridCol w="1892651">
                  <a:extLst>
                    <a:ext uri="{9D8B030D-6E8A-4147-A177-3AD203B41FA5}">
                      <a16:colId xmlns:a16="http://schemas.microsoft.com/office/drawing/2014/main" val="3437335281"/>
                    </a:ext>
                  </a:extLst>
                </a:gridCol>
                <a:gridCol w="1892651">
                  <a:extLst>
                    <a:ext uri="{9D8B030D-6E8A-4147-A177-3AD203B41FA5}">
                      <a16:colId xmlns:a16="http://schemas.microsoft.com/office/drawing/2014/main" val="2198213398"/>
                    </a:ext>
                  </a:extLst>
                </a:gridCol>
                <a:gridCol w="1892651">
                  <a:extLst>
                    <a:ext uri="{9D8B030D-6E8A-4147-A177-3AD203B41FA5}">
                      <a16:colId xmlns:a16="http://schemas.microsoft.com/office/drawing/2014/main" val="2276656453"/>
                    </a:ext>
                  </a:extLst>
                </a:gridCol>
                <a:gridCol w="1892651">
                  <a:extLst>
                    <a:ext uri="{9D8B030D-6E8A-4147-A177-3AD203B41FA5}">
                      <a16:colId xmlns:a16="http://schemas.microsoft.com/office/drawing/2014/main" val="80904801"/>
                    </a:ext>
                  </a:extLst>
                </a:gridCol>
                <a:gridCol w="1287074">
                  <a:extLst>
                    <a:ext uri="{9D8B030D-6E8A-4147-A177-3AD203B41FA5}">
                      <a16:colId xmlns:a16="http://schemas.microsoft.com/office/drawing/2014/main" val="92665308"/>
                    </a:ext>
                  </a:extLst>
                </a:gridCol>
                <a:gridCol w="1287074">
                  <a:extLst>
                    <a:ext uri="{9D8B030D-6E8A-4147-A177-3AD203B41FA5}">
                      <a16:colId xmlns:a16="http://schemas.microsoft.com/office/drawing/2014/main" val="3771453558"/>
                    </a:ext>
                  </a:extLst>
                </a:gridCol>
              </a:tblGrid>
              <a:tr h="624226">
                <a:tc gridSpan="9">
                  <a:txBody>
                    <a:bodyPr/>
                    <a:lstStyle/>
                    <a:p>
                      <a:pPr algn="ctr" fontAlgn="b"/>
                      <a:r>
                        <a:rPr lang="es-MX" sz="2100" b="1" i="0" u="none" strike="noStrike" dirty="0">
                          <a:solidFill>
                            <a:schemeClr val="tx1"/>
                          </a:solidFill>
                          <a:effectLst/>
                          <a:latin typeface="Calibri" panose="020F0502020204030204" pitchFamily="34" charset="0"/>
                        </a:rPr>
                        <a:t>¿Qué tipo de violencia es la que Ud. cree que con más frecuencia padecen los periodistas? </a:t>
                      </a:r>
                    </a:p>
                    <a:p>
                      <a:pPr algn="ctr" fontAlgn="b"/>
                      <a:r>
                        <a:rPr lang="es-MX" sz="2100" b="1" i="0" u="none" strike="noStrike" dirty="0">
                          <a:solidFill>
                            <a:schemeClr val="tx1"/>
                          </a:solidFill>
                          <a:effectLst/>
                          <a:latin typeface="Calibri" panose="020F0502020204030204" pitchFamily="34" charset="0"/>
                        </a:rPr>
                        <a:t>VIOLENCIA DIGITAL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79335">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1797">
                <a:tc>
                  <a:txBody>
                    <a:bodyPr/>
                    <a:lstStyle/>
                    <a:p>
                      <a:pPr algn="l" fontAlgn="b"/>
                      <a:r>
                        <a:rPr lang="es-PY" sz="2400" b="1" i="0" u="none" strike="noStrike" dirty="0">
                          <a:solidFill>
                            <a:srgbClr val="000000"/>
                          </a:solidFill>
                          <a:effectLst/>
                          <a:latin typeface="Calibri" panose="020F0502020204030204" pitchFamily="34" charset="0"/>
                        </a:rPr>
                        <a:t>POCO 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61797">
                <a:tc>
                  <a:txBody>
                    <a:bodyPr/>
                    <a:lstStyle/>
                    <a:p>
                      <a:pPr algn="l" fontAlgn="b"/>
                      <a:r>
                        <a:rPr lang="es-PY" sz="2400" b="1" i="0" u="none" strike="noStrike" dirty="0">
                          <a:solidFill>
                            <a:srgbClr val="000000"/>
                          </a:solidFill>
                          <a:effectLst/>
                          <a:latin typeface="Calibri" panose="020F0502020204030204" pitchFamily="34" charset="0"/>
                        </a:rPr>
                        <a:t>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67612822"/>
                  </a:ext>
                </a:extLst>
              </a:tr>
              <a:tr h="361797">
                <a:tc>
                  <a:txBody>
                    <a:bodyPr/>
                    <a:lstStyle/>
                    <a:p>
                      <a:pPr algn="l" fontAlgn="b"/>
                      <a:r>
                        <a:rPr lang="es-PY" sz="2400" b="1" i="0" u="none" strike="noStrike">
                          <a:solidFill>
                            <a:srgbClr val="000000"/>
                          </a:solidFill>
                          <a:effectLst/>
                          <a:latin typeface="Calibri" panose="020F0502020204030204" pitchFamily="34" charset="0"/>
                        </a:rPr>
                        <a:t>MUY 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734625"/>
                  </a:ext>
                </a:extLst>
              </a:tr>
              <a:tr h="361797">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7930645"/>
                  </a:ext>
                </a:extLst>
              </a:tr>
              <a:tr h="361797">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0486446"/>
                  </a:ext>
                </a:extLst>
              </a:tr>
              <a:tr h="361797">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bl>
          </a:graphicData>
        </a:graphic>
      </p:graphicFrame>
      <p:sp>
        <p:nvSpPr>
          <p:cNvPr id="5" name="TextBox 4">
            <a:extLst>
              <a:ext uri="{FF2B5EF4-FFF2-40B4-BE49-F238E27FC236}">
                <a16:creationId xmlns:a16="http://schemas.microsoft.com/office/drawing/2014/main" id="{8AF0CE15-BEB4-01AA-B159-3FB380C053F8}"/>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81275632"/>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371600"/>
            <a:endParaRPr lang="es-PY" sz="2700" dirty="0">
              <a:solidFill>
                <a:prstClr val="white"/>
              </a:solidFill>
              <a:latin typeface="Calibri" panose="020F0502020204030204"/>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830997"/>
          </a:xfrm>
          <a:prstGeom prst="rect">
            <a:avLst/>
          </a:prstGeom>
          <a:noFill/>
        </p:spPr>
        <p:txBody>
          <a:bodyPr wrap="square" rtlCol="0">
            <a:spAutoFit/>
          </a:bodyPr>
          <a:lstStyle/>
          <a:p>
            <a:pPr marL="685800" lvl="1" algn="r" defTabSz="1371600"/>
            <a:r>
              <a:rPr lang="es-ES" sz="2400" b="1" dirty="0">
                <a:solidFill>
                  <a:prstClr val="black"/>
                </a:solidFill>
                <a:latin typeface="Calibri" panose="020F0502020204030204"/>
              </a:rPr>
              <a:t>3.F. TIPO DE VIOLENCIA QUE PADECEN LOS PERIODISTAS EN EL EJERCICIO DE SU PROFESION:</a:t>
            </a:r>
          </a:p>
          <a:p>
            <a:pPr marL="685800" lvl="1" algn="r" defTabSz="1371600"/>
            <a:r>
              <a:rPr lang="es-ES" sz="2400" b="1" dirty="0">
                <a:solidFill>
                  <a:prstClr val="black"/>
                </a:solidFill>
                <a:latin typeface="Calibri" panose="020F0502020204030204"/>
              </a:rPr>
              <a:t> VIOLENCIA PSICOLOGICA   </a:t>
            </a:r>
            <a:endParaRPr lang="es-PY" sz="2400" b="1" dirty="0">
              <a:solidFill>
                <a:prstClr val="black"/>
              </a:solidFill>
              <a:latin typeface="Calibri" panose="020F0502020204030204"/>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2807303334"/>
              </p:ext>
            </p:extLst>
          </p:nvPr>
        </p:nvGraphicFramePr>
        <p:xfrm>
          <a:off x="647700" y="1315824"/>
          <a:ext cx="17211411" cy="3606985"/>
        </p:xfrm>
        <a:graphic>
          <a:graphicData uri="http://schemas.openxmlformats.org/drawingml/2006/table">
            <a:tbl>
              <a:tblPr/>
              <a:tblGrid>
                <a:gridCol w="4229100">
                  <a:extLst>
                    <a:ext uri="{9D8B030D-6E8A-4147-A177-3AD203B41FA5}">
                      <a16:colId xmlns:a16="http://schemas.microsoft.com/office/drawing/2014/main" val="2603815270"/>
                    </a:ext>
                  </a:extLst>
                </a:gridCol>
                <a:gridCol w="1613260">
                  <a:extLst>
                    <a:ext uri="{9D8B030D-6E8A-4147-A177-3AD203B41FA5}">
                      <a16:colId xmlns:a16="http://schemas.microsoft.com/office/drawing/2014/main" val="2271645990"/>
                    </a:ext>
                  </a:extLst>
                </a:gridCol>
                <a:gridCol w="2121062">
                  <a:extLst>
                    <a:ext uri="{9D8B030D-6E8A-4147-A177-3AD203B41FA5}">
                      <a16:colId xmlns:a16="http://schemas.microsoft.com/office/drawing/2014/main" val="3365438893"/>
                    </a:ext>
                  </a:extLst>
                </a:gridCol>
                <a:gridCol w="2121062">
                  <a:extLst>
                    <a:ext uri="{9D8B030D-6E8A-4147-A177-3AD203B41FA5}">
                      <a16:colId xmlns:a16="http://schemas.microsoft.com/office/drawing/2014/main" val="2198213398"/>
                    </a:ext>
                  </a:extLst>
                </a:gridCol>
                <a:gridCol w="2121062">
                  <a:extLst>
                    <a:ext uri="{9D8B030D-6E8A-4147-A177-3AD203B41FA5}">
                      <a16:colId xmlns:a16="http://schemas.microsoft.com/office/drawing/2014/main" val="2276656453"/>
                    </a:ext>
                  </a:extLst>
                </a:gridCol>
                <a:gridCol w="1658048">
                  <a:extLst>
                    <a:ext uri="{9D8B030D-6E8A-4147-A177-3AD203B41FA5}">
                      <a16:colId xmlns:a16="http://schemas.microsoft.com/office/drawing/2014/main" val="80904801"/>
                    </a:ext>
                  </a:extLst>
                </a:gridCol>
                <a:gridCol w="1521736">
                  <a:extLst>
                    <a:ext uri="{9D8B030D-6E8A-4147-A177-3AD203B41FA5}">
                      <a16:colId xmlns:a16="http://schemas.microsoft.com/office/drawing/2014/main" val="92665308"/>
                    </a:ext>
                  </a:extLst>
                </a:gridCol>
                <a:gridCol w="1826081">
                  <a:extLst>
                    <a:ext uri="{9D8B030D-6E8A-4147-A177-3AD203B41FA5}">
                      <a16:colId xmlns:a16="http://schemas.microsoft.com/office/drawing/2014/main" val="3771453558"/>
                    </a:ext>
                  </a:extLst>
                </a:gridCol>
              </a:tblGrid>
              <a:tr h="707659">
                <a:tc gridSpan="8">
                  <a:txBody>
                    <a:bodyPr/>
                    <a:lstStyle/>
                    <a:p>
                      <a:pPr algn="ctr" fontAlgn="b"/>
                      <a:r>
                        <a:rPr lang="es-MX" sz="2100" b="1" i="0" u="none" strike="noStrike" dirty="0">
                          <a:solidFill>
                            <a:schemeClr val="tx1"/>
                          </a:solidFill>
                          <a:effectLst/>
                          <a:latin typeface="Calibri" panose="020F0502020204030204" pitchFamily="34" charset="0"/>
                        </a:rPr>
                        <a:t>¿Qué tipo de violencia es la que Ud. cree que con más frecuencia padecen los periodistas? </a:t>
                      </a:r>
                    </a:p>
                    <a:p>
                      <a:pPr algn="ctr" fontAlgn="b"/>
                      <a:r>
                        <a:rPr lang="es-MX" sz="2100" b="1" i="0" u="none" strike="noStrike" dirty="0">
                          <a:solidFill>
                            <a:schemeClr val="tx1"/>
                          </a:solidFill>
                          <a:effectLst/>
                          <a:latin typeface="Calibri" panose="020F0502020204030204" pitchFamily="34" charset="0"/>
                        </a:rPr>
                        <a:t>VIOLENCIA PSICOLOGICA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3402">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562731">
                <a:tc>
                  <a:txBody>
                    <a:bodyPr/>
                    <a:lstStyle/>
                    <a:p>
                      <a:pPr algn="l" fontAlgn="b"/>
                      <a:r>
                        <a:rPr lang="es-PY" sz="2400" b="1" i="0" u="none" strike="noStrike" dirty="0">
                          <a:solidFill>
                            <a:srgbClr val="000000"/>
                          </a:solidFill>
                          <a:effectLst/>
                          <a:latin typeface="Calibri" panose="020F0502020204030204" pitchFamily="34" charset="0"/>
                        </a:rPr>
                        <a:t>POCO 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410154">
                <a:tc>
                  <a:txBody>
                    <a:bodyPr/>
                    <a:lstStyle/>
                    <a:p>
                      <a:pPr algn="l" fontAlgn="b"/>
                      <a:r>
                        <a:rPr lang="es-PY" sz="2400" b="1" i="0" u="none" strike="noStrike" dirty="0">
                          <a:solidFill>
                            <a:srgbClr val="000000"/>
                          </a:solidFill>
                          <a:effectLst/>
                          <a:latin typeface="Calibri" panose="020F0502020204030204" pitchFamily="34" charset="0"/>
                        </a:rPr>
                        <a:t>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798678640"/>
                  </a:ext>
                </a:extLst>
              </a:tr>
              <a:tr h="410154">
                <a:tc>
                  <a:txBody>
                    <a:bodyPr/>
                    <a:lstStyle/>
                    <a:p>
                      <a:pPr algn="l" fontAlgn="b"/>
                      <a:r>
                        <a:rPr lang="es-PY" sz="2400" b="1" i="0" u="none" strike="noStrike" dirty="0">
                          <a:solidFill>
                            <a:srgbClr val="000000"/>
                          </a:solidFill>
                          <a:effectLst/>
                          <a:latin typeface="Calibri" panose="020F0502020204030204" pitchFamily="34" charset="0"/>
                        </a:rPr>
                        <a:t>MUY 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01881937"/>
                  </a:ext>
                </a:extLst>
              </a:tr>
              <a:tr h="562731">
                <a:tc>
                  <a:txBody>
                    <a:bodyPr/>
                    <a:lstStyle/>
                    <a:p>
                      <a:pPr algn="l" fontAlgn="b"/>
                      <a:r>
                        <a:rPr lang="es-PY" sz="24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19,4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6100830"/>
                  </a:ext>
                </a:extLst>
              </a:tr>
              <a:tr h="410154">
                <a:tc>
                  <a:txBody>
                    <a:bodyPr/>
                    <a:lstStyle/>
                    <a:p>
                      <a:pPr algn="l" fontAlgn="b"/>
                      <a:r>
                        <a:rPr lang="es-PY" sz="24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0634569"/>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2181885986"/>
              </p:ext>
            </p:extLst>
          </p:nvPr>
        </p:nvGraphicFramePr>
        <p:xfrm>
          <a:off x="647701" y="5364192"/>
          <a:ext cx="17106899" cy="3606984"/>
        </p:xfrm>
        <a:graphic>
          <a:graphicData uri="http://schemas.openxmlformats.org/drawingml/2006/table">
            <a:tbl>
              <a:tblPr/>
              <a:tblGrid>
                <a:gridCol w="4598210">
                  <a:extLst>
                    <a:ext uri="{9D8B030D-6E8A-4147-A177-3AD203B41FA5}">
                      <a16:colId xmlns:a16="http://schemas.microsoft.com/office/drawing/2014/main" val="2603815270"/>
                    </a:ext>
                  </a:extLst>
                </a:gridCol>
                <a:gridCol w="1091101">
                  <a:extLst>
                    <a:ext uri="{9D8B030D-6E8A-4147-A177-3AD203B41FA5}">
                      <a16:colId xmlns:a16="http://schemas.microsoft.com/office/drawing/2014/main" val="2271645990"/>
                    </a:ext>
                  </a:extLst>
                </a:gridCol>
                <a:gridCol w="1334438">
                  <a:extLst>
                    <a:ext uri="{9D8B030D-6E8A-4147-A177-3AD203B41FA5}">
                      <a16:colId xmlns:a16="http://schemas.microsoft.com/office/drawing/2014/main" val="3365438893"/>
                    </a:ext>
                  </a:extLst>
                </a:gridCol>
                <a:gridCol w="1881158">
                  <a:extLst>
                    <a:ext uri="{9D8B030D-6E8A-4147-A177-3AD203B41FA5}">
                      <a16:colId xmlns:a16="http://schemas.microsoft.com/office/drawing/2014/main" val="3437335281"/>
                    </a:ext>
                  </a:extLst>
                </a:gridCol>
                <a:gridCol w="1881158">
                  <a:extLst>
                    <a:ext uri="{9D8B030D-6E8A-4147-A177-3AD203B41FA5}">
                      <a16:colId xmlns:a16="http://schemas.microsoft.com/office/drawing/2014/main" val="2198213398"/>
                    </a:ext>
                  </a:extLst>
                </a:gridCol>
                <a:gridCol w="1881158">
                  <a:extLst>
                    <a:ext uri="{9D8B030D-6E8A-4147-A177-3AD203B41FA5}">
                      <a16:colId xmlns:a16="http://schemas.microsoft.com/office/drawing/2014/main" val="2276656453"/>
                    </a:ext>
                  </a:extLst>
                </a:gridCol>
                <a:gridCol w="1881158">
                  <a:extLst>
                    <a:ext uri="{9D8B030D-6E8A-4147-A177-3AD203B41FA5}">
                      <a16:colId xmlns:a16="http://schemas.microsoft.com/office/drawing/2014/main" val="80904801"/>
                    </a:ext>
                  </a:extLst>
                </a:gridCol>
                <a:gridCol w="1279259">
                  <a:extLst>
                    <a:ext uri="{9D8B030D-6E8A-4147-A177-3AD203B41FA5}">
                      <a16:colId xmlns:a16="http://schemas.microsoft.com/office/drawing/2014/main" val="92665308"/>
                    </a:ext>
                  </a:extLst>
                </a:gridCol>
                <a:gridCol w="1279259">
                  <a:extLst>
                    <a:ext uri="{9D8B030D-6E8A-4147-A177-3AD203B41FA5}">
                      <a16:colId xmlns:a16="http://schemas.microsoft.com/office/drawing/2014/main" val="3771453558"/>
                    </a:ext>
                  </a:extLst>
                </a:gridCol>
              </a:tblGrid>
              <a:tr h="773061">
                <a:tc gridSpan="9">
                  <a:txBody>
                    <a:bodyPr/>
                    <a:lstStyle/>
                    <a:p>
                      <a:pPr algn="ctr" fontAlgn="b"/>
                      <a:r>
                        <a:rPr lang="es-MX" sz="2100" b="1" i="0" u="none" strike="noStrike" dirty="0">
                          <a:solidFill>
                            <a:schemeClr val="tx1"/>
                          </a:solidFill>
                          <a:effectLst/>
                          <a:latin typeface="Calibri" panose="020F0502020204030204" pitchFamily="34" charset="0"/>
                        </a:rPr>
                        <a:t>¿Qué tipo de violencia es la que Ud. cree que con más frecuencia padecen los periodistas? </a:t>
                      </a:r>
                    </a:p>
                    <a:p>
                      <a:pPr algn="ctr" fontAlgn="b"/>
                      <a:r>
                        <a:rPr lang="es-MX" sz="2100" b="1" i="0" u="none" strike="noStrike" dirty="0">
                          <a:solidFill>
                            <a:schemeClr val="tx1"/>
                          </a:solidFill>
                          <a:effectLst/>
                          <a:latin typeface="Calibri" panose="020F0502020204030204" pitchFamily="34" charset="0"/>
                        </a:rPr>
                        <a:t>VIOLENCIA PSICOLOGICA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93623">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448060">
                <a:tc>
                  <a:txBody>
                    <a:bodyPr/>
                    <a:lstStyle/>
                    <a:p>
                      <a:pPr algn="l" fontAlgn="b"/>
                      <a:r>
                        <a:rPr lang="es-PY" sz="2400" b="1" i="0" u="none" strike="noStrike" dirty="0">
                          <a:solidFill>
                            <a:srgbClr val="000000"/>
                          </a:solidFill>
                          <a:effectLst/>
                          <a:latin typeface="Calibri" panose="020F0502020204030204" pitchFamily="34" charset="0"/>
                        </a:rPr>
                        <a:t>POCO 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448060">
                <a:tc>
                  <a:txBody>
                    <a:bodyPr/>
                    <a:lstStyle/>
                    <a:p>
                      <a:pPr algn="l" fontAlgn="b"/>
                      <a:r>
                        <a:rPr lang="es-PY" sz="2400" b="1" i="0" u="none" strike="noStrike" dirty="0">
                          <a:solidFill>
                            <a:srgbClr val="000000"/>
                          </a:solidFill>
                          <a:effectLst/>
                          <a:latin typeface="Calibri" panose="020F0502020204030204" pitchFamily="34" charset="0"/>
                        </a:rPr>
                        <a:t>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67612822"/>
                  </a:ext>
                </a:extLst>
              </a:tr>
              <a:tr h="448060">
                <a:tc>
                  <a:txBody>
                    <a:bodyPr/>
                    <a:lstStyle/>
                    <a:p>
                      <a:pPr algn="l" fontAlgn="b"/>
                      <a:r>
                        <a:rPr lang="es-PY" sz="2400" b="1" i="0" u="none" strike="noStrike" dirty="0">
                          <a:solidFill>
                            <a:srgbClr val="000000"/>
                          </a:solidFill>
                          <a:effectLst/>
                          <a:latin typeface="Calibri" panose="020F0502020204030204" pitchFamily="34" charset="0"/>
                        </a:rPr>
                        <a:t>MUY 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39,2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734625"/>
                  </a:ext>
                </a:extLst>
              </a:tr>
              <a:tr h="448060">
                <a:tc>
                  <a:txBody>
                    <a:bodyPr/>
                    <a:lstStyle/>
                    <a:p>
                      <a:pPr algn="l" fontAlgn="b"/>
                      <a:r>
                        <a:rPr lang="es-PY" sz="24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19,4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7930645"/>
                  </a:ext>
                </a:extLst>
              </a:tr>
              <a:tr h="448060">
                <a:tc>
                  <a:txBody>
                    <a:bodyPr/>
                    <a:lstStyle/>
                    <a:p>
                      <a:pPr algn="l" fontAlgn="b"/>
                      <a:r>
                        <a:rPr lang="es-PY" sz="24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0486446"/>
                  </a:ext>
                </a:extLst>
              </a:tr>
            </a:tbl>
          </a:graphicData>
        </a:graphic>
      </p:graphicFrame>
      <p:sp>
        <p:nvSpPr>
          <p:cNvPr id="5" name="TextBox 4">
            <a:extLst>
              <a:ext uri="{FF2B5EF4-FFF2-40B4-BE49-F238E27FC236}">
                <a16:creationId xmlns:a16="http://schemas.microsoft.com/office/drawing/2014/main" id="{8362FD62-18C6-23A0-73F3-0F5FD2E8C207}"/>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8520676"/>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371600"/>
            <a:endParaRPr lang="es-PY" sz="2700" dirty="0">
              <a:solidFill>
                <a:prstClr val="white"/>
              </a:solidFill>
              <a:latin typeface="Calibri" panose="020F0502020204030204"/>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830997"/>
          </a:xfrm>
          <a:prstGeom prst="rect">
            <a:avLst/>
          </a:prstGeom>
          <a:noFill/>
        </p:spPr>
        <p:txBody>
          <a:bodyPr wrap="square" rtlCol="0">
            <a:spAutoFit/>
          </a:bodyPr>
          <a:lstStyle/>
          <a:p>
            <a:pPr marL="685800" lvl="1" algn="r" defTabSz="1371600"/>
            <a:r>
              <a:rPr lang="es-ES" sz="2400" b="1" dirty="0">
                <a:solidFill>
                  <a:prstClr val="black"/>
                </a:solidFill>
                <a:latin typeface="Calibri" panose="020F0502020204030204"/>
              </a:rPr>
              <a:t>3.G. TIPO DE VIOLENCIA QUE PADECEN LAS PERIODISTAS MUJERES EN EL EJERCICIO DE SU PROFESION: </a:t>
            </a:r>
          </a:p>
          <a:p>
            <a:pPr marL="685800" lvl="1" algn="r" defTabSz="1371600"/>
            <a:r>
              <a:rPr lang="es-ES" sz="2400" b="1" dirty="0">
                <a:solidFill>
                  <a:prstClr val="black"/>
                </a:solidFill>
                <a:latin typeface="Calibri" panose="020F0502020204030204"/>
              </a:rPr>
              <a:t>VIOLENCIA FISICA </a:t>
            </a:r>
            <a:endParaRPr lang="es-PY" sz="2400" b="1" dirty="0">
              <a:solidFill>
                <a:prstClr val="black"/>
              </a:solidFill>
              <a:latin typeface="Calibri" panose="020F0502020204030204"/>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2016027620"/>
              </p:ext>
            </p:extLst>
          </p:nvPr>
        </p:nvGraphicFramePr>
        <p:xfrm>
          <a:off x="647700" y="1488324"/>
          <a:ext cx="17211411" cy="3621563"/>
        </p:xfrm>
        <a:graphic>
          <a:graphicData uri="http://schemas.openxmlformats.org/drawingml/2006/table">
            <a:tbl>
              <a:tblPr/>
              <a:tblGrid>
                <a:gridCol w="4229100">
                  <a:extLst>
                    <a:ext uri="{9D8B030D-6E8A-4147-A177-3AD203B41FA5}">
                      <a16:colId xmlns:a16="http://schemas.microsoft.com/office/drawing/2014/main" val="2603815270"/>
                    </a:ext>
                  </a:extLst>
                </a:gridCol>
                <a:gridCol w="1613260">
                  <a:extLst>
                    <a:ext uri="{9D8B030D-6E8A-4147-A177-3AD203B41FA5}">
                      <a16:colId xmlns:a16="http://schemas.microsoft.com/office/drawing/2014/main" val="2271645990"/>
                    </a:ext>
                  </a:extLst>
                </a:gridCol>
                <a:gridCol w="2121062">
                  <a:extLst>
                    <a:ext uri="{9D8B030D-6E8A-4147-A177-3AD203B41FA5}">
                      <a16:colId xmlns:a16="http://schemas.microsoft.com/office/drawing/2014/main" val="3365438893"/>
                    </a:ext>
                  </a:extLst>
                </a:gridCol>
                <a:gridCol w="2121062">
                  <a:extLst>
                    <a:ext uri="{9D8B030D-6E8A-4147-A177-3AD203B41FA5}">
                      <a16:colId xmlns:a16="http://schemas.microsoft.com/office/drawing/2014/main" val="2198213398"/>
                    </a:ext>
                  </a:extLst>
                </a:gridCol>
                <a:gridCol w="2121062">
                  <a:extLst>
                    <a:ext uri="{9D8B030D-6E8A-4147-A177-3AD203B41FA5}">
                      <a16:colId xmlns:a16="http://schemas.microsoft.com/office/drawing/2014/main" val="2276656453"/>
                    </a:ext>
                  </a:extLst>
                </a:gridCol>
                <a:gridCol w="1658048">
                  <a:extLst>
                    <a:ext uri="{9D8B030D-6E8A-4147-A177-3AD203B41FA5}">
                      <a16:colId xmlns:a16="http://schemas.microsoft.com/office/drawing/2014/main" val="80904801"/>
                    </a:ext>
                  </a:extLst>
                </a:gridCol>
                <a:gridCol w="1521736">
                  <a:extLst>
                    <a:ext uri="{9D8B030D-6E8A-4147-A177-3AD203B41FA5}">
                      <a16:colId xmlns:a16="http://schemas.microsoft.com/office/drawing/2014/main" val="92665308"/>
                    </a:ext>
                  </a:extLst>
                </a:gridCol>
                <a:gridCol w="1826081">
                  <a:extLst>
                    <a:ext uri="{9D8B030D-6E8A-4147-A177-3AD203B41FA5}">
                      <a16:colId xmlns:a16="http://schemas.microsoft.com/office/drawing/2014/main" val="3771453558"/>
                    </a:ext>
                  </a:extLst>
                </a:gridCol>
              </a:tblGrid>
              <a:tr h="642976">
                <a:tc gridSpan="8">
                  <a:txBody>
                    <a:bodyPr/>
                    <a:lstStyle/>
                    <a:p>
                      <a:pPr algn="ctr" fontAlgn="b"/>
                      <a:r>
                        <a:rPr lang="es-MX" sz="2100" b="1" i="0" u="none" strike="noStrike" dirty="0">
                          <a:solidFill>
                            <a:schemeClr val="tx1"/>
                          </a:solidFill>
                          <a:effectLst/>
                          <a:latin typeface="Calibri" panose="020F0502020204030204" pitchFamily="34" charset="0"/>
                        </a:rPr>
                        <a:t>¿Qué tipo de violencia es la que Ud. cree que con más frecuencia padecen las periodistas mujeres ? </a:t>
                      </a:r>
                    </a:p>
                    <a:p>
                      <a:pPr algn="ctr" fontAlgn="b"/>
                      <a:r>
                        <a:rPr lang="es-MX" sz="2100" b="1" i="0" u="none" strike="noStrike" dirty="0">
                          <a:solidFill>
                            <a:schemeClr val="tx1"/>
                          </a:solidFill>
                          <a:effectLst/>
                          <a:latin typeface="Calibri" panose="020F0502020204030204" pitchFamily="34" charset="0"/>
                        </a:rPr>
                        <a:t>VIOLENCIA FISICA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93732">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511295">
                <a:tc>
                  <a:txBody>
                    <a:bodyPr/>
                    <a:lstStyle/>
                    <a:p>
                      <a:pPr algn="l" fontAlgn="b"/>
                      <a:r>
                        <a:rPr lang="es-PY" sz="2000" b="1" i="0" u="none" strike="noStrike" dirty="0">
                          <a:solidFill>
                            <a:srgbClr val="000000"/>
                          </a:solidFill>
                          <a:effectLst/>
                          <a:latin typeface="Calibri" panose="020F0502020204030204" pitchFamily="34" charset="0"/>
                        </a:rPr>
                        <a:t>POCO 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511295">
                <a:tc>
                  <a:txBody>
                    <a:bodyPr/>
                    <a:lstStyle/>
                    <a:p>
                      <a:pPr algn="l" fontAlgn="b"/>
                      <a:r>
                        <a:rPr lang="es-PY" sz="2000" b="1" i="0" u="none" strike="noStrike">
                          <a:solidFill>
                            <a:srgbClr val="000000"/>
                          </a:solidFill>
                          <a:effectLst/>
                          <a:latin typeface="Calibri" panose="020F0502020204030204" pitchFamily="34" charset="0"/>
                        </a:rPr>
                        <a:t>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32925254"/>
                  </a:ext>
                </a:extLst>
              </a:tr>
              <a:tr h="312130">
                <a:tc>
                  <a:txBody>
                    <a:bodyPr/>
                    <a:lstStyle/>
                    <a:p>
                      <a:pPr algn="l" fontAlgn="b"/>
                      <a:r>
                        <a:rPr lang="es-PY" sz="2000" b="1" i="0" u="none" strike="noStrike">
                          <a:solidFill>
                            <a:srgbClr val="000000"/>
                          </a:solidFill>
                          <a:effectLst/>
                          <a:latin typeface="Calibri" panose="020F0502020204030204" pitchFamily="34" charset="0"/>
                        </a:rPr>
                        <a:t>MUY 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798678640"/>
                  </a:ext>
                </a:extLst>
              </a:tr>
              <a:tr h="312130">
                <a:tc>
                  <a:txBody>
                    <a:bodyPr/>
                    <a:lstStyle/>
                    <a:p>
                      <a:pPr algn="l" fontAlgn="b"/>
                      <a:r>
                        <a:rPr lang="es-PY" sz="20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01881937"/>
                  </a:ext>
                </a:extLst>
              </a:tr>
              <a:tr h="511295">
                <a:tc>
                  <a:txBody>
                    <a:bodyPr/>
                    <a:lstStyle/>
                    <a:p>
                      <a:pPr algn="l" fontAlgn="b"/>
                      <a:r>
                        <a:rPr lang="es-PY" sz="20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6100830"/>
                  </a:ext>
                </a:extLst>
              </a:tr>
              <a:tr h="312130">
                <a:tc>
                  <a:txBody>
                    <a:bodyPr/>
                    <a:lstStyle/>
                    <a:p>
                      <a:pPr algn="l" fontAlgn="b"/>
                      <a:r>
                        <a:rPr lang="es-PY" sz="20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0634569"/>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2822891627"/>
              </p:ext>
            </p:extLst>
          </p:nvPr>
        </p:nvGraphicFramePr>
        <p:xfrm>
          <a:off x="647700" y="5364193"/>
          <a:ext cx="17211411" cy="3894105"/>
        </p:xfrm>
        <a:graphic>
          <a:graphicData uri="http://schemas.openxmlformats.org/drawingml/2006/table">
            <a:tbl>
              <a:tblPr/>
              <a:tblGrid>
                <a:gridCol w="4626302">
                  <a:extLst>
                    <a:ext uri="{9D8B030D-6E8A-4147-A177-3AD203B41FA5}">
                      <a16:colId xmlns:a16="http://schemas.microsoft.com/office/drawing/2014/main" val="2603815270"/>
                    </a:ext>
                  </a:extLst>
                </a:gridCol>
                <a:gridCol w="1097767">
                  <a:extLst>
                    <a:ext uri="{9D8B030D-6E8A-4147-A177-3AD203B41FA5}">
                      <a16:colId xmlns:a16="http://schemas.microsoft.com/office/drawing/2014/main" val="2271645990"/>
                    </a:ext>
                  </a:extLst>
                </a:gridCol>
                <a:gridCol w="1342590">
                  <a:extLst>
                    <a:ext uri="{9D8B030D-6E8A-4147-A177-3AD203B41FA5}">
                      <a16:colId xmlns:a16="http://schemas.microsoft.com/office/drawing/2014/main" val="3365438893"/>
                    </a:ext>
                  </a:extLst>
                </a:gridCol>
                <a:gridCol w="1892651">
                  <a:extLst>
                    <a:ext uri="{9D8B030D-6E8A-4147-A177-3AD203B41FA5}">
                      <a16:colId xmlns:a16="http://schemas.microsoft.com/office/drawing/2014/main" val="3437335281"/>
                    </a:ext>
                  </a:extLst>
                </a:gridCol>
                <a:gridCol w="1892651">
                  <a:extLst>
                    <a:ext uri="{9D8B030D-6E8A-4147-A177-3AD203B41FA5}">
                      <a16:colId xmlns:a16="http://schemas.microsoft.com/office/drawing/2014/main" val="2198213398"/>
                    </a:ext>
                  </a:extLst>
                </a:gridCol>
                <a:gridCol w="1892651">
                  <a:extLst>
                    <a:ext uri="{9D8B030D-6E8A-4147-A177-3AD203B41FA5}">
                      <a16:colId xmlns:a16="http://schemas.microsoft.com/office/drawing/2014/main" val="2276656453"/>
                    </a:ext>
                  </a:extLst>
                </a:gridCol>
                <a:gridCol w="1892651">
                  <a:extLst>
                    <a:ext uri="{9D8B030D-6E8A-4147-A177-3AD203B41FA5}">
                      <a16:colId xmlns:a16="http://schemas.microsoft.com/office/drawing/2014/main" val="80904801"/>
                    </a:ext>
                  </a:extLst>
                </a:gridCol>
                <a:gridCol w="1287074">
                  <a:extLst>
                    <a:ext uri="{9D8B030D-6E8A-4147-A177-3AD203B41FA5}">
                      <a16:colId xmlns:a16="http://schemas.microsoft.com/office/drawing/2014/main" val="92665308"/>
                    </a:ext>
                  </a:extLst>
                </a:gridCol>
                <a:gridCol w="1287074">
                  <a:extLst>
                    <a:ext uri="{9D8B030D-6E8A-4147-A177-3AD203B41FA5}">
                      <a16:colId xmlns:a16="http://schemas.microsoft.com/office/drawing/2014/main" val="3771453558"/>
                    </a:ext>
                  </a:extLst>
                </a:gridCol>
              </a:tblGrid>
              <a:tr h="760500">
                <a:tc gridSpan="9">
                  <a:txBody>
                    <a:bodyPr/>
                    <a:lstStyle/>
                    <a:p>
                      <a:pPr algn="ctr" fontAlgn="b"/>
                      <a:r>
                        <a:rPr lang="es-MX" sz="2100" b="1" i="0" u="none" strike="noStrike" dirty="0">
                          <a:solidFill>
                            <a:schemeClr val="tx1"/>
                          </a:solidFill>
                          <a:effectLst/>
                          <a:latin typeface="Calibri" panose="020F0502020204030204" pitchFamily="34" charset="0"/>
                        </a:rPr>
                        <a:t>¿Qué tipo de violencia es la que Ud. cree que con más frecuencia padecen las  periodistas mujeres ? </a:t>
                      </a:r>
                    </a:p>
                    <a:p>
                      <a:pPr algn="ctr" fontAlgn="b"/>
                      <a:r>
                        <a:rPr lang="es-MX" sz="2100" b="1" i="0" u="none" strike="noStrike" dirty="0">
                          <a:solidFill>
                            <a:schemeClr val="tx1"/>
                          </a:solidFill>
                          <a:effectLst/>
                          <a:latin typeface="Calibri" panose="020F0502020204030204" pitchFamily="34" charset="0"/>
                        </a:rPr>
                        <a:t>VIOLENCIA FISICA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83977">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424938">
                <a:tc>
                  <a:txBody>
                    <a:bodyPr/>
                    <a:lstStyle/>
                    <a:p>
                      <a:pPr algn="l" fontAlgn="b"/>
                      <a:r>
                        <a:rPr lang="es-PY" sz="2000" b="1" i="0" u="none" strike="noStrike" dirty="0">
                          <a:solidFill>
                            <a:srgbClr val="000000"/>
                          </a:solidFill>
                          <a:effectLst/>
                          <a:latin typeface="Calibri" panose="020F0502020204030204" pitchFamily="34" charset="0"/>
                        </a:rPr>
                        <a:t>POCO 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424938">
                <a:tc>
                  <a:txBody>
                    <a:bodyPr/>
                    <a:lstStyle/>
                    <a:p>
                      <a:pPr algn="l" fontAlgn="b"/>
                      <a:r>
                        <a:rPr lang="es-PY" sz="2000" b="1" i="0" u="none" strike="noStrike">
                          <a:solidFill>
                            <a:srgbClr val="000000"/>
                          </a:solidFill>
                          <a:effectLst/>
                          <a:latin typeface="Calibri" panose="020F0502020204030204" pitchFamily="34" charset="0"/>
                        </a:rPr>
                        <a:t>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135278471"/>
                  </a:ext>
                </a:extLst>
              </a:tr>
              <a:tr h="424938">
                <a:tc>
                  <a:txBody>
                    <a:bodyPr/>
                    <a:lstStyle/>
                    <a:p>
                      <a:pPr algn="l" fontAlgn="b"/>
                      <a:r>
                        <a:rPr lang="es-PY" sz="2000" b="1" i="0" u="none" strike="noStrike">
                          <a:solidFill>
                            <a:srgbClr val="000000"/>
                          </a:solidFill>
                          <a:effectLst/>
                          <a:latin typeface="Calibri" panose="020F0502020204030204" pitchFamily="34" charset="0"/>
                        </a:rPr>
                        <a:t>MUY 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67612822"/>
                  </a:ext>
                </a:extLst>
              </a:tr>
              <a:tr h="424938">
                <a:tc>
                  <a:txBody>
                    <a:bodyPr/>
                    <a:lstStyle/>
                    <a:p>
                      <a:pPr algn="l" fontAlgn="b"/>
                      <a:r>
                        <a:rPr lang="es-PY" sz="20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734625"/>
                  </a:ext>
                </a:extLst>
              </a:tr>
              <a:tr h="424938">
                <a:tc>
                  <a:txBody>
                    <a:bodyPr/>
                    <a:lstStyle/>
                    <a:p>
                      <a:pPr algn="l" fontAlgn="b"/>
                      <a:r>
                        <a:rPr lang="es-PY" sz="20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7930645"/>
                  </a:ext>
                </a:extLst>
              </a:tr>
              <a:tr h="424938">
                <a:tc>
                  <a:txBody>
                    <a:bodyPr/>
                    <a:lstStyle/>
                    <a:p>
                      <a:pPr algn="l" fontAlgn="b"/>
                      <a:r>
                        <a:rPr lang="es-PY" sz="20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0486446"/>
                  </a:ext>
                </a:extLst>
              </a:tr>
            </a:tbl>
          </a:graphicData>
        </a:graphic>
      </p:graphicFrame>
      <p:sp>
        <p:nvSpPr>
          <p:cNvPr id="5" name="TextBox 4">
            <a:extLst>
              <a:ext uri="{FF2B5EF4-FFF2-40B4-BE49-F238E27FC236}">
                <a16:creationId xmlns:a16="http://schemas.microsoft.com/office/drawing/2014/main" id="{773C2705-F9D2-B94B-C3CB-1A49BB315642}"/>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7974785"/>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371600"/>
            <a:endParaRPr lang="es-PY" sz="2700" dirty="0">
              <a:solidFill>
                <a:prstClr val="white"/>
              </a:solidFill>
              <a:latin typeface="Calibri" panose="020F0502020204030204"/>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830997"/>
          </a:xfrm>
          <a:prstGeom prst="rect">
            <a:avLst/>
          </a:prstGeom>
          <a:noFill/>
        </p:spPr>
        <p:txBody>
          <a:bodyPr wrap="square" rtlCol="0">
            <a:spAutoFit/>
          </a:bodyPr>
          <a:lstStyle/>
          <a:p>
            <a:pPr marL="685800" lvl="1" algn="r" defTabSz="1371600"/>
            <a:r>
              <a:rPr lang="es-ES" sz="2400" b="1" dirty="0">
                <a:solidFill>
                  <a:prstClr val="black"/>
                </a:solidFill>
                <a:latin typeface="Calibri" panose="020F0502020204030204"/>
              </a:rPr>
              <a:t>3.G. TIPO DE VIOLENCIA QUE PADECEN LAS PERIODISTAS MUJERES  EN EL EJERCICIO DE SU PROFESION:</a:t>
            </a:r>
          </a:p>
          <a:p>
            <a:pPr marL="685800" lvl="1" algn="r" defTabSz="1371600"/>
            <a:r>
              <a:rPr lang="es-ES" sz="2400" b="1" dirty="0">
                <a:solidFill>
                  <a:prstClr val="black"/>
                </a:solidFill>
                <a:latin typeface="Calibri" panose="020F0502020204030204"/>
              </a:rPr>
              <a:t> VIOLENCIA DIGITAL    </a:t>
            </a:r>
            <a:endParaRPr lang="es-PY" sz="2400" b="1" dirty="0">
              <a:solidFill>
                <a:prstClr val="black"/>
              </a:solidFill>
              <a:latin typeface="Calibri" panose="020F0502020204030204"/>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4165935162"/>
              </p:ext>
            </p:extLst>
          </p:nvPr>
        </p:nvGraphicFramePr>
        <p:xfrm>
          <a:off x="647700" y="1511152"/>
          <a:ext cx="17211411" cy="3632348"/>
        </p:xfrm>
        <a:graphic>
          <a:graphicData uri="http://schemas.openxmlformats.org/drawingml/2006/table">
            <a:tbl>
              <a:tblPr/>
              <a:tblGrid>
                <a:gridCol w="4229100">
                  <a:extLst>
                    <a:ext uri="{9D8B030D-6E8A-4147-A177-3AD203B41FA5}">
                      <a16:colId xmlns:a16="http://schemas.microsoft.com/office/drawing/2014/main" val="2603815270"/>
                    </a:ext>
                  </a:extLst>
                </a:gridCol>
                <a:gridCol w="1613260">
                  <a:extLst>
                    <a:ext uri="{9D8B030D-6E8A-4147-A177-3AD203B41FA5}">
                      <a16:colId xmlns:a16="http://schemas.microsoft.com/office/drawing/2014/main" val="2271645990"/>
                    </a:ext>
                  </a:extLst>
                </a:gridCol>
                <a:gridCol w="2121062">
                  <a:extLst>
                    <a:ext uri="{9D8B030D-6E8A-4147-A177-3AD203B41FA5}">
                      <a16:colId xmlns:a16="http://schemas.microsoft.com/office/drawing/2014/main" val="3365438893"/>
                    </a:ext>
                  </a:extLst>
                </a:gridCol>
                <a:gridCol w="2121062">
                  <a:extLst>
                    <a:ext uri="{9D8B030D-6E8A-4147-A177-3AD203B41FA5}">
                      <a16:colId xmlns:a16="http://schemas.microsoft.com/office/drawing/2014/main" val="2198213398"/>
                    </a:ext>
                  </a:extLst>
                </a:gridCol>
                <a:gridCol w="2121062">
                  <a:extLst>
                    <a:ext uri="{9D8B030D-6E8A-4147-A177-3AD203B41FA5}">
                      <a16:colId xmlns:a16="http://schemas.microsoft.com/office/drawing/2014/main" val="2276656453"/>
                    </a:ext>
                  </a:extLst>
                </a:gridCol>
                <a:gridCol w="1658048">
                  <a:extLst>
                    <a:ext uri="{9D8B030D-6E8A-4147-A177-3AD203B41FA5}">
                      <a16:colId xmlns:a16="http://schemas.microsoft.com/office/drawing/2014/main" val="80904801"/>
                    </a:ext>
                  </a:extLst>
                </a:gridCol>
                <a:gridCol w="1521736">
                  <a:extLst>
                    <a:ext uri="{9D8B030D-6E8A-4147-A177-3AD203B41FA5}">
                      <a16:colId xmlns:a16="http://schemas.microsoft.com/office/drawing/2014/main" val="92665308"/>
                    </a:ext>
                  </a:extLst>
                </a:gridCol>
                <a:gridCol w="1826081">
                  <a:extLst>
                    <a:ext uri="{9D8B030D-6E8A-4147-A177-3AD203B41FA5}">
                      <a16:colId xmlns:a16="http://schemas.microsoft.com/office/drawing/2014/main" val="3771453558"/>
                    </a:ext>
                  </a:extLst>
                </a:gridCol>
              </a:tblGrid>
              <a:tr h="680498">
                <a:tc gridSpan="8">
                  <a:txBody>
                    <a:bodyPr/>
                    <a:lstStyle/>
                    <a:p>
                      <a:pPr algn="ctr" fontAlgn="b"/>
                      <a:r>
                        <a:rPr lang="es-MX" sz="2100" b="1" i="0" u="none" strike="noStrike" dirty="0">
                          <a:solidFill>
                            <a:schemeClr val="tx1"/>
                          </a:solidFill>
                          <a:effectLst/>
                          <a:latin typeface="Calibri" panose="020F0502020204030204" pitchFamily="34" charset="0"/>
                        </a:rPr>
                        <a:t>¿Qué tipo de violencia es la que Ud. cree que con más frecuencia padecen las periodistas mujeres ? </a:t>
                      </a:r>
                    </a:p>
                    <a:p>
                      <a:pPr algn="ctr" fontAlgn="b"/>
                      <a:r>
                        <a:rPr lang="es-MX" sz="2100" b="1" i="0" u="none" strike="noStrike" dirty="0">
                          <a:solidFill>
                            <a:schemeClr val="tx1"/>
                          </a:solidFill>
                          <a:effectLst/>
                          <a:latin typeface="Calibri" panose="020F0502020204030204" pitchFamily="34" charset="0"/>
                        </a:rPr>
                        <a:t>VIOLENCIA DIGITAL</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22545">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541133">
                <a:tc>
                  <a:txBody>
                    <a:bodyPr/>
                    <a:lstStyle/>
                    <a:p>
                      <a:pPr algn="l" fontAlgn="b"/>
                      <a:r>
                        <a:rPr lang="es-PY" sz="2000" b="1" i="0" u="none" strike="noStrike" dirty="0">
                          <a:solidFill>
                            <a:srgbClr val="000000"/>
                          </a:solidFill>
                          <a:effectLst/>
                          <a:latin typeface="Calibri" panose="020F0502020204030204" pitchFamily="34" charset="0"/>
                        </a:rPr>
                        <a:t>POCO 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541133">
                <a:tc>
                  <a:txBody>
                    <a:bodyPr/>
                    <a:lstStyle/>
                    <a:p>
                      <a:pPr algn="l" fontAlgn="b"/>
                      <a:r>
                        <a:rPr lang="es-PY" sz="2000" b="1" i="0" u="none" strike="noStrike" dirty="0">
                          <a:solidFill>
                            <a:srgbClr val="000000"/>
                          </a:solidFill>
                          <a:effectLst/>
                          <a:latin typeface="Calibri" panose="020F0502020204030204" pitchFamily="34" charset="0"/>
                        </a:rPr>
                        <a:t>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82768465"/>
                  </a:ext>
                </a:extLst>
              </a:tr>
              <a:tr h="330345">
                <a:tc>
                  <a:txBody>
                    <a:bodyPr/>
                    <a:lstStyle/>
                    <a:p>
                      <a:pPr algn="l" fontAlgn="b"/>
                      <a:r>
                        <a:rPr lang="es-PY" sz="2000" b="1" i="0" u="none" strike="noStrike">
                          <a:solidFill>
                            <a:srgbClr val="000000"/>
                          </a:solidFill>
                          <a:effectLst/>
                          <a:latin typeface="Calibri" panose="020F0502020204030204" pitchFamily="34" charset="0"/>
                        </a:rPr>
                        <a:t>MUY 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798678640"/>
                  </a:ext>
                </a:extLst>
              </a:tr>
              <a:tr h="330345">
                <a:tc>
                  <a:txBody>
                    <a:bodyPr/>
                    <a:lstStyle/>
                    <a:p>
                      <a:pPr algn="l" fontAlgn="b"/>
                      <a:r>
                        <a:rPr lang="es-PY" sz="20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01881937"/>
                  </a:ext>
                </a:extLst>
              </a:tr>
              <a:tr h="356004">
                <a:tc>
                  <a:txBody>
                    <a:bodyPr/>
                    <a:lstStyle/>
                    <a:p>
                      <a:pPr algn="l" fontAlgn="b"/>
                      <a:r>
                        <a:rPr lang="es-PY" sz="20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6100830"/>
                  </a:ext>
                </a:extLst>
              </a:tr>
              <a:tr h="330345">
                <a:tc>
                  <a:txBody>
                    <a:bodyPr/>
                    <a:lstStyle/>
                    <a:p>
                      <a:pPr algn="l" fontAlgn="b"/>
                      <a:r>
                        <a:rPr lang="es-PY" sz="20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0634569"/>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2185371602"/>
              </p:ext>
            </p:extLst>
          </p:nvPr>
        </p:nvGraphicFramePr>
        <p:xfrm>
          <a:off x="647700" y="5524500"/>
          <a:ext cx="17211411" cy="3632348"/>
        </p:xfrm>
        <a:graphic>
          <a:graphicData uri="http://schemas.openxmlformats.org/drawingml/2006/table">
            <a:tbl>
              <a:tblPr/>
              <a:tblGrid>
                <a:gridCol w="4626302">
                  <a:extLst>
                    <a:ext uri="{9D8B030D-6E8A-4147-A177-3AD203B41FA5}">
                      <a16:colId xmlns:a16="http://schemas.microsoft.com/office/drawing/2014/main" val="2603815270"/>
                    </a:ext>
                  </a:extLst>
                </a:gridCol>
                <a:gridCol w="1097767">
                  <a:extLst>
                    <a:ext uri="{9D8B030D-6E8A-4147-A177-3AD203B41FA5}">
                      <a16:colId xmlns:a16="http://schemas.microsoft.com/office/drawing/2014/main" val="2271645990"/>
                    </a:ext>
                  </a:extLst>
                </a:gridCol>
                <a:gridCol w="1342590">
                  <a:extLst>
                    <a:ext uri="{9D8B030D-6E8A-4147-A177-3AD203B41FA5}">
                      <a16:colId xmlns:a16="http://schemas.microsoft.com/office/drawing/2014/main" val="3365438893"/>
                    </a:ext>
                  </a:extLst>
                </a:gridCol>
                <a:gridCol w="1892651">
                  <a:extLst>
                    <a:ext uri="{9D8B030D-6E8A-4147-A177-3AD203B41FA5}">
                      <a16:colId xmlns:a16="http://schemas.microsoft.com/office/drawing/2014/main" val="3437335281"/>
                    </a:ext>
                  </a:extLst>
                </a:gridCol>
                <a:gridCol w="1892651">
                  <a:extLst>
                    <a:ext uri="{9D8B030D-6E8A-4147-A177-3AD203B41FA5}">
                      <a16:colId xmlns:a16="http://schemas.microsoft.com/office/drawing/2014/main" val="2198213398"/>
                    </a:ext>
                  </a:extLst>
                </a:gridCol>
                <a:gridCol w="1892651">
                  <a:extLst>
                    <a:ext uri="{9D8B030D-6E8A-4147-A177-3AD203B41FA5}">
                      <a16:colId xmlns:a16="http://schemas.microsoft.com/office/drawing/2014/main" val="2276656453"/>
                    </a:ext>
                  </a:extLst>
                </a:gridCol>
                <a:gridCol w="1892651">
                  <a:extLst>
                    <a:ext uri="{9D8B030D-6E8A-4147-A177-3AD203B41FA5}">
                      <a16:colId xmlns:a16="http://schemas.microsoft.com/office/drawing/2014/main" val="80904801"/>
                    </a:ext>
                  </a:extLst>
                </a:gridCol>
                <a:gridCol w="1287074">
                  <a:extLst>
                    <a:ext uri="{9D8B030D-6E8A-4147-A177-3AD203B41FA5}">
                      <a16:colId xmlns:a16="http://schemas.microsoft.com/office/drawing/2014/main" val="92665308"/>
                    </a:ext>
                  </a:extLst>
                </a:gridCol>
                <a:gridCol w="1287074">
                  <a:extLst>
                    <a:ext uri="{9D8B030D-6E8A-4147-A177-3AD203B41FA5}">
                      <a16:colId xmlns:a16="http://schemas.microsoft.com/office/drawing/2014/main" val="3771453558"/>
                    </a:ext>
                  </a:extLst>
                </a:gridCol>
              </a:tblGrid>
              <a:tr h="709380">
                <a:tc gridSpan="9">
                  <a:txBody>
                    <a:bodyPr/>
                    <a:lstStyle/>
                    <a:p>
                      <a:pPr algn="ctr" fontAlgn="b"/>
                      <a:r>
                        <a:rPr lang="es-MX" sz="2100" b="1" i="0" u="none" strike="noStrike" dirty="0">
                          <a:solidFill>
                            <a:schemeClr val="tx1"/>
                          </a:solidFill>
                          <a:effectLst/>
                          <a:latin typeface="Calibri" panose="020F0502020204030204" pitchFamily="34" charset="0"/>
                        </a:rPr>
                        <a:t>¿Qué tipo de violencia es la que Ud. cree que con más frecuencia padecen las  periodistas mujeres ? </a:t>
                      </a:r>
                    </a:p>
                    <a:p>
                      <a:pPr algn="ctr" fontAlgn="b"/>
                      <a:r>
                        <a:rPr lang="es-MX" sz="2100" b="1" i="0" u="none" strike="noStrike" dirty="0">
                          <a:solidFill>
                            <a:schemeClr val="tx1"/>
                          </a:solidFill>
                          <a:effectLst/>
                          <a:latin typeface="Calibri" panose="020F0502020204030204" pitchFamily="34" charset="0"/>
                        </a:rPr>
                        <a:t>VIOLENCIA  DIGITAL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472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96374">
                <a:tc>
                  <a:txBody>
                    <a:bodyPr/>
                    <a:lstStyle/>
                    <a:p>
                      <a:pPr algn="l" fontAlgn="b"/>
                      <a:r>
                        <a:rPr lang="es-PY" sz="2000" b="1" i="0" u="none" strike="noStrike" dirty="0">
                          <a:solidFill>
                            <a:srgbClr val="000000"/>
                          </a:solidFill>
                          <a:effectLst/>
                          <a:latin typeface="Calibri" panose="020F0502020204030204" pitchFamily="34" charset="0"/>
                        </a:rPr>
                        <a:t>POCO 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96374">
                <a:tc>
                  <a:txBody>
                    <a:bodyPr/>
                    <a:lstStyle/>
                    <a:p>
                      <a:pPr algn="l" fontAlgn="b"/>
                      <a:r>
                        <a:rPr lang="es-PY" sz="2000" b="1" i="0" u="none" strike="noStrike" dirty="0">
                          <a:solidFill>
                            <a:srgbClr val="000000"/>
                          </a:solidFill>
                          <a:effectLst/>
                          <a:latin typeface="Calibri" panose="020F0502020204030204" pitchFamily="34" charset="0"/>
                        </a:rPr>
                        <a:t>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52190835"/>
                  </a:ext>
                </a:extLst>
              </a:tr>
              <a:tr h="396374">
                <a:tc>
                  <a:txBody>
                    <a:bodyPr/>
                    <a:lstStyle/>
                    <a:p>
                      <a:pPr algn="l" fontAlgn="b"/>
                      <a:r>
                        <a:rPr lang="es-PY" sz="2000" b="1" i="0" u="none" strike="noStrike">
                          <a:solidFill>
                            <a:srgbClr val="000000"/>
                          </a:solidFill>
                          <a:effectLst/>
                          <a:latin typeface="Calibri" panose="020F0502020204030204" pitchFamily="34" charset="0"/>
                        </a:rPr>
                        <a:t>MUY 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67612822"/>
                  </a:ext>
                </a:extLst>
              </a:tr>
              <a:tr h="396374">
                <a:tc>
                  <a:txBody>
                    <a:bodyPr/>
                    <a:lstStyle/>
                    <a:p>
                      <a:pPr algn="l" fontAlgn="b"/>
                      <a:r>
                        <a:rPr lang="es-PY" sz="20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734625"/>
                  </a:ext>
                </a:extLst>
              </a:tr>
              <a:tr h="396374">
                <a:tc>
                  <a:txBody>
                    <a:bodyPr/>
                    <a:lstStyle/>
                    <a:p>
                      <a:pPr algn="l" fontAlgn="b"/>
                      <a:r>
                        <a:rPr lang="es-PY" sz="20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26,8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7930645"/>
                  </a:ext>
                </a:extLst>
              </a:tr>
              <a:tr h="396374">
                <a:tc>
                  <a:txBody>
                    <a:bodyPr/>
                    <a:lstStyle/>
                    <a:p>
                      <a:pPr algn="l" fontAlgn="b"/>
                      <a:r>
                        <a:rPr lang="es-PY" sz="20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0486446"/>
                  </a:ext>
                </a:extLst>
              </a:tr>
            </a:tbl>
          </a:graphicData>
        </a:graphic>
      </p:graphicFrame>
      <p:sp>
        <p:nvSpPr>
          <p:cNvPr id="5" name="TextBox 4">
            <a:extLst>
              <a:ext uri="{FF2B5EF4-FFF2-40B4-BE49-F238E27FC236}">
                <a16:creationId xmlns:a16="http://schemas.microsoft.com/office/drawing/2014/main" id="{4E9D53E4-E47F-A11A-F335-6B10562B4358}"/>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02696893"/>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371600"/>
            <a:endParaRPr lang="es-PY" sz="2700" dirty="0">
              <a:solidFill>
                <a:prstClr val="white"/>
              </a:solidFill>
              <a:latin typeface="Calibri" panose="020F0502020204030204"/>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830997"/>
          </a:xfrm>
          <a:prstGeom prst="rect">
            <a:avLst/>
          </a:prstGeom>
          <a:noFill/>
        </p:spPr>
        <p:txBody>
          <a:bodyPr wrap="square" rtlCol="0">
            <a:spAutoFit/>
          </a:bodyPr>
          <a:lstStyle/>
          <a:p>
            <a:pPr marL="685800" lvl="1" algn="r" defTabSz="1371600"/>
            <a:r>
              <a:rPr lang="es-ES" sz="2400" b="1" dirty="0">
                <a:solidFill>
                  <a:prstClr val="black"/>
                </a:solidFill>
                <a:latin typeface="Calibri" panose="020F0502020204030204"/>
              </a:rPr>
              <a:t>3.G. TIPO DE VIOLENCIA QUE PADECEN LAS PERIODISTAS MUJERES EN EL EJERCICIO DE SU PROFESION: </a:t>
            </a:r>
          </a:p>
          <a:p>
            <a:pPr marL="685800" lvl="1" algn="r" defTabSz="1371600"/>
            <a:r>
              <a:rPr lang="es-ES" sz="2400" b="1" dirty="0">
                <a:solidFill>
                  <a:prstClr val="black"/>
                </a:solidFill>
                <a:latin typeface="Calibri" panose="020F0502020204030204"/>
              </a:rPr>
              <a:t>VIOLENCIA PSICOLOGICA   </a:t>
            </a:r>
            <a:endParaRPr lang="es-PY" sz="2400" b="1" dirty="0">
              <a:solidFill>
                <a:prstClr val="black"/>
              </a:solidFill>
              <a:latin typeface="Calibri" panose="020F0502020204030204"/>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2941589942"/>
              </p:ext>
            </p:extLst>
          </p:nvPr>
        </p:nvGraphicFramePr>
        <p:xfrm>
          <a:off x="647700" y="1315825"/>
          <a:ext cx="17211411" cy="3815231"/>
        </p:xfrm>
        <a:graphic>
          <a:graphicData uri="http://schemas.openxmlformats.org/drawingml/2006/table">
            <a:tbl>
              <a:tblPr/>
              <a:tblGrid>
                <a:gridCol w="4229100">
                  <a:extLst>
                    <a:ext uri="{9D8B030D-6E8A-4147-A177-3AD203B41FA5}">
                      <a16:colId xmlns:a16="http://schemas.microsoft.com/office/drawing/2014/main" val="2603815270"/>
                    </a:ext>
                  </a:extLst>
                </a:gridCol>
                <a:gridCol w="1613260">
                  <a:extLst>
                    <a:ext uri="{9D8B030D-6E8A-4147-A177-3AD203B41FA5}">
                      <a16:colId xmlns:a16="http://schemas.microsoft.com/office/drawing/2014/main" val="2271645990"/>
                    </a:ext>
                  </a:extLst>
                </a:gridCol>
                <a:gridCol w="2121062">
                  <a:extLst>
                    <a:ext uri="{9D8B030D-6E8A-4147-A177-3AD203B41FA5}">
                      <a16:colId xmlns:a16="http://schemas.microsoft.com/office/drawing/2014/main" val="3365438893"/>
                    </a:ext>
                  </a:extLst>
                </a:gridCol>
                <a:gridCol w="2121062">
                  <a:extLst>
                    <a:ext uri="{9D8B030D-6E8A-4147-A177-3AD203B41FA5}">
                      <a16:colId xmlns:a16="http://schemas.microsoft.com/office/drawing/2014/main" val="2198213398"/>
                    </a:ext>
                  </a:extLst>
                </a:gridCol>
                <a:gridCol w="2121062">
                  <a:extLst>
                    <a:ext uri="{9D8B030D-6E8A-4147-A177-3AD203B41FA5}">
                      <a16:colId xmlns:a16="http://schemas.microsoft.com/office/drawing/2014/main" val="2276656453"/>
                    </a:ext>
                  </a:extLst>
                </a:gridCol>
                <a:gridCol w="1658048">
                  <a:extLst>
                    <a:ext uri="{9D8B030D-6E8A-4147-A177-3AD203B41FA5}">
                      <a16:colId xmlns:a16="http://schemas.microsoft.com/office/drawing/2014/main" val="80904801"/>
                    </a:ext>
                  </a:extLst>
                </a:gridCol>
                <a:gridCol w="1521736">
                  <a:extLst>
                    <a:ext uri="{9D8B030D-6E8A-4147-A177-3AD203B41FA5}">
                      <a16:colId xmlns:a16="http://schemas.microsoft.com/office/drawing/2014/main" val="92665308"/>
                    </a:ext>
                  </a:extLst>
                </a:gridCol>
                <a:gridCol w="1826081">
                  <a:extLst>
                    <a:ext uri="{9D8B030D-6E8A-4147-A177-3AD203B41FA5}">
                      <a16:colId xmlns:a16="http://schemas.microsoft.com/office/drawing/2014/main" val="3771453558"/>
                    </a:ext>
                  </a:extLst>
                </a:gridCol>
              </a:tblGrid>
              <a:tr h="458073">
                <a:tc gridSpan="8">
                  <a:txBody>
                    <a:bodyPr/>
                    <a:lstStyle/>
                    <a:p>
                      <a:pPr algn="ctr" fontAlgn="b"/>
                      <a:r>
                        <a:rPr lang="es-MX" sz="2100" b="1" i="0" u="none" strike="noStrike" dirty="0">
                          <a:solidFill>
                            <a:schemeClr val="tx1"/>
                          </a:solidFill>
                          <a:effectLst/>
                          <a:latin typeface="Calibri" panose="020F0502020204030204" pitchFamily="34" charset="0"/>
                        </a:rPr>
                        <a:t>¿Qué tipo de violencia es la que Ud. cree que con más frecuencia padecen las periodistas mujeres ? </a:t>
                      </a:r>
                    </a:p>
                    <a:p>
                      <a:pPr algn="ctr" fontAlgn="b"/>
                      <a:r>
                        <a:rPr lang="es-MX" sz="2100" b="1" i="0" u="none" strike="noStrike" dirty="0">
                          <a:solidFill>
                            <a:schemeClr val="tx1"/>
                          </a:solidFill>
                          <a:effectLst/>
                          <a:latin typeface="Calibri" panose="020F0502020204030204" pitchFamily="34" charset="0"/>
                        </a:rPr>
                        <a:t>VIOLENCIA PSICOLOGICA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70518">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514891">
                <a:tc>
                  <a:txBody>
                    <a:bodyPr/>
                    <a:lstStyle/>
                    <a:p>
                      <a:pPr algn="l" fontAlgn="b"/>
                      <a:r>
                        <a:rPr lang="es-PY" sz="2400" b="1" i="0" u="none" strike="noStrike" dirty="0">
                          <a:solidFill>
                            <a:srgbClr val="000000"/>
                          </a:solidFill>
                          <a:effectLst/>
                          <a:latin typeface="Calibri" panose="020F0502020204030204" pitchFamily="34" charset="0"/>
                        </a:rPr>
                        <a:t>POCO 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514891">
                <a:tc>
                  <a:txBody>
                    <a:bodyPr/>
                    <a:lstStyle/>
                    <a:p>
                      <a:pPr algn="l" fontAlgn="b"/>
                      <a:r>
                        <a:rPr lang="es-PY" sz="2400" b="1" i="0" u="none" strike="noStrike" dirty="0">
                          <a:solidFill>
                            <a:srgbClr val="000000"/>
                          </a:solidFill>
                          <a:effectLst/>
                          <a:latin typeface="Calibri" panose="020F0502020204030204" pitchFamily="34" charset="0"/>
                        </a:rPr>
                        <a:t>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99075663"/>
                  </a:ext>
                </a:extLst>
              </a:tr>
              <a:tr h="301670">
                <a:tc>
                  <a:txBody>
                    <a:bodyPr/>
                    <a:lstStyle/>
                    <a:p>
                      <a:pPr algn="l" fontAlgn="b"/>
                      <a:r>
                        <a:rPr lang="es-PY" sz="2400" b="1" i="0" u="none" strike="noStrike">
                          <a:solidFill>
                            <a:srgbClr val="000000"/>
                          </a:solidFill>
                          <a:effectLst/>
                          <a:latin typeface="Calibri" panose="020F0502020204030204" pitchFamily="34" charset="0"/>
                        </a:rPr>
                        <a:t>MUY 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798678640"/>
                  </a:ext>
                </a:extLst>
              </a:tr>
              <a:tr h="301670">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01881937"/>
                  </a:ext>
                </a:extLst>
              </a:tr>
              <a:tr h="514891">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6100830"/>
                  </a:ext>
                </a:extLst>
              </a:tr>
              <a:tr h="301670">
                <a:tc>
                  <a:txBody>
                    <a:bodyPr/>
                    <a:lstStyle/>
                    <a:p>
                      <a:pPr algn="l" fontAlgn="b"/>
                      <a:r>
                        <a:rPr lang="es-PY" sz="24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0634569"/>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3611080681"/>
              </p:ext>
            </p:extLst>
          </p:nvPr>
        </p:nvGraphicFramePr>
        <p:xfrm>
          <a:off x="701842" y="5574762"/>
          <a:ext cx="17211411" cy="3396413"/>
        </p:xfrm>
        <a:graphic>
          <a:graphicData uri="http://schemas.openxmlformats.org/drawingml/2006/table">
            <a:tbl>
              <a:tblPr/>
              <a:tblGrid>
                <a:gridCol w="4626302">
                  <a:extLst>
                    <a:ext uri="{9D8B030D-6E8A-4147-A177-3AD203B41FA5}">
                      <a16:colId xmlns:a16="http://schemas.microsoft.com/office/drawing/2014/main" val="2603815270"/>
                    </a:ext>
                  </a:extLst>
                </a:gridCol>
                <a:gridCol w="1097767">
                  <a:extLst>
                    <a:ext uri="{9D8B030D-6E8A-4147-A177-3AD203B41FA5}">
                      <a16:colId xmlns:a16="http://schemas.microsoft.com/office/drawing/2014/main" val="2271645990"/>
                    </a:ext>
                  </a:extLst>
                </a:gridCol>
                <a:gridCol w="1342590">
                  <a:extLst>
                    <a:ext uri="{9D8B030D-6E8A-4147-A177-3AD203B41FA5}">
                      <a16:colId xmlns:a16="http://schemas.microsoft.com/office/drawing/2014/main" val="3365438893"/>
                    </a:ext>
                  </a:extLst>
                </a:gridCol>
                <a:gridCol w="1892651">
                  <a:extLst>
                    <a:ext uri="{9D8B030D-6E8A-4147-A177-3AD203B41FA5}">
                      <a16:colId xmlns:a16="http://schemas.microsoft.com/office/drawing/2014/main" val="3437335281"/>
                    </a:ext>
                  </a:extLst>
                </a:gridCol>
                <a:gridCol w="1892651">
                  <a:extLst>
                    <a:ext uri="{9D8B030D-6E8A-4147-A177-3AD203B41FA5}">
                      <a16:colId xmlns:a16="http://schemas.microsoft.com/office/drawing/2014/main" val="2198213398"/>
                    </a:ext>
                  </a:extLst>
                </a:gridCol>
                <a:gridCol w="1892651">
                  <a:extLst>
                    <a:ext uri="{9D8B030D-6E8A-4147-A177-3AD203B41FA5}">
                      <a16:colId xmlns:a16="http://schemas.microsoft.com/office/drawing/2014/main" val="2276656453"/>
                    </a:ext>
                  </a:extLst>
                </a:gridCol>
                <a:gridCol w="1892651">
                  <a:extLst>
                    <a:ext uri="{9D8B030D-6E8A-4147-A177-3AD203B41FA5}">
                      <a16:colId xmlns:a16="http://schemas.microsoft.com/office/drawing/2014/main" val="80904801"/>
                    </a:ext>
                  </a:extLst>
                </a:gridCol>
                <a:gridCol w="1287074">
                  <a:extLst>
                    <a:ext uri="{9D8B030D-6E8A-4147-A177-3AD203B41FA5}">
                      <a16:colId xmlns:a16="http://schemas.microsoft.com/office/drawing/2014/main" val="92665308"/>
                    </a:ext>
                  </a:extLst>
                </a:gridCol>
                <a:gridCol w="1287074">
                  <a:extLst>
                    <a:ext uri="{9D8B030D-6E8A-4147-A177-3AD203B41FA5}">
                      <a16:colId xmlns:a16="http://schemas.microsoft.com/office/drawing/2014/main" val="3771453558"/>
                    </a:ext>
                  </a:extLst>
                </a:gridCol>
              </a:tblGrid>
              <a:tr h="624226">
                <a:tc gridSpan="9">
                  <a:txBody>
                    <a:bodyPr/>
                    <a:lstStyle/>
                    <a:p>
                      <a:pPr algn="ctr" fontAlgn="b"/>
                      <a:r>
                        <a:rPr lang="es-MX" sz="2100" b="1" i="0" u="none" strike="noStrike" dirty="0">
                          <a:solidFill>
                            <a:schemeClr val="tx1"/>
                          </a:solidFill>
                          <a:effectLst/>
                          <a:latin typeface="Calibri" panose="020F0502020204030204" pitchFamily="34" charset="0"/>
                        </a:rPr>
                        <a:t>¿Qué tipo de violencia es la que Ud. cree que con más frecuencia padecen las  periodistas mujeres ? </a:t>
                      </a:r>
                    </a:p>
                    <a:p>
                      <a:pPr algn="ctr" fontAlgn="b"/>
                      <a:r>
                        <a:rPr lang="es-MX" sz="2100" b="1" i="0" u="none" strike="noStrike" dirty="0">
                          <a:solidFill>
                            <a:schemeClr val="tx1"/>
                          </a:solidFill>
                          <a:effectLst/>
                          <a:latin typeface="Calibri" panose="020F0502020204030204" pitchFamily="34" charset="0"/>
                        </a:rPr>
                        <a:t>VIOLENCIA PSICOLOGICA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79335">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1797">
                <a:tc>
                  <a:txBody>
                    <a:bodyPr/>
                    <a:lstStyle/>
                    <a:p>
                      <a:pPr algn="l" fontAlgn="b"/>
                      <a:r>
                        <a:rPr lang="es-PY" sz="2000" b="1" i="0" u="none" strike="noStrike" dirty="0">
                          <a:solidFill>
                            <a:srgbClr val="000000"/>
                          </a:solidFill>
                          <a:effectLst/>
                          <a:latin typeface="Calibri" panose="020F0502020204030204" pitchFamily="34" charset="0"/>
                        </a:rPr>
                        <a:t>POCO 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61797">
                <a:tc>
                  <a:txBody>
                    <a:bodyPr/>
                    <a:lstStyle/>
                    <a:p>
                      <a:pPr algn="l" fontAlgn="b"/>
                      <a:r>
                        <a:rPr lang="es-PY" sz="2000" b="1" i="0" u="none" strike="noStrike" dirty="0">
                          <a:solidFill>
                            <a:srgbClr val="000000"/>
                          </a:solidFill>
                          <a:effectLst/>
                          <a:latin typeface="Calibri" panose="020F0502020204030204" pitchFamily="34" charset="0"/>
                        </a:rPr>
                        <a:t>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241394432"/>
                  </a:ext>
                </a:extLst>
              </a:tr>
              <a:tr h="361797">
                <a:tc>
                  <a:txBody>
                    <a:bodyPr/>
                    <a:lstStyle/>
                    <a:p>
                      <a:pPr algn="l" fontAlgn="b"/>
                      <a:r>
                        <a:rPr lang="es-PY" sz="2000" b="1" i="0" u="none" strike="noStrike">
                          <a:solidFill>
                            <a:srgbClr val="000000"/>
                          </a:solidFill>
                          <a:effectLst/>
                          <a:latin typeface="Calibri" panose="020F0502020204030204" pitchFamily="34" charset="0"/>
                        </a:rPr>
                        <a:t>MUY FRECUENTE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67612822"/>
                  </a:ext>
                </a:extLst>
              </a:tr>
              <a:tr h="361797">
                <a:tc>
                  <a:txBody>
                    <a:bodyPr/>
                    <a:lstStyle/>
                    <a:p>
                      <a:pPr algn="l" fontAlgn="b"/>
                      <a:r>
                        <a:rPr lang="es-PY" sz="20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734625"/>
                  </a:ext>
                </a:extLst>
              </a:tr>
              <a:tr h="361797">
                <a:tc>
                  <a:txBody>
                    <a:bodyPr/>
                    <a:lstStyle/>
                    <a:p>
                      <a:pPr algn="l" fontAlgn="b"/>
                      <a:r>
                        <a:rPr lang="es-PY" sz="20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19,4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7930645"/>
                  </a:ext>
                </a:extLst>
              </a:tr>
              <a:tr h="361797">
                <a:tc>
                  <a:txBody>
                    <a:bodyPr/>
                    <a:lstStyle/>
                    <a:p>
                      <a:pPr algn="l" fontAlgn="b"/>
                      <a:r>
                        <a:rPr lang="es-PY" sz="20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0486446"/>
                  </a:ext>
                </a:extLst>
              </a:tr>
            </a:tbl>
          </a:graphicData>
        </a:graphic>
      </p:graphicFrame>
      <p:sp>
        <p:nvSpPr>
          <p:cNvPr id="5" name="TextBox 4">
            <a:extLst>
              <a:ext uri="{FF2B5EF4-FFF2-40B4-BE49-F238E27FC236}">
                <a16:creationId xmlns:a16="http://schemas.microsoft.com/office/drawing/2014/main" id="{ECE7FFE1-3B1F-3537-3116-1CD690BC9567}"/>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62528418"/>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371600"/>
            <a:endParaRPr lang="es-PY" sz="2700" dirty="0">
              <a:solidFill>
                <a:prstClr val="white"/>
              </a:solidFill>
              <a:latin typeface="Calibri" panose="020F0502020204030204"/>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461665"/>
          </a:xfrm>
          <a:prstGeom prst="rect">
            <a:avLst/>
          </a:prstGeom>
          <a:noFill/>
        </p:spPr>
        <p:txBody>
          <a:bodyPr wrap="square" rtlCol="0">
            <a:spAutoFit/>
          </a:bodyPr>
          <a:lstStyle/>
          <a:p>
            <a:pPr marL="685800" lvl="1" algn="r" defTabSz="1371600"/>
            <a:r>
              <a:rPr lang="es-ES" sz="2400" b="1" dirty="0">
                <a:solidFill>
                  <a:prstClr val="black"/>
                </a:solidFill>
                <a:latin typeface="Calibri" panose="020F0502020204030204"/>
              </a:rPr>
              <a:t>3.H. TIPO DE VIOLENCIA DIGITAL  QUE PADECEN LOS PERIODISTAS EN EL EJERCICIO DE SU PROFESIÓN</a:t>
            </a:r>
            <a:endParaRPr lang="es-PY" sz="2400" b="1" dirty="0">
              <a:solidFill>
                <a:prstClr val="black"/>
              </a:solidFill>
              <a:latin typeface="Calibri" panose="020F0502020204030204"/>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2855036588"/>
              </p:ext>
            </p:extLst>
          </p:nvPr>
        </p:nvGraphicFramePr>
        <p:xfrm>
          <a:off x="647702" y="1638300"/>
          <a:ext cx="17211411" cy="6426415"/>
        </p:xfrm>
        <a:graphic>
          <a:graphicData uri="http://schemas.openxmlformats.org/drawingml/2006/table">
            <a:tbl>
              <a:tblPr/>
              <a:tblGrid>
                <a:gridCol w="4229100">
                  <a:extLst>
                    <a:ext uri="{9D8B030D-6E8A-4147-A177-3AD203B41FA5}">
                      <a16:colId xmlns:a16="http://schemas.microsoft.com/office/drawing/2014/main" val="2603815270"/>
                    </a:ext>
                  </a:extLst>
                </a:gridCol>
                <a:gridCol w="1613260">
                  <a:extLst>
                    <a:ext uri="{9D8B030D-6E8A-4147-A177-3AD203B41FA5}">
                      <a16:colId xmlns:a16="http://schemas.microsoft.com/office/drawing/2014/main" val="2271645990"/>
                    </a:ext>
                  </a:extLst>
                </a:gridCol>
                <a:gridCol w="2121062">
                  <a:extLst>
                    <a:ext uri="{9D8B030D-6E8A-4147-A177-3AD203B41FA5}">
                      <a16:colId xmlns:a16="http://schemas.microsoft.com/office/drawing/2014/main" val="3365438893"/>
                    </a:ext>
                  </a:extLst>
                </a:gridCol>
                <a:gridCol w="2121062">
                  <a:extLst>
                    <a:ext uri="{9D8B030D-6E8A-4147-A177-3AD203B41FA5}">
                      <a16:colId xmlns:a16="http://schemas.microsoft.com/office/drawing/2014/main" val="2198213398"/>
                    </a:ext>
                  </a:extLst>
                </a:gridCol>
                <a:gridCol w="2121062">
                  <a:extLst>
                    <a:ext uri="{9D8B030D-6E8A-4147-A177-3AD203B41FA5}">
                      <a16:colId xmlns:a16="http://schemas.microsoft.com/office/drawing/2014/main" val="2276656453"/>
                    </a:ext>
                  </a:extLst>
                </a:gridCol>
                <a:gridCol w="1658048">
                  <a:extLst>
                    <a:ext uri="{9D8B030D-6E8A-4147-A177-3AD203B41FA5}">
                      <a16:colId xmlns:a16="http://schemas.microsoft.com/office/drawing/2014/main" val="80904801"/>
                    </a:ext>
                  </a:extLst>
                </a:gridCol>
                <a:gridCol w="1521736">
                  <a:extLst>
                    <a:ext uri="{9D8B030D-6E8A-4147-A177-3AD203B41FA5}">
                      <a16:colId xmlns:a16="http://schemas.microsoft.com/office/drawing/2014/main" val="92665308"/>
                    </a:ext>
                  </a:extLst>
                </a:gridCol>
                <a:gridCol w="1826081">
                  <a:extLst>
                    <a:ext uri="{9D8B030D-6E8A-4147-A177-3AD203B41FA5}">
                      <a16:colId xmlns:a16="http://schemas.microsoft.com/office/drawing/2014/main" val="3771453558"/>
                    </a:ext>
                  </a:extLst>
                </a:gridCol>
              </a:tblGrid>
              <a:tr h="458073">
                <a:tc gridSpan="8">
                  <a:txBody>
                    <a:bodyPr/>
                    <a:lstStyle/>
                    <a:p>
                      <a:pPr algn="ctr" fontAlgn="b"/>
                      <a:r>
                        <a:rPr lang="es-MX" sz="2400" b="1" i="0" u="none" strike="noStrike" dirty="0">
                          <a:solidFill>
                            <a:schemeClr val="tx1"/>
                          </a:solidFill>
                          <a:effectLst/>
                          <a:latin typeface="Calibri" panose="020F0502020204030204" pitchFamily="34" charset="0"/>
                        </a:rPr>
                        <a:t>¿Qué tipo de violencia DIGITAL es la que Ud. cree que con más frecuencia padecen los periodistas? (RESPUESTA MULTIPLE)</a:t>
                      </a:r>
                      <a:endParaRPr lang="es-ES" sz="24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70518">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514891">
                <a:tc>
                  <a:txBody>
                    <a:bodyPr/>
                    <a:lstStyle/>
                    <a:p>
                      <a:pPr algn="l" fontAlgn="b"/>
                      <a:r>
                        <a:rPr lang="es-PY" sz="2400" b="1" i="0" u="none" strike="noStrike" dirty="0">
                          <a:solidFill>
                            <a:srgbClr val="000000"/>
                          </a:solidFill>
                          <a:effectLst/>
                          <a:latin typeface="Calibri" panose="020F0502020204030204" pitchFamily="34" charset="0"/>
                        </a:rPr>
                        <a:t>CIBERACOSO (ACOSO VÍAINTERNET/REDES)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514891">
                <a:tc>
                  <a:txBody>
                    <a:bodyPr/>
                    <a:lstStyle/>
                    <a:p>
                      <a:pPr algn="l" fontAlgn="b"/>
                      <a:r>
                        <a:rPr lang="es-PY" sz="2400" b="1" i="0" u="none" strike="noStrike" dirty="0">
                          <a:solidFill>
                            <a:srgbClr val="000000"/>
                          </a:solidFill>
                          <a:effectLst/>
                          <a:latin typeface="Calibri" panose="020F0502020204030204" pitchFamily="34" charset="0"/>
                        </a:rPr>
                        <a:t>DIFAMACIÓN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87383692"/>
                  </a:ext>
                </a:extLst>
              </a:tr>
              <a:tr h="514891">
                <a:tc>
                  <a:txBody>
                    <a:bodyPr/>
                    <a:lstStyle/>
                    <a:p>
                      <a:pPr algn="l" fontAlgn="b"/>
                      <a:r>
                        <a:rPr lang="es-PY" sz="2400" b="1" i="0" u="none" strike="noStrike" dirty="0">
                          <a:solidFill>
                            <a:srgbClr val="000000"/>
                          </a:solidFill>
                          <a:effectLst/>
                          <a:latin typeface="Calibri" panose="020F0502020204030204" pitchFamily="34" charset="0"/>
                        </a:rPr>
                        <a:t>AMENAZAS E INTIMIDACIÓN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68264189"/>
                  </a:ext>
                </a:extLst>
              </a:tr>
              <a:tr h="514891">
                <a:tc>
                  <a:txBody>
                    <a:bodyPr/>
                    <a:lstStyle/>
                    <a:p>
                      <a:pPr algn="l" fontAlgn="b"/>
                      <a:r>
                        <a:rPr lang="es-PY" sz="2400" b="1" i="0" u="none" strike="noStrike">
                          <a:solidFill>
                            <a:srgbClr val="000000"/>
                          </a:solidFill>
                          <a:effectLst/>
                          <a:latin typeface="Calibri" panose="020F0502020204030204" pitchFamily="34" charset="0"/>
                        </a:rPr>
                        <a:t>EXTORSIÓN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657182399"/>
                  </a:ext>
                </a:extLst>
              </a:tr>
              <a:tr h="514891">
                <a:tc>
                  <a:txBody>
                    <a:bodyPr/>
                    <a:lstStyle/>
                    <a:p>
                      <a:pPr algn="l" fontAlgn="b"/>
                      <a:r>
                        <a:rPr lang="es-PY" sz="2400" b="1" i="0" u="none" strike="noStrike">
                          <a:solidFill>
                            <a:srgbClr val="000000"/>
                          </a:solidFill>
                          <a:effectLst/>
                          <a:latin typeface="Calibri" panose="020F0502020204030204" pitchFamily="34" charset="0"/>
                        </a:rPr>
                        <a:t>SUPLANTACIÓN DE IDENTIDAD</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57124559"/>
                  </a:ext>
                </a:extLst>
              </a:tr>
              <a:tr h="514891">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28420752"/>
                  </a:ext>
                </a:extLst>
              </a:tr>
              <a:tr h="514891">
                <a:tc>
                  <a:txBody>
                    <a:bodyPr/>
                    <a:lstStyle/>
                    <a:p>
                      <a:pPr algn="l" fontAlgn="b"/>
                      <a:r>
                        <a:rPr lang="es-PY" sz="2400" b="1" i="0" u="none" strike="noStrike">
                          <a:solidFill>
                            <a:srgbClr val="000000"/>
                          </a:solidFill>
                          <a:effectLst/>
                          <a:latin typeface="Calibri" panose="020F0502020204030204" pitchFamily="34" charset="0"/>
                        </a:rPr>
                        <a:t>NO DESEA RESPONDER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99075663"/>
                  </a:ext>
                </a:extLst>
              </a:tr>
              <a:tr h="301670">
                <a:tc>
                  <a:txBody>
                    <a:bodyPr/>
                    <a:lstStyle/>
                    <a:p>
                      <a:pPr algn="l" fontAlgn="b"/>
                      <a:r>
                        <a:rPr lang="es-PY" sz="2400" b="1" i="0" u="none" strike="noStrike">
                          <a:solidFill>
                            <a:srgbClr val="000000"/>
                          </a:solidFill>
                          <a:effectLst/>
                          <a:latin typeface="Calibri" panose="020F0502020204030204" pitchFamily="34" charset="0"/>
                        </a:rPr>
                        <a:t>AGRESIONES VERBALES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798678640"/>
                  </a:ext>
                </a:extLst>
              </a:tr>
              <a:tr h="301670">
                <a:tc>
                  <a:txBody>
                    <a:bodyPr/>
                    <a:lstStyle/>
                    <a:p>
                      <a:pPr algn="l" fontAlgn="b"/>
                      <a:r>
                        <a:rPr lang="es-PY" sz="2400" b="1" i="0" u="none" strike="noStrike">
                          <a:solidFill>
                            <a:srgbClr val="000000"/>
                          </a:solidFill>
                          <a:effectLst/>
                          <a:latin typeface="Calibri" panose="020F0502020204030204" pitchFamily="34" charset="0"/>
                        </a:rPr>
                        <a:t>DISCRIMINACION / BULLYING</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01881937"/>
                  </a:ext>
                </a:extLst>
              </a:tr>
              <a:tr h="514891">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6100830"/>
                  </a:ext>
                </a:extLst>
              </a:tr>
              <a:tr h="301670">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0634569"/>
                  </a:ext>
                </a:extLst>
              </a:tr>
            </a:tbl>
          </a:graphicData>
        </a:graphic>
      </p:graphicFrame>
      <p:sp>
        <p:nvSpPr>
          <p:cNvPr id="3" name="TextBox 4">
            <a:extLst>
              <a:ext uri="{FF2B5EF4-FFF2-40B4-BE49-F238E27FC236}">
                <a16:creationId xmlns:a16="http://schemas.microsoft.com/office/drawing/2014/main" id="{B146F41C-B65F-0250-4E97-CDF1F76A5C21}"/>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8213185"/>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102097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371600"/>
            <a:endParaRPr lang="es-PY" sz="2700" dirty="0">
              <a:solidFill>
                <a:prstClr val="white"/>
              </a:solidFill>
              <a:latin typeface="Calibri" panose="020F0502020204030204"/>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954107"/>
          </a:xfrm>
          <a:prstGeom prst="rect">
            <a:avLst/>
          </a:prstGeom>
          <a:noFill/>
        </p:spPr>
        <p:txBody>
          <a:bodyPr wrap="square" rtlCol="0">
            <a:spAutoFit/>
          </a:bodyPr>
          <a:lstStyle/>
          <a:p>
            <a:pPr marL="685800" lvl="1" algn="r" defTabSz="1371600"/>
            <a:r>
              <a:rPr lang="es-ES" sz="2800" b="1" dirty="0">
                <a:solidFill>
                  <a:prstClr val="black"/>
                </a:solidFill>
                <a:latin typeface="Calibri" panose="020F0502020204030204"/>
              </a:rPr>
              <a:t>3.H. TIPO DE VIOLENCIA DIGITAL  QUE  PADECEN LOS PERIODISTAS EN EL EJERCICIO DE SU PROFESIÓN</a:t>
            </a:r>
            <a:endParaRPr lang="es-PY" sz="2800" b="1" dirty="0">
              <a:solidFill>
                <a:prstClr val="black"/>
              </a:solidFill>
              <a:latin typeface="Calibri" panose="020F0502020204030204"/>
            </a:endParaRPr>
          </a:p>
        </p:txBody>
      </p:sp>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11741579"/>
              </p:ext>
            </p:extLst>
          </p:nvPr>
        </p:nvGraphicFramePr>
        <p:xfrm>
          <a:off x="651114" y="1800498"/>
          <a:ext cx="17211411" cy="6346846"/>
        </p:xfrm>
        <a:graphic>
          <a:graphicData uri="http://schemas.openxmlformats.org/drawingml/2006/table">
            <a:tbl>
              <a:tblPr/>
              <a:tblGrid>
                <a:gridCol w="4626302">
                  <a:extLst>
                    <a:ext uri="{9D8B030D-6E8A-4147-A177-3AD203B41FA5}">
                      <a16:colId xmlns:a16="http://schemas.microsoft.com/office/drawing/2014/main" val="2603815270"/>
                    </a:ext>
                  </a:extLst>
                </a:gridCol>
                <a:gridCol w="1097767">
                  <a:extLst>
                    <a:ext uri="{9D8B030D-6E8A-4147-A177-3AD203B41FA5}">
                      <a16:colId xmlns:a16="http://schemas.microsoft.com/office/drawing/2014/main" val="2271645990"/>
                    </a:ext>
                  </a:extLst>
                </a:gridCol>
                <a:gridCol w="1342590">
                  <a:extLst>
                    <a:ext uri="{9D8B030D-6E8A-4147-A177-3AD203B41FA5}">
                      <a16:colId xmlns:a16="http://schemas.microsoft.com/office/drawing/2014/main" val="3365438893"/>
                    </a:ext>
                  </a:extLst>
                </a:gridCol>
                <a:gridCol w="1892651">
                  <a:extLst>
                    <a:ext uri="{9D8B030D-6E8A-4147-A177-3AD203B41FA5}">
                      <a16:colId xmlns:a16="http://schemas.microsoft.com/office/drawing/2014/main" val="3437335281"/>
                    </a:ext>
                  </a:extLst>
                </a:gridCol>
                <a:gridCol w="1892651">
                  <a:extLst>
                    <a:ext uri="{9D8B030D-6E8A-4147-A177-3AD203B41FA5}">
                      <a16:colId xmlns:a16="http://schemas.microsoft.com/office/drawing/2014/main" val="2198213398"/>
                    </a:ext>
                  </a:extLst>
                </a:gridCol>
                <a:gridCol w="1892651">
                  <a:extLst>
                    <a:ext uri="{9D8B030D-6E8A-4147-A177-3AD203B41FA5}">
                      <a16:colId xmlns:a16="http://schemas.microsoft.com/office/drawing/2014/main" val="2276656453"/>
                    </a:ext>
                  </a:extLst>
                </a:gridCol>
                <a:gridCol w="1892651">
                  <a:extLst>
                    <a:ext uri="{9D8B030D-6E8A-4147-A177-3AD203B41FA5}">
                      <a16:colId xmlns:a16="http://schemas.microsoft.com/office/drawing/2014/main" val="80904801"/>
                    </a:ext>
                  </a:extLst>
                </a:gridCol>
                <a:gridCol w="1287074">
                  <a:extLst>
                    <a:ext uri="{9D8B030D-6E8A-4147-A177-3AD203B41FA5}">
                      <a16:colId xmlns:a16="http://schemas.microsoft.com/office/drawing/2014/main" val="92665308"/>
                    </a:ext>
                  </a:extLst>
                </a:gridCol>
                <a:gridCol w="1287074">
                  <a:extLst>
                    <a:ext uri="{9D8B030D-6E8A-4147-A177-3AD203B41FA5}">
                      <a16:colId xmlns:a16="http://schemas.microsoft.com/office/drawing/2014/main" val="3771453558"/>
                    </a:ext>
                  </a:extLst>
                </a:gridCol>
              </a:tblGrid>
              <a:tr h="624226">
                <a:tc gridSpan="9">
                  <a:txBody>
                    <a:bodyPr/>
                    <a:lstStyle/>
                    <a:p>
                      <a:pPr algn="ctr" fontAlgn="b"/>
                      <a:r>
                        <a:rPr lang="es-MX" sz="2400" b="1" i="0" u="none" strike="noStrike" dirty="0">
                          <a:solidFill>
                            <a:schemeClr val="tx1"/>
                          </a:solidFill>
                          <a:effectLst/>
                          <a:latin typeface="Calibri" panose="020F0502020204030204" pitchFamily="34" charset="0"/>
                        </a:rPr>
                        <a:t>¿Qué tipo de violencia DIGITAL es la que Ud. cree que con más frecuencia padecen los periodistas? (RESPUESTA MULTIPLE)</a:t>
                      </a:r>
                      <a:endParaRPr lang="es-ES" sz="24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479335">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61797">
                <a:tc>
                  <a:txBody>
                    <a:bodyPr/>
                    <a:lstStyle/>
                    <a:p>
                      <a:pPr algn="l" fontAlgn="b"/>
                      <a:r>
                        <a:rPr lang="es-PY" sz="2800" b="1" i="0" u="none" strike="noStrike" dirty="0">
                          <a:solidFill>
                            <a:srgbClr val="000000"/>
                          </a:solidFill>
                          <a:effectLst/>
                          <a:latin typeface="Calibri" panose="020F0502020204030204" pitchFamily="34" charset="0"/>
                        </a:rPr>
                        <a:t>CIBERACOSO (ACOSO VÍAINTERNET/REDES)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61797">
                <a:tc>
                  <a:txBody>
                    <a:bodyPr/>
                    <a:lstStyle/>
                    <a:p>
                      <a:pPr algn="l" fontAlgn="b"/>
                      <a:r>
                        <a:rPr lang="es-PY" sz="2800" b="1" i="0" u="none" strike="noStrike" dirty="0">
                          <a:solidFill>
                            <a:srgbClr val="000000"/>
                          </a:solidFill>
                          <a:effectLst/>
                          <a:latin typeface="Calibri" panose="020F0502020204030204" pitchFamily="34" charset="0"/>
                        </a:rPr>
                        <a:t>DIFAMACIÓN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54,5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49,2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59,7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300384125"/>
                  </a:ext>
                </a:extLst>
              </a:tr>
              <a:tr h="361797">
                <a:tc>
                  <a:txBody>
                    <a:bodyPr/>
                    <a:lstStyle/>
                    <a:p>
                      <a:pPr algn="l" fontAlgn="b"/>
                      <a:r>
                        <a:rPr lang="es-PY" sz="2800" b="1" i="0" u="none" strike="noStrike" dirty="0">
                          <a:solidFill>
                            <a:srgbClr val="000000"/>
                          </a:solidFill>
                          <a:effectLst/>
                          <a:latin typeface="Calibri" panose="020F0502020204030204" pitchFamily="34" charset="0"/>
                        </a:rPr>
                        <a:t>AMENAZAS E INTIMIDACIÓN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61,5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845411674"/>
                  </a:ext>
                </a:extLst>
              </a:tr>
              <a:tr h="361797">
                <a:tc>
                  <a:txBody>
                    <a:bodyPr/>
                    <a:lstStyle/>
                    <a:p>
                      <a:pPr algn="l" fontAlgn="b"/>
                      <a:r>
                        <a:rPr lang="es-PY" sz="2800" b="1" i="0" u="none" strike="noStrike">
                          <a:solidFill>
                            <a:srgbClr val="000000"/>
                          </a:solidFill>
                          <a:effectLst/>
                          <a:latin typeface="Calibri" panose="020F0502020204030204" pitchFamily="34" charset="0"/>
                        </a:rPr>
                        <a:t>EXTORSIÓN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658249012"/>
                  </a:ext>
                </a:extLst>
              </a:tr>
              <a:tr h="361797">
                <a:tc>
                  <a:txBody>
                    <a:bodyPr/>
                    <a:lstStyle/>
                    <a:p>
                      <a:pPr algn="l" fontAlgn="b"/>
                      <a:r>
                        <a:rPr lang="es-PY" sz="2800" b="1" i="0" u="none" strike="noStrike">
                          <a:solidFill>
                            <a:srgbClr val="000000"/>
                          </a:solidFill>
                          <a:effectLst/>
                          <a:latin typeface="Calibri" panose="020F0502020204030204" pitchFamily="34" charset="0"/>
                        </a:rPr>
                        <a:t>SUPLANTACIÓN DE IDENTIDAD</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14,9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5943914"/>
                  </a:ext>
                </a:extLst>
              </a:tr>
              <a:tr h="361797">
                <a:tc>
                  <a:txBody>
                    <a:bodyPr/>
                    <a:lstStyle/>
                    <a:p>
                      <a:pPr algn="l" fontAlgn="b"/>
                      <a:r>
                        <a:rPr lang="es-PY" sz="28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49814214"/>
                  </a:ext>
                </a:extLst>
              </a:tr>
              <a:tr h="361797">
                <a:tc>
                  <a:txBody>
                    <a:bodyPr/>
                    <a:lstStyle/>
                    <a:p>
                      <a:pPr algn="l" fontAlgn="b"/>
                      <a:r>
                        <a:rPr lang="es-PY" sz="2800" b="1" i="0" u="none" strike="noStrike">
                          <a:solidFill>
                            <a:srgbClr val="000000"/>
                          </a:solidFill>
                          <a:effectLst/>
                          <a:latin typeface="Calibri" panose="020F0502020204030204" pitchFamily="34" charset="0"/>
                        </a:rPr>
                        <a:t>NO DESEA RESPONDER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241394432"/>
                  </a:ext>
                </a:extLst>
              </a:tr>
              <a:tr h="361797">
                <a:tc>
                  <a:txBody>
                    <a:bodyPr/>
                    <a:lstStyle/>
                    <a:p>
                      <a:pPr algn="l" fontAlgn="b"/>
                      <a:r>
                        <a:rPr lang="es-PY" sz="2800" b="1" i="0" u="none" strike="noStrike">
                          <a:solidFill>
                            <a:srgbClr val="000000"/>
                          </a:solidFill>
                          <a:effectLst/>
                          <a:latin typeface="Calibri" panose="020F0502020204030204" pitchFamily="34" charset="0"/>
                        </a:rPr>
                        <a:t>AGRESIONES VERBALES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67612822"/>
                  </a:ext>
                </a:extLst>
              </a:tr>
              <a:tr h="361797">
                <a:tc>
                  <a:txBody>
                    <a:bodyPr/>
                    <a:lstStyle/>
                    <a:p>
                      <a:pPr algn="l" fontAlgn="b"/>
                      <a:r>
                        <a:rPr lang="es-PY" sz="2800" b="1" i="0" u="none" strike="noStrike">
                          <a:solidFill>
                            <a:srgbClr val="000000"/>
                          </a:solidFill>
                          <a:effectLst/>
                          <a:latin typeface="Calibri" panose="020F0502020204030204" pitchFamily="34" charset="0"/>
                        </a:rPr>
                        <a:t>DISCRIMINACION / BULLYING</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9734625"/>
                  </a:ext>
                </a:extLst>
              </a:tr>
              <a:tr h="361797">
                <a:tc>
                  <a:txBody>
                    <a:bodyPr/>
                    <a:lstStyle/>
                    <a:p>
                      <a:pPr algn="l" fontAlgn="b"/>
                      <a:r>
                        <a:rPr lang="es-PY" sz="28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7930645"/>
                  </a:ext>
                </a:extLst>
              </a:tr>
              <a:tr h="361797">
                <a:tc>
                  <a:txBody>
                    <a:bodyPr/>
                    <a:lstStyle/>
                    <a:p>
                      <a:pPr algn="l" fontAlgn="b"/>
                      <a:r>
                        <a:rPr lang="es-PY" sz="28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8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0486446"/>
                  </a:ext>
                </a:extLst>
              </a:tr>
            </a:tbl>
          </a:graphicData>
        </a:graphic>
      </p:graphicFrame>
      <p:sp>
        <p:nvSpPr>
          <p:cNvPr id="5" name="TextBox 4">
            <a:extLst>
              <a:ext uri="{FF2B5EF4-FFF2-40B4-BE49-F238E27FC236}">
                <a16:creationId xmlns:a16="http://schemas.microsoft.com/office/drawing/2014/main" id="{09E9D54F-1AA1-9B1A-084A-56AF29D01C55}"/>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5364096"/>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87599" cy="897861"/>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371600"/>
            <a:endParaRPr lang="es-PY" sz="2700" dirty="0">
              <a:solidFill>
                <a:prstClr val="white"/>
              </a:solidFill>
              <a:latin typeface="Calibri" panose="020F0502020204030204"/>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2" y="381918"/>
            <a:ext cx="14916477" cy="461665"/>
          </a:xfrm>
          <a:prstGeom prst="rect">
            <a:avLst/>
          </a:prstGeom>
          <a:noFill/>
        </p:spPr>
        <p:txBody>
          <a:bodyPr wrap="square" rtlCol="0">
            <a:spAutoFit/>
          </a:bodyPr>
          <a:lstStyle/>
          <a:p>
            <a:pPr marL="685800" lvl="1" algn="r" defTabSz="1371600"/>
            <a:r>
              <a:rPr lang="es-ES" sz="2400" b="1" dirty="0">
                <a:solidFill>
                  <a:prstClr val="black"/>
                </a:solidFill>
                <a:latin typeface="Calibri" panose="020F0502020204030204"/>
              </a:rPr>
              <a:t>3.I. PERCEPCIÓN DE VIOLENCIA POR GÉNEROS</a:t>
            </a:r>
            <a:endParaRPr lang="es-PY" sz="2400" b="1" dirty="0">
              <a:solidFill>
                <a:prstClr val="black"/>
              </a:solidFill>
              <a:latin typeface="Calibri" panose="020F0502020204030204"/>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1827556497"/>
              </p:ext>
            </p:extLst>
          </p:nvPr>
        </p:nvGraphicFramePr>
        <p:xfrm>
          <a:off x="647700" y="1315825"/>
          <a:ext cx="17211411" cy="4240267"/>
        </p:xfrm>
        <a:graphic>
          <a:graphicData uri="http://schemas.openxmlformats.org/drawingml/2006/table">
            <a:tbl>
              <a:tblPr/>
              <a:tblGrid>
                <a:gridCol w="4229100">
                  <a:extLst>
                    <a:ext uri="{9D8B030D-6E8A-4147-A177-3AD203B41FA5}">
                      <a16:colId xmlns:a16="http://schemas.microsoft.com/office/drawing/2014/main" val="2603815270"/>
                    </a:ext>
                  </a:extLst>
                </a:gridCol>
                <a:gridCol w="1613260">
                  <a:extLst>
                    <a:ext uri="{9D8B030D-6E8A-4147-A177-3AD203B41FA5}">
                      <a16:colId xmlns:a16="http://schemas.microsoft.com/office/drawing/2014/main" val="2271645990"/>
                    </a:ext>
                  </a:extLst>
                </a:gridCol>
                <a:gridCol w="2121062">
                  <a:extLst>
                    <a:ext uri="{9D8B030D-6E8A-4147-A177-3AD203B41FA5}">
                      <a16:colId xmlns:a16="http://schemas.microsoft.com/office/drawing/2014/main" val="3365438893"/>
                    </a:ext>
                  </a:extLst>
                </a:gridCol>
                <a:gridCol w="2121062">
                  <a:extLst>
                    <a:ext uri="{9D8B030D-6E8A-4147-A177-3AD203B41FA5}">
                      <a16:colId xmlns:a16="http://schemas.microsoft.com/office/drawing/2014/main" val="2198213398"/>
                    </a:ext>
                  </a:extLst>
                </a:gridCol>
                <a:gridCol w="2121062">
                  <a:extLst>
                    <a:ext uri="{9D8B030D-6E8A-4147-A177-3AD203B41FA5}">
                      <a16:colId xmlns:a16="http://schemas.microsoft.com/office/drawing/2014/main" val="2276656453"/>
                    </a:ext>
                  </a:extLst>
                </a:gridCol>
                <a:gridCol w="1658048">
                  <a:extLst>
                    <a:ext uri="{9D8B030D-6E8A-4147-A177-3AD203B41FA5}">
                      <a16:colId xmlns:a16="http://schemas.microsoft.com/office/drawing/2014/main" val="80904801"/>
                    </a:ext>
                  </a:extLst>
                </a:gridCol>
                <a:gridCol w="1521736">
                  <a:extLst>
                    <a:ext uri="{9D8B030D-6E8A-4147-A177-3AD203B41FA5}">
                      <a16:colId xmlns:a16="http://schemas.microsoft.com/office/drawing/2014/main" val="92665308"/>
                    </a:ext>
                  </a:extLst>
                </a:gridCol>
                <a:gridCol w="1826081">
                  <a:extLst>
                    <a:ext uri="{9D8B030D-6E8A-4147-A177-3AD203B41FA5}">
                      <a16:colId xmlns:a16="http://schemas.microsoft.com/office/drawing/2014/main" val="3771453558"/>
                    </a:ext>
                  </a:extLst>
                </a:gridCol>
              </a:tblGrid>
              <a:tr h="458073">
                <a:tc gridSpan="8">
                  <a:txBody>
                    <a:bodyPr/>
                    <a:lstStyle/>
                    <a:p>
                      <a:pPr algn="ctr" fontAlgn="b"/>
                      <a:r>
                        <a:rPr lang="es-MX" sz="2400" b="1" i="0" u="none" strike="noStrike" dirty="0">
                          <a:solidFill>
                            <a:schemeClr val="tx1"/>
                          </a:solidFill>
                          <a:effectLst/>
                          <a:latin typeface="Calibri" panose="020F0502020204030204" pitchFamily="34" charset="0"/>
                        </a:rPr>
                        <a:t>Respecto a la violencia contra periodistas, ¿considera Ud. que se da con igual o similar frecuencia tanto hacia </a:t>
                      </a:r>
                    </a:p>
                    <a:p>
                      <a:pPr algn="ctr" fontAlgn="b"/>
                      <a:r>
                        <a:rPr lang="es-MX" sz="2400" b="1" i="0" u="none" strike="noStrike" dirty="0">
                          <a:solidFill>
                            <a:schemeClr val="tx1"/>
                          </a:solidFill>
                          <a:effectLst/>
                          <a:latin typeface="Calibri" panose="020F0502020204030204" pitchFamily="34" charset="0"/>
                        </a:rPr>
                        <a:t>periodistas varones como hacia periodistas mujeres?</a:t>
                      </a:r>
                      <a:endParaRPr lang="es-ES" sz="24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395050">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514891">
                <a:tc>
                  <a:txBody>
                    <a:bodyPr/>
                    <a:lstStyle/>
                    <a:p>
                      <a:pPr fontAlgn="b">
                        <a:lnSpc>
                          <a:spcPct val="115000"/>
                        </a:lnSpc>
                        <a:spcAft>
                          <a:spcPts val="800"/>
                        </a:spcAft>
                      </a:pPr>
                      <a:r>
                        <a:rPr lang="es-MX"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SÍ, IGUAL O SIMILAR FRECUENCIA SEAN VARONES O MUJERES</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514891">
                <a:tc>
                  <a:txBody>
                    <a:bodyPr/>
                    <a:lstStyle/>
                    <a:p>
                      <a:pPr fontAlgn="b">
                        <a:lnSpc>
                          <a:spcPct val="115000"/>
                        </a:lnSpc>
                        <a:spcAft>
                          <a:spcPts val="800"/>
                        </a:spcAft>
                      </a:pPr>
                      <a:r>
                        <a:rPr lang="es-MX"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SE DA CON MAYOR FRECUENCIA HACIA PERIODISTAS VARONES</a:t>
                      </a:r>
                      <a:endParaRPr lang="es-PY" sz="12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87383692"/>
                  </a:ext>
                </a:extLst>
              </a:tr>
              <a:tr h="514891">
                <a:tc>
                  <a:txBody>
                    <a:bodyPr/>
                    <a:lstStyle/>
                    <a:p>
                      <a:pPr fontAlgn="b">
                        <a:lnSpc>
                          <a:spcPct val="115000"/>
                        </a:lnSpc>
                        <a:spcAft>
                          <a:spcPts val="800"/>
                        </a:spcAft>
                      </a:pPr>
                      <a:r>
                        <a:rPr lang="es-MX"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SE DA CON MAYOR FRECUENCIA HACIA PERIODISTAS MUJERES</a:t>
                      </a:r>
                      <a:endParaRPr lang="es-PY" sz="12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68264189"/>
                  </a:ext>
                </a:extLst>
              </a:tr>
              <a:tr h="514891">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SIN RESPUESTA</a:t>
                      </a:r>
                      <a:endParaRPr lang="es-PY" sz="12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657182399"/>
                  </a:ext>
                </a:extLst>
              </a:tr>
              <a:tr h="514891">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57124559"/>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2018232748"/>
              </p:ext>
            </p:extLst>
          </p:nvPr>
        </p:nvGraphicFramePr>
        <p:xfrm>
          <a:off x="653956" y="5791993"/>
          <a:ext cx="17205155" cy="3952324"/>
        </p:xfrm>
        <a:graphic>
          <a:graphicData uri="http://schemas.openxmlformats.org/drawingml/2006/table">
            <a:tbl>
              <a:tblPr/>
              <a:tblGrid>
                <a:gridCol w="4624621">
                  <a:extLst>
                    <a:ext uri="{9D8B030D-6E8A-4147-A177-3AD203B41FA5}">
                      <a16:colId xmlns:a16="http://schemas.microsoft.com/office/drawing/2014/main" val="2603815270"/>
                    </a:ext>
                  </a:extLst>
                </a:gridCol>
                <a:gridCol w="1097368">
                  <a:extLst>
                    <a:ext uri="{9D8B030D-6E8A-4147-A177-3AD203B41FA5}">
                      <a16:colId xmlns:a16="http://schemas.microsoft.com/office/drawing/2014/main" val="2271645990"/>
                    </a:ext>
                  </a:extLst>
                </a:gridCol>
                <a:gridCol w="1342102">
                  <a:extLst>
                    <a:ext uri="{9D8B030D-6E8A-4147-A177-3AD203B41FA5}">
                      <a16:colId xmlns:a16="http://schemas.microsoft.com/office/drawing/2014/main" val="3365438893"/>
                    </a:ext>
                  </a:extLst>
                </a:gridCol>
                <a:gridCol w="1891963">
                  <a:extLst>
                    <a:ext uri="{9D8B030D-6E8A-4147-A177-3AD203B41FA5}">
                      <a16:colId xmlns:a16="http://schemas.microsoft.com/office/drawing/2014/main" val="3437335281"/>
                    </a:ext>
                  </a:extLst>
                </a:gridCol>
                <a:gridCol w="1891963">
                  <a:extLst>
                    <a:ext uri="{9D8B030D-6E8A-4147-A177-3AD203B41FA5}">
                      <a16:colId xmlns:a16="http://schemas.microsoft.com/office/drawing/2014/main" val="2198213398"/>
                    </a:ext>
                  </a:extLst>
                </a:gridCol>
                <a:gridCol w="1891963">
                  <a:extLst>
                    <a:ext uri="{9D8B030D-6E8A-4147-A177-3AD203B41FA5}">
                      <a16:colId xmlns:a16="http://schemas.microsoft.com/office/drawing/2014/main" val="2276656453"/>
                    </a:ext>
                  </a:extLst>
                </a:gridCol>
                <a:gridCol w="1891963">
                  <a:extLst>
                    <a:ext uri="{9D8B030D-6E8A-4147-A177-3AD203B41FA5}">
                      <a16:colId xmlns:a16="http://schemas.microsoft.com/office/drawing/2014/main" val="80904801"/>
                    </a:ext>
                  </a:extLst>
                </a:gridCol>
                <a:gridCol w="1286606">
                  <a:extLst>
                    <a:ext uri="{9D8B030D-6E8A-4147-A177-3AD203B41FA5}">
                      <a16:colId xmlns:a16="http://schemas.microsoft.com/office/drawing/2014/main" val="92665308"/>
                    </a:ext>
                  </a:extLst>
                </a:gridCol>
                <a:gridCol w="1286606">
                  <a:extLst>
                    <a:ext uri="{9D8B030D-6E8A-4147-A177-3AD203B41FA5}">
                      <a16:colId xmlns:a16="http://schemas.microsoft.com/office/drawing/2014/main" val="3771453558"/>
                    </a:ext>
                  </a:extLst>
                </a:gridCol>
              </a:tblGrid>
              <a:tr h="651195">
                <a:tc gridSpan="9">
                  <a:txBody>
                    <a:bodyPr/>
                    <a:lstStyle/>
                    <a:p>
                      <a:pPr algn="ctr" fontAlgn="b"/>
                      <a:r>
                        <a:rPr lang="es-MX" sz="2400" b="1" i="0" u="none" strike="noStrike" dirty="0">
                          <a:solidFill>
                            <a:schemeClr val="tx1"/>
                          </a:solidFill>
                          <a:effectLst/>
                          <a:latin typeface="Calibri" panose="020F0502020204030204" pitchFamily="34" charset="0"/>
                        </a:rPr>
                        <a:t>Respecto a la violencia contra periodistas, ¿considera Ud. que se da con igual o similar frecuencia tanto hacia </a:t>
                      </a:r>
                    </a:p>
                    <a:p>
                      <a:pPr algn="ctr" fontAlgn="b"/>
                      <a:r>
                        <a:rPr lang="es-MX" sz="2400" b="1" i="0" u="none" strike="noStrike" dirty="0">
                          <a:solidFill>
                            <a:schemeClr val="tx1"/>
                          </a:solidFill>
                          <a:effectLst/>
                          <a:latin typeface="Calibri" panose="020F0502020204030204" pitchFamily="34" charset="0"/>
                        </a:rPr>
                        <a:t>periodistas varones como hacia periodistas mujeres?</a:t>
                      </a:r>
                      <a:endParaRPr lang="es-ES" sz="24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0004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661872">
                <a:tc>
                  <a:txBody>
                    <a:bodyPr/>
                    <a:lstStyle/>
                    <a:p>
                      <a:pPr fontAlgn="b">
                        <a:lnSpc>
                          <a:spcPct val="115000"/>
                        </a:lnSpc>
                        <a:spcAft>
                          <a:spcPts val="800"/>
                        </a:spcAft>
                      </a:pPr>
                      <a:r>
                        <a:rPr lang="es-MX"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SÍ, IGUAL O SIMILAR FRECUENCIA SEAN VARONES O MUJERES</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59,7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661872">
                <a:tc>
                  <a:txBody>
                    <a:bodyPr/>
                    <a:lstStyle/>
                    <a:p>
                      <a:pPr fontAlgn="b">
                        <a:lnSpc>
                          <a:spcPct val="115000"/>
                        </a:lnSpc>
                        <a:spcAft>
                          <a:spcPts val="800"/>
                        </a:spcAft>
                      </a:pPr>
                      <a:r>
                        <a:rPr lang="es-MX"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SE DA CON MAYOR FRECUENCIA HACIA PERIODISTAS VARONES</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300384125"/>
                  </a:ext>
                </a:extLst>
              </a:tr>
              <a:tr h="661872">
                <a:tc>
                  <a:txBody>
                    <a:bodyPr/>
                    <a:lstStyle/>
                    <a:p>
                      <a:pPr fontAlgn="b">
                        <a:lnSpc>
                          <a:spcPct val="115000"/>
                        </a:lnSpc>
                        <a:spcAft>
                          <a:spcPts val="800"/>
                        </a:spcAft>
                      </a:pPr>
                      <a:r>
                        <a:rPr lang="es-MX"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SE DA CON MAYOR FRECUENCIA HACIA PERIODISTAS MUJERES</a:t>
                      </a:r>
                      <a:endParaRPr lang="es-PY" sz="12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845411674"/>
                  </a:ext>
                </a:extLst>
              </a:tr>
              <a:tr h="363863">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SIN RESPUESTA</a:t>
                      </a:r>
                      <a:endParaRPr lang="es-PY" sz="1200" b="1"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658249012"/>
                  </a:ext>
                </a:extLst>
              </a:tr>
              <a:tr h="363863">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b="1"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5943914"/>
                  </a:ext>
                </a:extLst>
              </a:tr>
            </a:tbl>
          </a:graphicData>
        </a:graphic>
      </p:graphicFrame>
      <p:sp>
        <p:nvSpPr>
          <p:cNvPr id="5" name="TextBox 4">
            <a:extLst>
              <a:ext uri="{FF2B5EF4-FFF2-40B4-BE49-F238E27FC236}">
                <a16:creationId xmlns:a16="http://schemas.microsoft.com/office/drawing/2014/main" id="{CA0C7092-A03F-3D59-EA72-9B4205B4A0C8}"/>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978973"/>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11400" cy="620862"/>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371600"/>
            <a:endParaRPr lang="es-PY" sz="2700" dirty="0">
              <a:solidFill>
                <a:prstClr val="white"/>
              </a:solidFill>
              <a:latin typeface="Calibri" panose="020F0502020204030204"/>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425501"/>
          </a:xfrm>
          <a:prstGeom prst="rect">
            <a:avLst/>
          </a:prstGeom>
          <a:noFill/>
        </p:spPr>
        <p:txBody>
          <a:bodyPr wrap="square" rtlCol="0">
            <a:spAutoFit/>
          </a:bodyPr>
          <a:lstStyle/>
          <a:p>
            <a:pPr marL="685800" algn="r">
              <a:lnSpc>
                <a:spcPct val="115000"/>
              </a:lnSpc>
              <a:spcAft>
                <a:spcPts val="800"/>
              </a:spcAft>
            </a:pPr>
            <a:r>
              <a:rPr lang="es-PY" sz="2000" b="1" kern="1200" dirty="0">
                <a:solidFill>
                  <a:srgbClr val="000000"/>
                </a:solidFill>
                <a:effectLst/>
                <a:ea typeface="Times New Roman" panose="02020603050405020304" pitchFamily="18" charset="0"/>
                <a:cs typeface="Times New Roman" panose="02020603050405020304" pitchFamily="18" charset="0"/>
              </a:rPr>
              <a:t>3.J. PERCEPCIÓN SI EXISTEN DIFERENTES FORMAS DE VIOLENCIA HACIA LAS PERIODISTAS MUJERES Y LOS PERIODISTAS HOMBRES </a:t>
            </a:r>
            <a:endParaRPr lang="es-PY" sz="2000" kern="100" dirty="0">
              <a:effectLst/>
              <a:ea typeface="Aptos" panose="020B0004020202020204" pitchFamily="34" charset="0"/>
              <a:cs typeface="Times New Roman" panose="02020603050405020304" pitchFamily="18" charset="0"/>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2937358687"/>
              </p:ext>
            </p:extLst>
          </p:nvPr>
        </p:nvGraphicFramePr>
        <p:xfrm>
          <a:off x="392208" y="1433217"/>
          <a:ext cx="17237027" cy="3448642"/>
        </p:xfrm>
        <a:graphic>
          <a:graphicData uri="http://schemas.openxmlformats.org/drawingml/2006/table">
            <a:tbl>
              <a:tblPr/>
              <a:tblGrid>
                <a:gridCol w="3726836">
                  <a:extLst>
                    <a:ext uri="{9D8B030D-6E8A-4147-A177-3AD203B41FA5}">
                      <a16:colId xmlns:a16="http://schemas.microsoft.com/office/drawing/2014/main" val="2603815270"/>
                    </a:ext>
                  </a:extLst>
                </a:gridCol>
                <a:gridCol w="2124219">
                  <a:extLst>
                    <a:ext uri="{9D8B030D-6E8A-4147-A177-3AD203B41FA5}">
                      <a16:colId xmlns:a16="http://schemas.microsoft.com/office/drawing/2014/main" val="2271645990"/>
                    </a:ext>
                  </a:extLst>
                </a:gridCol>
                <a:gridCol w="2124219">
                  <a:extLst>
                    <a:ext uri="{9D8B030D-6E8A-4147-A177-3AD203B41FA5}">
                      <a16:colId xmlns:a16="http://schemas.microsoft.com/office/drawing/2014/main" val="3365438893"/>
                    </a:ext>
                  </a:extLst>
                </a:gridCol>
                <a:gridCol w="2124219">
                  <a:extLst>
                    <a:ext uri="{9D8B030D-6E8A-4147-A177-3AD203B41FA5}">
                      <a16:colId xmlns:a16="http://schemas.microsoft.com/office/drawing/2014/main" val="2198213398"/>
                    </a:ext>
                  </a:extLst>
                </a:gridCol>
                <a:gridCol w="2124219">
                  <a:extLst>
                    <a:ext uri="{9D8B030D-6E8A-4147-A177-3AD203B41FA5}">
                      <a16:colId xmlns:a16="http://schemas.microsoft.com/office/drawing/2014/main" val="2276656453"/>
                    </a:ext>
                  </a:extLst>
                </a:gridCol>
                <a:gridCol w="1660516">
                  <a:extLst>
                    <a:ext uri="{9D8B030D-6E8A-4147-A177-3AD203B41FA5}">
                      <a16:colId xmlns:a16="http://schemas.microsoft.com/office/drawing/2014/main" val="80904801"/>
                    </a:ext>
                  </a:extLst>
                </a:gridCol>
                <a:gridCol w="1524000">
                  <a:extLst>
                    <a:ext uri="{9D8B030D-6E8A-4147-A177-3AD203B41FA5}">
                      <a16:colId xmlns:a16="http://schemas.microsoft.com/office/drawing/2014/main" val="92665308"/>
                    </a:ext>
                  </a:extLst>
                </a:gridCol>
                <a:gridCol w="1828799">
                  <a:extLst>
                    <a:ext uri="{9D8B030D-6E8A-4147-A177-3AD203B41FA5}">
                      <a16:colId xmlns:a16="http://schemas.microsoft.com/office/drawing/2014/main" val="3771453558"/>
                    </a:ext>
                  </a:extLst>
                </a:gridCol>
              </a:tblGrid>
              <a:tr h="361856">
                <a:tc gridSpan="8">
                  <a:txBody>
                    <a:bodyPr/>
                    <a:lstStyle/>
                    <a:p>
                      <a:pPr algn="ctr" fontAlgn="b"/>
                      <a:r>
                        <a:rPr lang="es-MX" sz="2100" b="1" i="0" u="none" strike="noStrike" dirty="0">
                          <a:solidFill>
                            <a:schemeClr val="tx1"/>
                          </a:solidFill>
                          <a:effectLst/>
                          <a:latin typeface="Calibri" panose="020F0502020204030204" pitchFamily="34" charset="0"/>
                        </a:rPr>
                        <a:t>Respecto a la violencia contra periodistas, ¿considera Ud. que hay diferencias entra las formas de violencia ejercidas </a:t>
                      </a:r>
                    </a:p>
                    <a:p>
                      <a:pPr algn="ctr" fontAlgn="b"/>
                      <a:r>
                        <a:rPr lang="es-MX" sz="2100" b="1" i="0" u="none" strike="noStrike" dirty="0">
                          <a:solidFill>
                            <a:schemeClr val="tx1"/>
                          </a:solidFill>
                          <a:effectLst/>
                          <a:latin typeface="Calibri" panose="020F0502020204030204" pitchFamily="34" charset="0"/>
                        </a:rPr>
                        <a:t>contra periodistas varones y las ejercida contra periodistas mujeres?</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SI</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05408002"/>
                  </a:ext>
                </a:extLst>
              </a:tr>
              <a:tr h="279980">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SABE</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9190933"/>
                  </a:ext>
                </a:extLst>
              </a:tr>
              <a:tr h="279980">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DESEA RESPONDER</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79980">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SIN RESPUESTA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279980">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3478192933"/>
              </p:ext>
            </p:extLst>
          </p:nvPr>
        </p:nvGraphicFramePr>
        <p:xfrm>
          <a:off x="332288" y="5448301"/>
          <a:ext cx="17430224" cy="3816762"/>
        </p:xfrm>
        <a:graphic>
          <a:graphicData uri="http://schemas.openxmlformats.org/drawingml/2006/table">
            <a:tbl>
              <a:tblPr/>
              <a:tblGrid>
                <a:gridCol w="3355134">
                  <a:extLst>
                    <a:ext uri="{9D8B030D-6E8A-4147-A177-3AD203B41FA5}">
                      <a16:colId xmlns:a16="http://schemas.microsoft.com/office/drawing/2014/main" val="2603815270"/>
                    </a:ext>
                  </a:extLst>
                </a:gridCol>
                <a:gridCol w="1912357">
                  <a:extLst>
                    <a:ext uri="{9D8B030D-6E8A-4147-A177-3AD203B41FA5}">
                      <a16:colId xmlns:a16="http://schemas.microsoft.com/office/drawing/2014/main" val="2271645990"/>
                    </a:ext>
                  </a:extLst>
                </a:gridCol>
                <a:gridCol w="1912357">
                  <a:extLst>
                    <a:ext uri="{9D8B030D-6E8A-4147-A177-3AD203B41FA5}">
                      <a16:colId xmlns:a16="http://schemas.microsoft.com/office/drawing/2014/main" val="3365438893"/>
                    </a:ext>
                  </a:extLst>
                </a:gridCol>
                <a:gridCol w="1912357">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993653">
                <a:tc gridSpan="9">
                  <a:txBody>
                    <a:bodyPr/>
                    <a:lstStyle/>
                    <a:p>
                      <a:pPr algn="ctr" fontAlgn="b"/>
                      <a:r>
                        <a:rPr lang="es-MX" sz="2100" b="1" i="0" u="none" strike="noStrike" dirty="0">
                          <a:solidFill>
                            <a:schemeClr val="tx1"/>
                          </a:solidFill>
                          <a:effectLst/>
                          <a:latin typeface="Calibri" panose="020F0502020204030204" pitchFamily="34" charset="0"/>
                        </a:rPr>
                        <a:t>Respecto a la violencia contra periodistas, ¿considera Ud. que hay diferencias entra las formas de violencia ejercidas </a:t>
                      </a:r>
                    </a:p>
                    <a:p>
                      <a:pPr algn="ctr" fontAlgn="b"/>
                      <a:r>
                        <a:rPr lang="es-MX" sz="2100" b="1" i="0" u="none" strike="noStrike" dirty="0">
                          <a:solidFill>
                            <a:schemeClr val="tx1"/>
                          </a:solidFill>
                          <a:effectLst/>
                          <a:latin typeface="Calibri" panose="020F0502020204030204" pitchFamily="34" charset="0"/>
                        </a:rPr>
                        <a:t>contra periodistas varones y las ejercida contra periodistas mujeres?</a:t>
                      </a:r>
                      <a:endParaRPr lang="es-ES" sz="2100" b="1" i="0" u="none" strike="noStrike" dirty="0">
                        <a:solidFill>
                          <a:schemeClr val="tx1"/>
                        </a:solidFill>
                        <a:effectLst/>
                        <a:latin typeface="Calibri" panose="020F0502020204030204" pitchFamily="34" charset="0"/>
                      </a:endParaRPr>
                    </a:p>
                    <a:p>
                      <a:pPr marL="0" marR="0" lvl="0" indent="0" algn="ctr" defTabSz="1371600" rtl="0" eaLnBrk="1" fontAlgn="b" latinLnBrk="0" hangingPunct="1">
                        <a:lnSpc>
                          <a:spcPct val="100000"/>
                        </a:lnSpc>
                        <a:spcBef>
                          <a:spcPts val="0"/>
                        </a:spcBef>
                        <a:spcAft>
                          <a:spcPts val="0"/>
                        </a:spcAft>
                        <a:buClrTx/>
                        <a:buSzTx/>
                        <a:buFontTx/>
                        <a:buNone/>
                        <a:tabLst/>
                        <a:defRPr/>
                      </a:pP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10625">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385414">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SI</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49,2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385414">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0323557"/>
                  </a:ext>
                </a:extLst>
              </a:tr>
              <a:tr h="385414">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SABE</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58536756"/>
                  </a:ext>
                </a:extLst>
              </a:tr>
              <a:tr h="385414">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DESEA RESPONDER</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385414">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SIN RESPUESTA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385414">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sp>
        <p:nvSpPr>
          <p:cNvPr id="5" name="TextBox 4">
            <a:extLst>
              <a:ext uri="{FF2B5EF4-FFF2-40B4-BE49-F238E27FC236}">
                <a16:creationId xmlns:a16="http://schemas.microsoft.com/office/drawing/2014/main" id="{EF0C0413-33DA-A91F-25CD-0700FD98D1E6}"/>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810487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5"/>
          <p:cNvSpPr txBox="1"/>
          <p:nvPr/>
        </p:nvSpPr>
        <p:spPr>
          <a:xfrm>
            <a:off x="762000" y="468156"/>
            <a:ext cx="15316200" cy="677108"/>
          </a:xfrm>
          <a:prstGeom prst="rect">
            <a:avLst/>
          </a:prstGeom>
          <a:solidFill>
            <a:schemeClr val="bg1">
              <a:lumMod val="50000"/>
            </a:schemeClr>
          </a:solidFill>
        </p:spPr>
        <p:txBody>
          <a:bodyPr wrap="square" lIns="0" tIns="0" rIns="0" bIns="0" rtlCol="0" anchor="t">
            <a:spAutoFit/>
          </a:bodyPr>
          <a:lstStyle/>
          <a:p>
            <a:pPr marL="0" lvl="0" indent="0" algn="ctr"/>
            <a:r>
              <a:rPr lang="en-US" sz="4400" b="1" spc="617" dirty="0">
                <a:solidFill>
                  <a:schemeClr val="bg1"/>
                </a:solidFill>
              </a:rPr>
              <a:t>DISTRIBUCIÓN DE LA MUESTRA </a:t>
            </a: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endParaRPr lang="es-PY"/>
          </a:p>
        </p:txBody>
      </p:sp>
      <p:sp>
        <p:nvSpPr>
          <p:cNvPr id="2" name="TextBox 4">
            <a:extLst>
              <a:ext uri="{FF2B5EF4-FFF2-40B4-BE49-F238E27FC236}">
                <a16:creationId xmlns:a16="http://schemas.microsoft.com/office/drawing/2014/main" id="{0B33ADBC-D06A-ED9F-270E-80199BD00B83}"/>
              </a:ext>
            </a:extLst>
          </p:cNvPr>
          <p:cNvSpPr txBox="1"/>
          <p:nvPr/>
        </p:nvSpPr>
        <p:spPr>
          <a:xfrm>
            <a:off x="13716000" y="3121420"/>
            <a:ext cx="4249153" cy="5565626"/>
          </a:xfrm>
          <a:prstGeom prst="rect">
            <a:avLst/>
          </a:prstGeom>
        </p:spPr>
        <p:txBody>
          <a:bodyPr wrap="square" lIns="0" tIns="0" rIns="0" bIns="0" rtlCol="0" anchor="t">
            <a:spAutoFit/>
          </a:bodyPr>
          <a:lstStyle/>
          <a:p>
            <a:pPr algn="r">
              <a:lnSpc>
                <a:spcPts val="3118"/>
              </a:lnSpc>
            </a:pPr>
            <a:r>
              <a:rPr lang="en-US" sz="2800" dirty="0">
                <a:solidFill>
                  <a:srgbClr val="000000"/>
                </a:solidFill>
                <a:latin typeface="Quicksand Medium"/>
              </a:rPr>
              <a:t>El Estudio abarco periodistas que </a:t>
            </a:r>
            <a:r>
              <a:rPr lang="en-US" sz="2800" dirty="0" err="1">
                <a:solidFill>
                  <a:srgbClr val="000000"/>
                </a:solidFill>
                <a:latin typeface="Quicksand Medium"/>
              </a:rPr>
              <a:t>manifestaron</a:t>
            </a:r>
            <a:r>
              <a:rPr lang="en-US" sz="2800" dirty="0">
                <a:solidFill>
                  <a:srgbClr val="000000"/>
                </a:solidFill>
                <a:latin typeface="Quicksand Medium"/>
              </a:rPr>
              <a:t> </a:t>
            </a:r>
            <a:r>
              <a:rPr lang="en-US" sz="2800" dirty="0" err="1">
                <a:solidFill>
                  <a:srgbClr val="000000"/>
                </a:solidFill>
                <a:latin typeface="Quicksand Medium"/>
              </a:rPr>
              <a:t>desarrollar</a:t>
            </a:r>
            <a:r>
              <a:rPr lang="en-US" sz="2800" dirty="0">
                <a:solidFill>
                  <a:srgbClr val="000000"/>
                </a:solidFill>
                <a:latin typeface="Quicksand Medium"/>
              </a:rPr>
              <a:t> su labor en la República del Paraguay en un </a:t>
            </a:r>
            <a:r>
              <a:rPr lang="en-US" sz="2800" dirty="0" err="1">
                <a:solidFill>
                  <a:srgbClr val="000000"/>
                </a:solidFill>
                <a:latin typeface="Quicksand Medium"/>
              </a:rPr>
              <a:t>determinado</a:t>
            </a:r>
            <a:r>
              <a:rPr lang="en-US" sz="2800" dirty="0">
                <a:solidFill>
                  <a:srgbClr val="000000"/>
                </a:solidFill>
                <a:latin typeface="Quicksand Medium"/>
              </a:rPr>
              <a:t> </a:t>
            </a:r>
            <a:r>
              <a:rPr lang="en-US" sz="2800" dirty="0" err="1">
                <a:solidFill>
                  <a:srgbClr val="000000"/>
                </a:solidFill>
                <a:latin typeface="Quicksand Medium"/>
              </a:rPr>
              <a:t>departamento</a:t>
            </a:r>
            <a:r>
              <a:rPr lang="en-US" sz="2800" dirty="0">
                <a:solidFill>
                  <a:srgbClr val="000000"/>
                </a:solidFill>
                <a:latin typeface="Quicksand Medium"/>
              </a:rPr>
              <a:t> de </a:t>
            </a:r>
            <a:r>
              <a:rPr lang="en-US" sz="2800" dirty="0" err="1">
                <a:solidFill>
                  <a:srgbClr val="000000"/>
                </a:solidFill>
                <a:latin typeface="Quicksand Medium"/>
              </a:rPr>
              <a:t>pais</a:t>
            </a:r>
            <a:r>
              <a:rPr lang="en-US" sz="2800" dirty="0">
                <a:solidFill>
                  <a:srgbClr val="000000"/>
                </a:solidFill>
                <a:latin typeface="Quicksand Medium"/>
              </a:rPr>
              <a:t>  </a:t>
            </a:r>
            <a:r>
              <a:rPr lang="en-US" sz="2800" dirty="0" err="1">
                <a:solidFill>
                  <a:srgbClr val="000000"/>
                </a:solidFill>
                <a:latin typeface="Quicksand Medium"/>
              </a:rPr>
              <a:t>considerando</a:t>
            </a:r>
            <a:r>
              <a:rPr lang="en-US" sz="2800" dirty="0">
                <a:solidFill>
                  <a:srgbClr val="000000"/>
                </a:solidFill>
                <a:latin typeface="Quicksand Medium"/>
              </a:rPr>
              <a:t> </a:t>
            </a:r>
            <a:r>
              <a:rPr lang="en-US" sz="2800" dirty="0" err="1">
                <a:solidFill>
                  <a:srgbClr val="000000"/>
                </a:solidFill>
                <a:latin typeface="Quicksand Medium"/>
              </a:rPr>
              <a:t>tambien</a:t>
            </a:r>
            <a:r>
              <a:rPr lang="en-US" sz="2800" dirty="0">
                <a:solidFill>
                  <a:srgbClr val="000000"/>
                </a:solidFill>
                <a:latin typeface="Quicksand Medium"/>
              </a:rPr>
              <a:t> la ciudad de Asunción. </a:t>
            </a:r>
          </a:p>
          <a:p>
            <a:pPr algn="r">
              <a:lnSpc>
                <a:spcPts val="3118"/>
              </a:lnSpc>
            </a:pPr>
            <a:endParaRPr lang="en-US" sz="2800" dirty="0">
              <a:solidFill>
                <a:srgbClr val="000000"/>
              </a:solidFill>
              <a:latin typeface="Quicksand Medium"/>
            </a:endParaRPr>
          </a:p>
          <a:p>
            <a:pPr algn="r">
              <a:lnSpc>
                <a:spcPts val="3118"/>
              </a:lnSpc>
            </a:pPr>
            <a:r>
              <a:rPr lang="en-US" sz="2800" dirty="0">
                <a:solidFill>
                  <a:srgbClr val="000000"/>
                </a:solidFill>
                <a:latin typeface="Quicksand Medium"/>
              </a:rPr>
              <a:t>En el </a:t>
            </a:r>
            <a:r>
              <a:rPr lang="en-US" sz="2800" dirty="0" err="1">
                <a:solidFill>
                  <a:srgbClr val="000000"/>
                </a:solidFill>
                <a:latin typeface="Quicksand Medium"/>
              </a:rPr>
              <a:t>presente</a:t>
            </a:r>
            <a:r>
              <a:rPr lang="en-US" sz="2800" dirty="0">
                <a:solidFill>
                  <a:srgbClr val="000000"/>
                </a:solidFill>
                <a:latin typeface="Quicksand Medium"/>
              </a:rPr>
              <a:t> </a:t>
            </a:r>
            <a:r>
              <a:rPr lang="en-US" sz="2800" dirty="0" err="1">
                <a:solidFill>
                  <a:srgbClr val="000000"/>
                </a:solidFill>
                <a:latin typeface="Quicksand Medium"/>
              </a:rPr>
              <a:t>cuadro</a:t>
            </a:r>
            <a:r>
              <a:rPr lang="en-US" sz="2800" dirty="0">
                <a:solidFill>
                  <a:srgbClr val="000000"/>
                </a:solidFill>
                <a:latin typeface="Quicksand Medium"/>
              </a:rPr>
              <a:t> se </a:t>
            </a:r>
            <a:r>
              <a:rPr lang="en-US" sz="2800" dirty="0" err="1">
                <a:solidFill>
                  <a:srgbClr val="000000"/>
                </a:solidFill>
                <a:latin typeface="Quicksand Medium"/>
              </a:rPr>
              <a:t>observa</a:t>
            </a:r>
            <a:r>
              <a:rPr lang="en-US" sz="2800" dirty="0">
                <a:solidFill>
                  <a:srgbClr val="000000"/>
                </a:solidFill>
                <a:latin typeface="Quicksand Medium"/>
              </a:rPr>
              <a:t> la </a:t>
            </a:r>
            <a:r>
              <a:rPr lang="en-US" sz="2800" dirty="0" err="1">
                <a:solidFill>
                  <a:srgbClr val="000000"/>
                </a:solidFill>
                <a:latin typeface="Quicksand Medium"/>
              </a:rPr>
              <a:t>distribución</a:t>
            </a:r>
            <a:r>
              <a:rPr lang="en-US" sz="2800" dirty="0">
                <a:solidFill>
                  <a:srgbClr val="000000"/>
                </a:solidFill>
                <a:latin typeface="Quicksand Medium"/>
              </a:rPr>
              <a:t> </a:t>
            </a:r>
            <a:r>
              <a:rPr lang="en-US" sz="2800" dirty="0" err="1">
                <a:solidFill>
                  <a:srgbClr val="000000"/>
                </a:solidFill>
                <a:latin typeface="Quicksand Medium"/>
              </a:rPr>
              <a:t>geográfica</a:t>
            </a:r>
            <a:r>
              <a:rPr lang="en-US" sz="2800" dirty="0">
                <a:solidFill>
                  <a:srgbClr val="000000"/>
                </a:solidFill>
                <a:latin typeface="Quicksand Medium"/>
              </a:rPr>
              <a:t>  de la muestra </a:t>
            </a:r>
          </a:p>
        </p:txBody>
      </p:sp>
      <p:graphicFrame>
        <p:nvGraphicFramePr>
          <p:cNvPr id="4" name="Tabla 3">
            <a:extLst>
              <a:ext uri="{FF2B5EF4-FFF2-40B4-BE49-F238E27FC236}">
                <a16:creationId xmlns:a16="http://schemas.microsoft.com/office/drawing/2014/main" id="{DBA93B38-206F-9387-0D1F-15133045E014}"/>
              </a:ext>
            </a:extLst>
          </p:cNvPr>
          <p:cNvGraphicFramePr>
            <a:graphicFrameLocks noGrp="1"/>
          </p:cNvGraphicFramePr>
          <p:nvPr>
            <p:extLst>
              <p:ext uri="{D42A27DB-BD31-4B8C-83A1-F6EECF244321}">
                <p14:modId xmlns:p14="http://schemas.microsoft.com/office/powerpoint/2010/main" val="1510550294"/>
              </p:ext>
            </p:extLst>
          </p:nvPr>
        </p:nvGraphicFramePr>
        <p:xfrm>
          <a:off x="762000" y="1352549"/>
          <a:ext cx="12420600" cy="8399370"/>
        </p:xfrm>
        <a:graphic>
          <a:graphicData uri="http://schemas.openxmlformats.org/drawingml/2006/table">
            <a:tbl>
              <a:tblPr/>
              <a:tblGrid>
                <a:gridCol w="4140200">
                  <a:extLst>
                    <a:ext uri="{9D8B030D-6E8A-4147-A177-3AD203B41FA5}">
                      <a16:colId xmlns:a16="http://schemas.microsoft.com/office/drawing/2014/main" val="1062651008"/>
                    </a:ext>
                  </a:extLst>
                </a:gridCol>
                <a:gridCol w="4140200">
                  <a:extLst>
                    <a:ext uri="{9D8B030D-6E8A-4147-A177-3AD203B41FA5}">
                      <a16:colId xmlns:a16="http://schemas.microsoft.com/office/drawing/2014/main" val="1030023641"/>
                    </a:ext>
                  </a:extLst>
                </a:gridCol>
                <a:gridCol w="4140200">
                  <a:extLst>
                    <a:ext uri="{9D8B030D-6E8A-4147-A177-3AD203B41FA5}">
                      <a16:colId xmlns:a16="http://schemas.microsoft.com/office/drawing/2014/main" val="3224421235"/>
                    </a:ext>
                  </a:extLst>
                </a:gridCol>
              </a:tblGrid>
              <a:tr h="471594">
                <a:tc>
                  <a:txBody>
                    <a:bodyPr/>
                    <a:lstStyle/>
                    <a:p>
                      <a:pPr algn="ctr" fontAlgn="b"/>
                      <a:r>
                        <a:rPr lang="es-PY" sz="2800" b="1" i="0" u="none" strike="noStrike" dirty="0">
                          <a:solidFill>
                            <a:srgbClr val="000000"/>
                          </a:solidFill>
                          <a:effectLst/>
                          <a:latin typeface="Calibri" panose="020F0502020204030204" pitchFamily="34" charset="0"/>
                        </a:rPr>
                        <a:t>ZONAS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s-PY" sz="2800" b="1" i="0" u="none" strike="noStrike" dirty="0">
                          <a:solidFill>
                            <a:srgbClr val="000000"/>
                          </a:solidFill>
                          <a:effectLst/>
                          <a:latin typeface="Calibri" panose="020F0502020204030204" pitchFamily="34" charset="0"/>
                        </a:rPr>
                        <a:t>DEPARTAMENTOS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s-PY" sz="2800" b="1" i="0" u="none" strike="noStrike" dirty="0">
                          <a:solidFill>
                            <a:srgbClr val="000000"/>
                          </a:solidFill>
                          <a:effectLst/>
                          <a:latin typeface="Calibri" panose="020F0502020204030204" pitchFamily="34" charset="0"/>
                        </a:rPr>
                        <a:t>CANTIDAD DE CASOS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1350906814"/>
                  </a:ext>
                </a:extLst>
              </a:tr>
              <a:tr h="735248">
                <a:tc>
                  <a:txBody>
                    <a:bodyPr/>
                    <a:lstStyle/>
                    <a:p>
                      <a:pPr algn="l" fontAlgn="b"/>
                      <a:r>
                        <a:rPr lang="es-PY" sz="2400" b="1" i="0" u="none" strike="noStrike" dirty="0">
                          <a:solidFill>
                            <a:srgbClr val="000000"/>
                          </a:solidFill>
                          <a:effectLst/>
                          <a:latin typeface="Calibri" panose="020F0502020204030204" pitchFamily="34" charset="0"/>
                        </a:rPr>
                        <a:t>ZONA 1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ASUNCION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732364417"/>
                  </a:ext>
                </a:extLst>
              </a:tr>
              <a:tr h="2084052">
                <a:tc>
                  <a:txBody>
                    <a:bodyPr/>
                    <a:lstStyle/>
                    <a:p>
                      <a:pPr algn="l" fontAlgn="b"/>
                      <a:r>
                        <a:rPr lang="es-PY" sz="2400" b="1" i="0" u="none" strike="noStrike" dirty="0">
                          <a:solidFill>
                            <a:srgbClr val="000000"/>
                          </a:solidFill>
                          <a:effectLst/>
                          <a:latin typeface="Calibri" panose="020F0502020204030204" pitchFamily="34" charset="0"/>
                        </a:rPr>
                        <a:t>ZONA 2 / CENTRO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CORDILLERA </a:t>
                      </a:r>
                    </a:p>
                    <a:p>
                      <a:pPr algn="ctr" fontAlgn="b"/>
                      <a:r>
                        <a:rPr lang="es-PY" sz="2400" b="1" i="0" u="none" strike="noStrike" dirty="0">
                          <a:solidFill>
                            <a:srgbClr val="000000"/>
                          </a:solidFill>
                          <a:effectLst/>
                          <a:latin typeface="Calibri" panose="020F0502020204030204" pitchFamily="34" charset="0"/>
                        </a:rPr>
                        <a:t>CENTRAL </a:t>
                      </a:r>
                    </a:p>
                    <a:p>
                      <a:pPr algn="ctr" fontAlgn="b"/>
                      <a:r>
                        <a:rPr lang="es-PY" sz="2400" b="1" i="0" u="none" strike="noStrike" dirty="0">
                          <a:solidFill>
                            <a:srgbClr val="000000"/>
                          </a:solidFill>
                          <a:effectLst/>
                          <a:latin typeface="Calibri" panose="020F0502020204030204" pitchFamily="34" charset="0"/>
                        </a:rPr>
                        <a:t>PARAGUARI </a:t>
                      </a:r>
                    </a:p>
                    <a:p>
                      <a:pPr algn="ctr" fontAlgn="b"/>
                      <a:r>
                        <a:rPr lang="es-PY" sz="2400" b="1" i="0" u="none" strike="noStrike" dirty="0">
                          <a:solidFill>
                            <a:srgbClr val="000000"/>
                          </a:solidFill>
                          <a:effectLst/>
                          <a:latin typeface="Calibri" panose="020F0502020204030204" pitchFamily="34" charset="0"/>
                        </a:rPr>
                        <a:t>PTE. HAYES </a:t>
                      </a:r>
                    </a:p>
                    <a:p>
                      <a:pPr algn="ctr" fontAlgn="b"/>
                      <a:r>
                        <a:rPr lang="es-PY" sz="2400" b="1" i="0" u="none" strike="noStrike" dirty="0">
                          <a:solidFill>
                            <a:srgbClr val="000000"/>
                          </a:solidFill>
                          <a:effectLst/>
                          <a:latin typeface="Calibri" panose="020F0502020204030204" pitchFamily="34" charset="0"/>
                        </a:rPr>
                        <a:t>BOQUERON </a:t>
                      </a:r>
                    </a:p>
                    <a:p>
                      <a:pPr algn="ctr" fontAlgn="b"/>
                      <a:r>
                        <a:rPr lang="es-PY" sz="2400" b="1" i="0" u="none" strike="noStrike" dirty="0">
                          <a:solidFill>
                            <a:srgbClr val="000000"/>
                          </a:solidFill>
                          <a:effectLst/>
                          <a:latin typeface="Calibri" panose="020F0502020204030204" pitchFamily="34" charset="0"/>
                        </a:rPr>
                        <a:t>ALTO PARAGUAY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25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46462612"/>
                  </a:ext>
                </a:extLst>
              </a:tr>
              <a:tr h="1046529">
                <a:tc>
                  <a:txBody>
                    <a:bodyPr/>
                    <a:lstStyle/>
                    <a:p>
                      <a:pPr algn="l" fontAlgn="b"/>
                      <a:r>
                        <a:rPr lang="es-PY" sz="2400" b="1" i="0" u="none" strike="noStrike" dirty="0">
                          <a:solidFill>
                            <a:srgbClr val="000000"/>
                          </a:solidFill>
                          <a:effectLst/>
                          <a:latin typeface="Calibri" panose="020F0502020204030204" pitchFamily="34" charset="0"/>
                        </a:rPr>
                        <a:t>ZONA 3 / NORTE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CONCEPCIÓN </a:t>
                      </a:r>
                    </a:p>
                    <a:p>
                      <a:pPr algn="ctr" fontAlgn="b"/>
                      <a:r>
                        <a:rPr lang="es-PY" sz="2400" b="1" i="0" u="none" strike="noStrike" dirty="0">
                          <a:solidFill>
                            <a:srgbClr val="000000"/>
                          </a:solidFill>
                          <a:effectLst/>
                          <a:latin typeface="Calibri" panose="020F0502020204030204" pitchFamily="34" charset="0"/>
                        </a:rPr>
                        <a:t>AMAMBAY </a:t>
                      </a:r>
                    </a:p>
                    <a:p>
                      <a:pPr algn="ctr" fontAlgn="b"/>
                      <a:r>
                        <a:rPr lang="es-PY" sz="2400" b="1" i="0" u="none" strike="noStrike" dirty="0">
                          <a:solidFill>
                            <a:srgbClr val="000000"/>
                          </a:solidFill>
                          <a:effectLst/>
                          <a:latin typeface="Calibri" panose="020F0502020204030204" pitchFamily="34" charset="0"/>
                        </a:rPr>
                        <a:t>SAN PEDRO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29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11292627"/>
                  </a:ext>
                </a:extLst>
              </a:tr>
              <a:tr h="1046529">
                <a:tc>
                  <a:txBody>
                    <a:bodyPr/>
                    <a:lstStyle/>
                    <a:p>
                      <a:pPr algn="l" fontAlgn="b"/>
                      <a:r>
                        <a:rPr lang="es-PY" sz="2400" b="1" i="0" u="none" strike="noStrike" dirty="0">
                          <a:solidFill>
                            <a:srgbClr val="000000"/>
                          </a:solidFill>
                          <a:effectLst/>
                          <a:latin typeface="Calibri" panose="020F0502020204030204" pitchFamily="34" charset="0"/>
                        </a:rPr>
                        <a:t>ZONA 4 / SUR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ITAPUA </a:t>
                      </a:r>
                    </a:p>
                    <a:p>
                      <a:pPr algn="ctr" fontAlgn="b"/>
                      <a:r>
                        <a:rPr lang="es-PY" sz="2400" b="1" i="0" u="none" strike="noStrike" dirty="0">
                          <a:solidFill>
                            <a:srgbClr val="000000"/>
                          </a:solidFill>
                          <a:effectLst/>
                          <a:latin typeface="Calibri" panose="020F0502020204030204" pitchFamily="34" charset="0"/>
                        </a:rPr>
                        <a:t>MISIONES </a:t>
                      </a:r>
                    </a:p>
                    <a:p>
                      <a:pPr algn="ctr" fontAlgn="b"/>
                      <a:r>
                        <a:rPr lang="es-PY" sz="2400" b="1" i="0" u="none" strike="noStrike" dirty="0">
                          <a:solidFill>
                            <a:srgbClr val="000000"/>
                          </a:solidFill>
                          <a:effectLst/>
                          <a:latin typeface="Calibri" panose="020F0502020204030204" pitchFamily="34" charset="0"/>
                        </a:rPr>
                        <a:t>ÑEEMBUCÚ</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76252559"/>
                  </a:ext>
                </a:extLst>
              </a:tr>
              <a:tr h="700688">
                <a:tc>
                  <a:txBody>
                    <a:bodyPr/>
                    <a:lstStyle/>
                    <a:p>
                      <a:pPr algn="l" fontAlgn="b"/>
                      <a:r>
                        <a:rPr lang="es-PY" sz="2400" b="1" i="0" u="none" strike="noStrike" dirty="0">
                          <a:solidFill>
                            <a:srgbClr val="000000"/>
                          </a:solidFill>
                          <a:effectLst/>
                          <a:latin typeface="Calibri" panose="020F0502020204030204" pitchFamily="34" charset="0"/>
                        </a:rPr>
                        <a:t>ZONA 5/ ESTE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ALTO PARANPA </a:t>
                      </a:r>
                    </a:p>
                    <a:p>
                      <a:pPr algn="ctr" fontAlgn="b"/>
                      <a:r>
                        <a:rPr lang="es-PY" sz="2400" b="1" i="0" u="none" strike="noStrike" dirty="0">
                          <a:solidFill>
                            <a:srgbClr val="000000"/>
                          </a:solidFill>
                          <a:effectLst/>
                          <a:latin typeface="Calibri" panose="020F0502020204030204" pitchFamily="34" charset="0"/>
                        </a:rPr>
                        <a:t>CANINDEYU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76264319"/>
                  </a:ext>
                </a:extLst>
              </a:tr>
              <a:tr h="1046529">
                <a:tc>
                  <a:txBody>
                    <a:bodyPr/>
                    <a:lstStyle/>
                    <a:p>
                      <a:pPr algn="l" fontAlgn="b"/>
                      <a:r>
                        <a:rPr lang="es-PY" sz="2400" b="1" i="0" u="none" strike="noStrike" dirty="0">
                          <a:solidFill>
                            <a:srgbClr val="000000"/>
                          </a:solidFill>
                          <a:effectLst/>
                          <a:latin typeface="Calibri" panose="020F0502020204030204" pitchFamily="34" charset="0"/>
                        </a:rPr>
                        <a:t>ZONA 6/ CENTRO ESTE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CAAGUAZÚ </a:t>
                      </a:r>
                    </a:p>
                    <a:p>
                      <a:pPr algn="ctr" fontAlgn="b"/>
                      <a:r>
                        <a:rPr lang="es-PY" sz="2400" b="1" i="0" u="none" strike="noStrike" dirty="0">
                          <a:solidFill>
                            <a:srgbClr val="000000"/>
                          </a:solidFill>
                          <a:effectLst/>
                          <a:latin typeface="Calibri" panose="020F0502020204030204" pitchFamily="34" charset="0"/>
                        </a:rPr>
                        <a:t>CAAZAPA </a:t>
                      </a:r>
                    </a:p>
                    <a:p>
                      <a:pPr algn="ctr" fontAlgn="b"/>
                      <a:r>
                        <a:rPr lang="es-PY" sz="2400" b="1" i="0" u="none" strike="noStrike" dirty="0">
                          <a:solidFill>
                            <a:srgbClr val="000000"/>
                          </a:solidFill>
                          <a:effectLst/>
                          <a:latin typeface="Calibri" panose="020F0502020204030204" pitchFamily="34" charset="0"/>
                        </a:rPr>
                        <a:t>GUAIRA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248744288"/>
                  </a:ext>
                </a:extLst>
              </a:tr>
              <a:tr h="926983">
                <a:tc>
                  <a:txBody>
                    <a:bodyPr/>
                    <a:lstStyle/>
                    <a:p>
                      <a:pPr algn="l" fontAlgn="b"/>
                      <a:endParaRPr lang="es-PY" sz="2400" b="1" i="0" u="none" strike="noStrike" dirty="0">
                        <a:solidFill>
                          <a:srgbClr val="000000"/>
                        </a:solidFill>
                        <a:effectLst/>
                        <a:latin typeface="Calibri" panose="020F0502020204030204" pitchFamily="34"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s-PY" sz="2400" b="1" i="0" u="none" strike="noStrike" dirty="0">
                          <a:solidFill>
                            <a:srgbClr val="000000"/>
                          </a:solidFill>
                          <a:effectLst/>
                          <a:latin typeface="Calibri" panose="020F0502020204030204" pitchFamily="34" charset="0"/>
                        </a:rPr>
                        <a:t>CANTIDAD DE CASOS TOTALES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47193768"/>
                  </a:ext>
                </a:extLst>
              </a:tr>
            </a:tbl>
          </a:graphicData>
        </a:graphic>
      </p:graphicFrame>
      <p:sp>
        <p:nvSpPr>
          <p:cNvPr id="9" name="TextBox 4">
            <a:extLst>
              <a:ext uri="{FF2B5EF4-FFF2-40B4-BE49-F238E27FC236}">
                <a16:creationId xmlns:a16="http://schemas.microsoft.com/office/drawing/2014/main" id="{A2C11687-B6D3-F5BA-E2E6-9A1F5E819B3C}"/>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63634896"/>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bg>
      <p:bgPr>
        <a:solidFill>
          <a:srgbClr val="A6A3A3"/>
        </a:solidFill>
        <a:effectLst/>
      </p:bgPr>
    </p:bg>
    <p:spTree>
      <p:nvGrpSpPr>
        <p:cNvPr id="1" name=""/>
        <p:cNvGrpSpPr/>
        <p:nvPr/>
      </p:nvGrpSpPr>
      <p:grpSpPr>
        <a:xfrm>
          <a:off x="0" y="0"/>
          <a:ext cx="0" cy="0"/>
          <a:chOff x="0" y="0"/>
          <a:chExt cx="0" cy="0"/>
        </a:xfrm>
      </p:grpSpPr>
      <p:grpSp>
        <p:nvGrpSpPr>
          <p:cNvPr id="7" name="Group 7"/>
          <p:cNvGrpSpPr/>
          <p:nvPr/>
        </p:nvGrpSpPr>
        <p:grpSpPr>
          <a:xfrm>
            <a:off x="1287843" y="617027"/>
            <a:ext cx="15811500" cy="8795213"/>
            <a:chOff x="0" y="-9525"/>
            <a:chExt cx="12642421" cy="16746663"/>
          </a:xfrm>
        </p:grpSpPr>
        <p:sp>
          <p:nvSpPr>
            <p:cNvPr id="8" name="TextBox 8"/>
            <p:cNvSpPr txBox="1"/>
            <p:nvPr/>
          </p:nvSpPr>
          <p:spPr>
            <a:xfrm>
              <a:off x="0" y="2524312"/>
              <a:ext cx="12642421" cy="14212826"/>
            </a:xfrm>
            <a:prstGeom prst="rect">
              <a:avLst/>
            </a:prstGeom>
          </p:spPr>
          <p:txBody>
            <a:bodyPr lIns="0" tIns="0" rIns="0" bIns="0" rtlCol="0" anchor="t">
              <a:spAutoFit/>
            </a:bodyPr>
            <a:lstStyle/>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3000" spc="15" dirty="0">
                  <a:solidFill>
                    <a:srgbClr val="FFFFFF"/>
                  </a:solidFill>
                  <a:latin typeface="Fira Sans Light"/>
                </a:rPr>
                <a:t>MECANISMOS O PROTOCOLOS PARA GARANTIZAR LA SEGURIDAD DE LOS PERIODISTAS</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3000" spc="15" dirty="0">
                  <a:solidFill>
                    <a:srgbClr val="FFFFFF"/>
                  </a:solidFill>
                  <a:latin typeface="Fira Sans Light"/>
                </a:rPr>
                <a:t>INSTANCIAS/INSTITUCIONES SOBRE LAS CUALES RECAE MAYOR RESPONSABILIDAD PARA VELAR POR LA SEGURIDAD DE LOS PERIODISTAS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3000" spc="15" dirty="0">
                  <a:solidFill>
                    <a:srgbClr val="FFFFFF"/>
                  </a:solidFill>
                  <a:latin typeface="Fira Sans Light"/>
                </a:rPr>
                <a:t>PROTECCION DE LOS PERIODISTAS ANTE UNA AMENAZA AL EJERCICIO DE SU LABOR POR PARTE DE LOS ESTAMENTOS DE SEGURIDAD DEL ESTADO</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3000" spc="15" dirty="0">
                  <a:solidFill>
                    <a:srgbClr val="FFFFFF"/>
                  </a:solidFill>
                  <a:latin typeface="Fira Sans Light"/>
                </a:rPr>
                <a:t>VALORACIÓN DE LA EFICIENCIA DE INSTITUCIONES PARA LA ATENCIÓN DE LOS CASOS DE VIOLENCIA CONTRA LOS PERIODISTAS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3000" b="0" i="0" u="none" strike="noStrike" kern="1200" cap="none" spc="15" normalizeH="0" baseline="0" noProof="0" dirty="0">
                  <a:ln>
                    <a:noFill/>
                  </a:ln>
                  <a:solidFill>
                    <a:srgbClr val="FFFFFF"/>
                  </a:solidFill>
                  <a:effectLst/>
                  <a:uLnTx/>
                  <a:uFillTx/>
                  <a:latin typeface="Fira Sans Light"/>
                  <a:ea typeface="+mn-ea"/>
                  <a:cs typeface="+mn-cs"/>
                </a:rPr>
                <a:t>IN</a:t>
              </a:r>
              <a:r>
                <a:rPr lang="en-US" sz="3000" spc="15" dirty="0">
                  <a:solidFill>
                    <a:srgbClr val="FFFFFF"/>
                  </a:solidFill>
                  <a:latin typeface="Fira Sans Light"/>
                </a:rPr>
                <a:t>VOLUCRAMIENTO DE LOS MEDIOS DE COMUNICACION EN LA SEGURIDAD DE SUS PERIODISTAS O PROTECCIÓN DE LAS VICTIMAS EN EL EJERCICIO DE SU PROFESIÓN</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3000" b="0" i="0" u="none" strike="noStrike" kern="1200" cap="none" spc="15" normalizeH="0" baseline="0" noProof="0" dirty="0">
                  <a:ln>
                    <a:noFill/>
                  </a:ln>
                  <a:solidFill>
                    <a:srgbClr val="FFFFFF"/>
                  </a:solidFill>
                  <a:effectLst/>
                  <a:uLnTx/>
                  <a:uFillTx/>
                  <a:latin typeface="Fira Sans Light"/>
                  <a:ea typeface="+mn-ea"/>
                  <a:cs typeface="+mn-cs"/>
                </a:rPr>
                <a:t>IDENTIFICACION DE LA INSTITUCIÓN/ACTOR  QUE DEBE IMPULSAR LA INVESTIGACIÓN JUDICIAL ANTE UN CASO DE VIOLENCIA CONTRA PERIODISTAS EN EL EJERCICIO DE LA LABOR</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3000" spc="15" dirty="0">
                  <a:solidFill>
                    <a:srgbClr val="FFFFFF"/>
                  </a:solidFill>
                  <a:latin typeface="Fira Sans Light"/>
                </a:rPr>
                <a:t>MINISTERIO DE LA DEFENSA PUBLICA Y LA DEFENSA DEL PERIODISTA AMENAZADO Y/O VIOLENTADO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3000" b="0" i="0" u="none" strike="noStrike" kern="1200" cap="none" spc="15" normalizeH="0" baseline="0" noProof="0" dirty="0">
                  <a:ln>
                    <a:noFill/>
                  </a:ln>
                  <a:solidFill>
                    <a:srgbClr val="FFFFFF"/>
                  </a:solidFill>
                  <a:effectLst/>
                  <a:uLnTx/>
                  <a:uFillTx/>
                  <a:latin typeface="Fira Sans Light"/>
                  <a:ea typeface="+mn-ea"/>
                  <a:cs typeface="+mn-cs"/>
                </a:rPr>
                <a:t> TRASLADO Y REUBICACIÓN DE PERIODISTAS AMENAZADOS Y/O VICTIMAS </a:t>
              </a:r>
            </a:p>
          </p:txBody>
        </p:sp>
        <p:sp>
          <p:nvSpPr>
            <p:cNvPr id="9" name="TextBox 9"/>
            <p:cNvSpPr txBox="1"/>
            <p:nvPr/>
          </p:nvSpPr>
          <p:spPr>
            <a:xfrm>
              <a:off x="0" y="-9525"/>
              <a:ext cx="12642421" cy="1027011"/>
            </a:xfrm>
            <a:prstGeom prst="rect">
              <a:avLst/>
            </a:prstGeom>
          </p:spPr>
          <p:txBody>
            <a:bodyPr lIns="0" tIns="0" rIns="0" bIns="0" rtlCol="0" anchor="t">
              <a:spAutoFit/>
            </a:bodyPr>
            <a:lstStyle/>
            <a:p>
              <a:pPr marL="0" marR="0" lvl="0" indent="0" algn="ctr" defTabSz="914400" rtl="0" eaLnBrk="1" fontAlgn="auto" latinLnBrk="0" hangingPunct="1">
                <a:lnSpc>
                  <a:spcPts val="4200"/>
                </a:lnSpc>
                <a:spcBef>
                  <a:spcPts val="0"/>
                </a:spcBef>
                <a:spcAft>
                  <a:spcPts val="0"/>
                </a:spcAft>
                <a:buClrTx/>
                <a:buSzTx/>
                <a:buFontTx/>
                <a:buNone/>
                <a:tabLst/>
                <a:defRPr/>
              </a:pPr>
              <a:r>
                <a:rPr lang="en-US" sz="4000" b="1" spc="105" dirty="0">
                  <a:solidFill>
                    <a:srgbClr val="FFFFFF"/>
                  </a:solidFill>
                  <a:latin typeface="Fira Sans Semi-Bold"/>
                </a:rPr>
                <a:t>4- PROTECCIÓN DE  PERIODISTAS </a:t>
              </a:r>
              <a:endParaRPr kumimoji="0" lang="en-US" sz="4000" b="1" i="0" u="none" strike="noStrike" kern="1200" cap="none" spc="105" normalizeH="0" baseline="0" noProof="0" dirty="0">
                <a:ln>
                  <a:noFill/>
                </a:ln>
                <a:solidFill>
                  <a:srgbClr val="FFFFFF"/>
                </a:solidFill>
                <a:effectLst/>
                <a:uLnTx/>
                <a:uFillTx/>
                <a:latin typeface="Fira Sans Semi-Bold"/>
                <a:ea typeface="+mn-ea"/>
                <a:cs typeface="+mn-cs"/>
              </a:endParaRPr>
            </a:p>
          </p:txBody>
        </p:sp>
      </p:grpSp>
      <p:sp>
        <p:nvSpPr>
          <p:cNvPr id="10" name="Freeform 10">
            <a:extLst>
              <a:ext uri="{FF2B5EF4-FFF2-40B4-BE49-F238E27FC236}">
                <a16:creationId xmlns:a16="http://schemas.microsoft.com/office/drawing/2014/main" id="{92B1BA3C-7E82-02C8-0323-C39E63BF3DE1}"/>
              </a:ext>
            </a:extLst>
          </p:cNvPr>
          <p:cNvSpPr/>
          <p:nvPr/>
        </p:nvSpPr>
        <p:spPr>
          <a:xfrm>
            <a:off x="16230600" y="8575581"/>
            <a:ext cx="1673319" cy="1673319"/>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endParaRPr lang="es-PY"/>
          </a:p>
        </p:txBody>
      </p:sp>
    </p:spTree>
    <p:extLst>
      <p:ext uri="{BB962C8B-B14F-4D97-AF65-F5344CB8AC3E}">
        <p14:creationId xmlns:p14="http://schemas.microsoft.com/office/powerpoint/2010/main" val="1126268268"/>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5"/>
          <p:cNvSpPr txBox="1"/>
          <p:nvPr/>
        </p:nvSpPr>
        <p:spPr>
          <a:xfrm>
            <a:off x="762000" y="468156"/>
            <a:ext cx="15316200" cy="1077218"/>
          </a:xfrm>
          <a:prstGeom prst="rect">
            <a:avLst/>
          </a:prstGeom>
          <a:solidFill>
            <a:schemeClr val="bg1">
              <a:lumMod val="50000"/>
            </a:schemeClr>
          </a:solidFill>
        </p:spPr>
        <p:txBody>
          <a:bodyPr wrap="square" lIns="0" tIns="0" rIns="0" bIns="0" rtlCol="0" anchor="t">
            <a:spAutoFit/>
          </a:bodyPr>
          <a:lstStyle/>
          <a:p>
            <a:pPr marR="0" lvl="0" algn="ctr" defTabSz="914400" rtl="0" eaLnBrk="1" fontAlgn="auto" latinLnBrk="0" hangingPunct="1">
              <a:lnSpc>
                <a:spcPts val="4200"/>
              </a:lnSpc>
              <a:spcBef>
                <a:spcPts val="0"/>
              </a:spcBef>
              <a:spcAft>
                <a:spcPts val="0"/>
              </a:spcAft>
              <a:buClrTx/>
              <a:buSzTx/>
              <a:tabLst/>
              <a:defRPr/>
            </a:pPr>
            <a:r>
              <a:rPr lang="en-US" sz="3600" b="1" spc="15" dirty="0">
                <a:solidFill>
                  <a:srgbClr val="FFFFFF"/>
                </a:solidFill>
                <a:latin typeface="Quicksand Medium" panose="020B0604020202020204" charset="0"/>
              </a:rPr>
              <a:t>MECANISMOS O PROTOCOLOS PARA GARANTIZAR LA SEGURIDAD DE LOS PERIODISTAS</a:t>
            </a: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4">
            <a:extLst>
              <a:ext uri="{FF2B5EF4-FFF2-40B4-BE49-F238E27FC236}">
                <a16:creationId xmlns:a16="http://schemas.microsoft.com/office/drawing/2014/main" id="{51216CB9-69B9-AA1D-0D89-D7B47E3258E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4"/>
          <p:cNvSpPr txBox="1"/>
          <p:nvPr/>
        </p:nvSpPr>
        <p:spPr>
          <a:xfrm>
            <a:off x="864182" y="1680704"/>
            <a:ext cx="15976018" cy="1415772"/>
          </a:xfrm>
          <a:prstGeom prst="rect">
            <a:avLst/>
          </a:prstGeom>
        </p:spPr>
        <p:txBody>
          <a:bodyPr wrap="square" lIns="0" tIns="0" rIns="0" bIns="0" rtlCol="0" anchor="t">
            <a:spAutoFit/>
          </a:bodyPr>
          <a:lstStyle/>
          <a:p>
            <a:pPr algn="r" fontAlgn="b"/>
            <a:r>
              <a:rPr lang="es-MX" sz="2800" b="1" i="0" u="none" strike="noStrike" dirty="0">
                <a:solidFill>
                  <a:schemeClr val="tx1"/>
                </a:solidFill>
                <a:effectLst/>
                <a:latin typeface="Quicksand Medium" panose="020B0604020202020204" charset="0"/>
              </a:rPr>
              <a:t>¿Conoce Ud. que existan en Paraguay mecanismos, medidas o protocolos para garantizar la seguridad de los periodistas para el desarrollo de sus tareas?</a:t>
            </a:r>
            <a:endParaRPr lang="es-ES" sz="2800" b="1" i="0" u="none" strike="noStrike" dirty="0">
              <a:solidFill>
                <a:schemeClr val="tx1"/>
              </a:solidFill>
              <a:effectLst/>
              <a:latin typeface="Quicksand Medium" panose="020B0604020202020204" charset="0"/>
            </a:endParaRPr>
          </a:p>
          <a:p>
            <a:pPr algn="ctr" fontAlgn="b"/>
            <a:r>
              <a:rPr lang="es-MX" sz="3600" b="1" i="0" u="none" strike="noStrike" dirty="0">
                <a:solidFill>
                  <a:schemeClr val="tx1"/>
                </a:solidFill>
                <a:effectLst/>
                <a:latin typeface="Quicksand Medium" panose="020B0604020202020204" charset="0"/>
              </a:rPr>
              <a:t> </a:t>
            </a:r>
            <a:endParaRPr kumimoji="0" lang="en-US" sz="3600" b="0" i="0" u="none" strike="noStrike" kern="1200" cap="none" spc="0" normalizeH="0" baseline="0" noProof="0" dirty="0">
              <a:ln>
                <a:noFill/>
              </a:ln>
              <a:solidFill>
                <a:srgbClr val="000000"/>
              </a:solidFill>
              <a:effectLst/>
              <a:uLnTx/>
              <a:uFillTx/>
              <a:latin typeface="Quicksand Medium" panose="020B0604020202020204" charset="0"/>
              <a:ea typeface="+mn-ea"/>
              <a:cs typeface="+mn-cs"/>
            </a:endParaRPr>
          </a:p>
        </p:txBody>
      </p:sp>
      <p:graphicFrame>
        <p:nvGraphicFramePr>
          <p:cNvPr id="10" name="Gráfico 9">
            <a:extLst>
              <a:ext uri="{FF2B5EF4-FFF2-40B4-BE49-F238E27FC236}">
                <a16:creationId xmlns:a16="http://schemas.microsoft.com/office/drawing/2014/main" id="{596A58EC-19D4-47A7-8EAF-50D491097A3E}"/>
              </a:ext>
            </a:extLst>
          </p:cNvPr>
          <p:cNvGraphicFramePr>
            <a:graphicFrameLocks/>
          </p:cNvGraphicFramePr>
          <p:nvPr>
            <p:extLst>
              <p:ext uri="{D42A27DB-BD31-4B8C-83A1-F6EECF244321}">
                <p14:modId xmlns:p14="http://schemas.microsoft.com/office/powerpoint/2010/main" val="1344253050"/>
              </p:ext>
            </p:extLst>
          </p:nvPr>
        </p:nvGraphicFramePr>
        <p:xfrm>
          <a:off x="428888" y="2484349"/>
          <a:ext cx="17284831" cy="7033272"/>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4">
            <a:extLst>
              <a:ext uri="{FF2B5EF4-FFF2-40B4-BE49-F238E27FC236}">
                <a16:creationId xmlns:a16="http://schemas.microsoft.com/office/drawing/2014/main" id="{E674B25F-87CD-83EE-9517-EE30A402A6AC}"/>
              </a:ext>
            </a:extLst>
          </p:cNvPr>
          <p:cNvSpPr txBox="1"/>
          <p:nvPr/>
        </p:nvSpPr>
        <p:spPr>
          <a:xfrm>
            <a:off x="15382288" y="4958834"/>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410353578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5"/>
          <p:cNvSpPr txBox="1"/>
          <p:nvPr/>
        </p:nvSpPr>
        <p:spPr>
          <a:xfrm>
            <a:off x="762000" y="468156"/>
            <a:ext cx="15316200" cy="1615827"/>
          </a:xfrm>
          <a:prstGeom prst="rect">
            <a:avLst/>
          </a:prstGeom>
          <a:solidFill>
            <a:schemeClr val="bg1">
              <a:lumMod val="50000"/>
            </a:schemeClr>
          </a:solidFill>
        </p:spPr>
        <p:txBody>
          <a:bodyPr wrap="square" lIns="0" tIns="0" rIns="0" bIns="0" rtlCol="0" anchor="t">
            <a:spAutoFit/>
          </a:bodyPr>
          <a:lstStyle/>
          <a:p>
            <a:pPr marR="0" lvl="0" algn="ctr" defTabSz="914400" rtl="0" eaLnBrk="1" fontAlgn="auto" latinLnBrk="0" hangingPunct="1">
              <a:lnSpc>
                <a:spcPts val="4200"/>
              </a:lnSpc>
              <a:spcBef>
                <a:spcPts val="0"/>
              </a:spcBef>
              <a:spcAft>
                <a:spcPts val="0"/>
              </a:spcAft>
              <a:buClrTx/>
              <a:buSzTx/>
              <a:tabLst/>
              <a:defRPr/>
            </a:pPr>
            <a:r>
              <a:rPr lang="es-PY" sz="3600" b="1" kern="1200" dirty="0">
                <a:solidFill>
                  <a:schemeClr val="bg1"/>
                </a:solidFill>
                <a:effectLst/>
                <a:latin typeface="Calibri" panose="020F0502020204030204" pitchFamily="34" charset="0"/>
                <a:ea typeface="Times New Roman" panose="02020603050405020304" pitchFamily="18" charset="0"/>
                <a:cs typeface="Times New Roman" panose="02020603050405020304" pitchFamily="18" charset="0"/>
              </a:rPr>
              <a:t>INSTANCIAS/INSTITUCIONES SOBRE LAS CUALES RECAE MAYOR RESPONSABILIDAD PARA VELAR POR LA SEGURIDAD DE LOS PERIODISTAS / SEGÚN GRADO DE RESPONSABILIDAD</a:t>
            </a:r>
            <a:endParaRPr lang="en-US" sz="3600" b="1" spc="15" dirty="0">
              <a:solidFill>
                <a:schemeClr val="bg1"/>
              </a:solidFill>
              <a:latin typeface="Quicksand Medium" panose="020B0604020202020204" charset="0"/>
            </a:endParaRP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4">
            <a:extLst>
              <a:ext uri="{FF2B5EF4-FFF2-40B4-BE49-F238E27FC236}">
                <a16:creationId xmlns:a16="http://schemas.microsoft.com/office/drawing/2014/main" id="{51216CB9-69B9-AA1D-0D89-D7B47E3258E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4"/>
          <p:cNvSpPr txBox="1"/>
          <p:nvPr/>
        </p:nvSpPr>
        <p:spPr>
          <a:xfrm>
            <a:off x="762000" y="2313530"/>
            <a:ext cx="15976018" cy="1415772"/>
          </a:xfrm>
          <a:prstGeom prst="rect">
            <a:avLst/>
          </a:prstGeom>
        </p:spPr>
        <p:txBody>
          <a:bodyPr wrap="square" lIns="0" tIns="0" rIns="0" bIns="0" rtlCol="0" anchor="t">
            <a:spAutoFit/>
          </a:bodyPr>
          <a:lstStyle/>
          <a:p>
            <a:pPr algn="ctr" fontAlgn="b"/>
            <a:r>
              <a:rPr lang="es-MX" sz="2400" b="1" i="0" u="none" strike="noStrike" dirty="0">
                <a:solidFill>
                  <a:schemeClr val="tx1"/>
                </a:solidFill>
                <a:effectLst/>
                <a:latin typeface="Calibri" panose="020F0502020204030204" pitchFamily="34" charset="0"/>
              </a:rPr>
              <a:t>¿</a:t>
            </a:r>
            <a:r>
              <a:rPr lang="es-MX" sz="2800" b="1" i="0" u="none" strike="noStrike" dirty="0">
                <a:solidFill>
                  <a:schemeClr val="tx1"/>
                </a:solidFill>
                <a:effectLst/>
                <a:latin typeface="Calibri" panose="020F0502020204030204" pitchFamily="34" charset="0"/>
              </a:rPr>
              <a:t>Sobre qué instancias/instituciones cree Ud. recae actualmente la mayor responsabilidad para velar por la seguridad de los periodistas en nuestro país?</a:t>
            </a:r>
            <a:endParaRPr lang="es-ES" sz="2800" b="1" i="0" u="none" strike="noStrike" dirty="0">
              <a:solidFill>
                <a:schemeClr val="tx1"/>
              </a:solidFill>
              <a:effectLst/>
              <a:latin typeface="Quicksand Medium" panose="020B0604020202020204" charset="0"/>
            </a:endParaRPr>
          </a:p>
          <a:p>
            <a:pPr algn="ctr" fontAlgn="b"/>
            <a:r>
              <a:rPr lang="es-MX" sz="3600" b="1" i="0" u="none" strike="noStrike" dirty="0">
                <a:solidFill>
                  <a:schemeClr val="tx1"/>
                </a:solidFill>
                <a:effectLst/>
                <a:latin typeface="Quicksand Medium" panose="020B0604020202020204" charset="0"/>
              </a:rPr>
              <a:t> </a:t>
            </a:r>
            <a:endParaRPr kumimoji="0" lang="en-US" sz="3600" b="0" i="0" u="none" strike="noStrike" kern="1200" cap="none" spc="0" normalizeH="0" baseline="0" noProof="0" dirty="0">
              <a:ln>
                <a:noFill/>
              </a:ln>
              <a:solidFill>
                <a:srgbClr val="000000"/>
              </a:solidFill>
              <a:effectLst/>
              <a:uLnTx/>
              <a:uFillTx/>
              <a:latin typeface="Quicksand Medium" panose="020B0604020202020204" charset="0"/>
              <a:ea typeface="+mn-ea"/>
              <a:cs typeface="+mn-cs"/>
            </a:endParaRPr>
          </a:p>
        </p:txBody>
      </p:sp>
      <p:graphicFrame>
        <p:nvGraphicFramePr>
          <p:cNvPr id="2" name="Gráfico 1">
            <a:extLst>
              <a:ext uri="{FF2B5EF4-FFF2-40B4-BE49-F238E27FC236}">
                <a16:creationId xmlns:a16="http://schemas.microsoft.com/office/drawing/2014/main" id="{F2860381-37E0-8267-1E12-99FA47C1A745}"/>
              </a:ext>
            </a:extLst>
          </p:cNvPr>
          <p:cNvGraphicFramePr>
            <a:graphicFrameLocks/>
          </p:cNvGraphicFramePr>
          <p:nvPr>
            <p:extLst>
              <p:ext uri="{D42A27DB-BD31-4B8C-83A1-F6EECF244321}">
                <p14:modId xmlns:p14="http://schemas.microsoft.com/office/powerpoint/2010/main" val="3448622480"/>
              </p:ext>
            </p:extLst>
          </p:nvPr>
        </p:nvGraphicFramePr>
        <p:xfrm>
          <a:off x="629175" y="3238500"/>
          <a:ext cx="17963625" cy="6172200"/>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4">
            <a:extLst>
              <a:ext uri="{FF2B5EF4-FFF2-40B4-BE49-F238E27FC236}">
                <a16:creationId xmlns:a16="http://schemas.microsoft.com/office/drawing/2014/main" id="{7AC2FA52-78D3-DFBD-EA47-F08610ADE9A0}"/>
              </a:ext>
            </a:extLst>
          </p:cNvPr>
          <p:cNvSpPr txBox="1"/>
          <p:nvPr/>
        </p:nvSpPr>
        <p:spPr>
          <a:xfrm>
            <a:off x="15646109" y="9003268"/>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11994778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5"/>
          <p:cNvSpPr txBox="1"/>
          <p:nvPr/>
        </p:nvSpPr>
        <p:spPr>
          <a:xfrm>
            <a:off x="762000" y="468156"/>
            <a:ext cx="15316200" cy="1077218"/>
          </a:xfrm>
          <a:prstGeom prst="rect">
            <a:avLst/>
          </a:prstGeom>
          <a:solidFill>
            <a:schemeClr val="bg1">
              <a:lumMod val="50000"/>
            </a:schemeClr>
          </a:solidFill>
        </p:spPr>
        <p:txBody>
          <a:bodyPr wrap="square" lIns="0" tIns="0" rIns="0" bIns="0" rtlCol="0" anchor="t">
            <a:spAutoFit/>
          </a:bodyPr>
          <a:lstStyle/>
          <a:p>
            <a:pPr marR="0" lvl="0" algn="ctr" defTabSz="914400" rtl="0" eaLnBrk="1" fontAlgn="auto" latinLnBrk="0" hangingPunct="1">
              <a:lnSpc>
                <a:spcPts val="4200"/>
              </a:lnSpc>
              <a:spcBef>
                <a:spcPts val="0"/>
              </a:spcBef>
              <a:spcAft>
                <a:spcPts val="0"/>
              </a:spcAft>
              <a:buClrTx/>
              <a:buSzTx/>
              <a:tabLst/>
              <a:defRPr/>
            </a:pPr>
            <a:r>
              <a:rPr lang="es-PY" sz="3600" b="1" spc="15" dirty="0">
                <a:solidFill>
                  <a:schemeClr val="bg1"/>
                </a:solidFill>
                <a:latin typeface="Calibri" panose="020F0502020204030204" pitchFamily="34" charset="0"/>
                <a:cs typeface="Times New Roman" panose="02020603050405020304" pitchFamily="18" charset="0"/>
              </a:rPr>
              <a:t>PROTECCIÓN DE LOS PERIODISTAS ANTE UNA AMENAZA AL EJERCICIO DE SU PROFESIÓN POR PARTE DE: </a:t>
            </a:r>
            <a:endParaRPr lang="en-US" sz="3600" b="1" spc="15" dirty="0">
              <a:solidFill>
                <a:schemeClr val="bg1"/>
              </a:solidFill>
              <a:latin typeface="Quicksand Medium" panose="020B0604020202020204" charset="0"/>
            </a:endParaRP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4">
            <a:extLst>
              <a:ext uri="{FF2B5EF4-FFF2-40B4-BE49-F238E27FC236}">
                <a16:creationId xmlns:a16="http://schemas.microsoft.com/office/drawing/2014/main" id="{51216CB9-69B9-AA1D-0D89-D7B47E3258E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4"/>
          <p:cNvSpPr txBox="1"/>
          <p:nvPr/>
        </p:nvSpPr>
        <p:spPr>
          <a:xfrm>
            <a:off x="786063" y="1931684"/>
            <a:ext cx="15976018" cy="984885"/>
          </a:xfrm>
          <a:prstGeom prst="rect">
            <a:avLst/>
          </a:prstGeom>
        </p:spPr>
        <p:txBody>
          <a:bodyPr wrap="square" lIns="0" tIns="0" rIns="0" bIns="0" rtlCol="0" anchor="t">
            <a:spAutoFit/>
          </a:bodyPr>
          <a:lstStyle/>
          <a:p>
            <a:pPr algn="ctr" fontAlgn="b"/>
            <a:r>
              <a:rPr lang="es-PY" sz="2800" b="1" i="0" u="none" strike="noStrike" dirty="0">
                <a:solidFill>
                  <a:schemeClr val="tx1"/>
                </a:solidFill>
                <a:effectLst/>
                <a:latin typeface="Calibri" panose="020F0502020204030204" pitchFamily="34" charset="0"/>
              </a:rPr>
              <a:t>Cuando un/a periodista recibe amenazas por la labor que realiza,</a:t>
            </a:r>
            <a:r>
              <a:rPr lang="es-MX" sz="2800" b="1" i="0" u="none" strike="noStrike" dirty="0">
                <a:solidFill>
                  <a:schemeClr val="tx1"/>
                </a:solidFill>
                <a:effectLst/>
                <a:latin typeface="Calibri" panose="020F0502020204030204" pitchFamily="34" charset="0"/>
              </a:rPr>
              <a:t> ¿Qué tan protegido/a puede sentirse por el acompañamiento que le dan las siguientes instituciones : </a:t>
            </a:r>
            <a:r>
              <a:rPr lang="es-MX" sz="3600" b="1" i="0" u="none" strike="noStrike" dirty="0">
                <a:solidFill>
                  <a:schemeClr val="tx1"/>
                </a:solidFill>
                <a:effectLst/>
                <a:latin typeface="Quicksand Medium" panose="020B0604020202020204" charset="0"/>
              </a:rPr>
              <a:t> </a:t>
            </a:r>
            <a:endParaRPr kumimoji="0" lang="en-US" sz="3600" b="0" i="0" u="none" strike="noStrike" kern="1200" cap="none" spc="0" normalizeH="0" baseline="0" noProof="0" dirty="0">
              <a:ln>
                <a:noFill/>
              </a:ln>
              <a:solidFill>
                <a:srgbClr val="000000"/>
              </a:solidFill>
              <a:effectLst/>
              <a:uLnTx/>
              <a:uFillTx/>
              <a:latin typeface="Quicksand Medium" panose="020B0604020202020204" charset="0"/>
              <a:ea typeface="+mn-ea"/>
              <a:cs typeface="+mn-cs"/>
            </a:endParaRPr>
          </a:p>
        </p:txBody>
      </p:sp>
      <p:graphicFrame>
        <p:nvGraphicFramePr>
          <p:cNvPr id="2" name="Gráfico 1">
            <a:extLst>
              <a:ext uri="{FF2B5EF4-FFF2-40B4-BE49-F238E27FC236}">
                <a16:creationId xmlns:a16="http://schemas.microsoft.com/office/drawing/2014/main" id="{F2860381-37E0-8267-1E12-99FA47C1A745}"/>
              </a:ext>
            </a:extLst>
          </p:cNvPr>
          <p:cNvGraphicFramePr>
            <a:graphicFrameLocks/>
          </p:cNvGraphicFramePr>
          <p:nvPr>
            <p:extLst>
              <p:ext uri="{D42A27DB-BD31-4B8C-83A1-F6EECF244321}">
                <p14:modId xmlns:p14="http://schemas.microsoft.com/office/powerpoint/2010/main" val="3632920990"/>
              </p:ext>
            </p:extLst>
          </p:nvPr>
        </p:nvGraphicFramePr>
        <p:xfrm>
          <a:off x="629175" y="3302878"/>
          <a:ext cx="17963625" cy="6107821"/>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4">
            <a:extLst>
              <a:ext uri="{FF2B5EF4-FFF2-40B4-BE49-F238E27FC236}">
                <a16:creationId xmlns:a16="http://schemas.microsoft.com/office/drawing/2014/main" id="{58FD12B2-C878-0693-FC6E-DB6A355E1AC7}"/>
              </a:ext>
            </a:extLst>
          </p:cNvPr>
          <p:cNvSpPr txBox="1"/>
          <p:nvPr/>
        </p:nvSpPr>
        <p:spPr>
          <a:xfrm>
            <a:off x="15720101" y="2586244"/>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3626892092"/>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5"/>
          <p:cNvSpPr txBox="1"/>
          <p:nvPr/>
        </p:nvSpPr>
        <p:spPr>
          <a:xfrm>
            <a:off x="762000" y="468156"/>
            <a:ext cx="15316200" cy="1077218"/>
          </a:xfrm>
          <a:prstGeom prst="rect">
            <a:avLst/>
          </a:prstGeom>
          <a:solidFill>
            <a:schemeClr val="bg1">
              <a:lumMod val="50000"/>
            </a:schemeClr>
          </a:solidFill>
        </p:spPr>
        <p:txBody>
          <a:bodyPr wrap="square" lIns="0" tIns="0" rIns="0" bIns="0" rtlCol="0" anchor="t">
            <a:spAutoFit/>
          </a:bodyPr>
          <a:lstStyle/>
          <a:p>
            <a:pPr marR="0" lvl="0" algn="ctr" defTabSz="914400" rtl="0" eaLnBrk="1" fontAlgn="auto" latinLnBrk="0" hangingPunct="1">
              <a:lnSpc>
                <a:spcPts val="4200"/>
              </a:lnSpc>
              <a:spcBef>
                <a:spcPts val="0"/>
              </a:spcBef>
              <a:spcAft>
                <a:spcPts val="0"/>
              </a:spcAft>
              <a:buClrTx/>
              <a:buSzTx/>
              <a:tabLst/>
              <a:defRPr/>
            </a:pPr>
            <a:r>
              <a:rPr lang="es-PY" sz="3600" b="1" spc="15" dirty="0">
                <a:solidFill>
                  <a:schemeClr val="bg1"/>
                </a:solidFill>
                <a:latin typeface="Calibri" panose="020F0502020204030204" pitchFamily="34" charset="0"/>
                <a:cs typeface="Times New Roman" panose="02020603050405020304" pitchFamily="18" charset="0"/>
              </a:rPr>
              <a:t>VALORACIÓN DE LA EFICACIA DE INSTITUCIONES PARA LA ATENCIÓN DE LOS CASOS DE VIOLENCIA CONTRA PERIODISTAS EN PARAGUAY </a:t>
            </a:r>
            <a:endParaRPr lang="en-US" sz="3600" b="1" spc="15" dirty="0">
              <a:solidFill>
                <a:schemeClr val="bg1"/>
              </a:solidFill>
              <a:latin typeface="Quicksand Medium" panose="020B0604020202020204" charset="0"/>
            </a:endParaRP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4">
            <a:extLst>
              <a:ext uri="{FF2B5EF4-FFF2-40B4-BE49-F238E27FC236}">
                <a16:creationId xmlns:a16="http://schemas.microsoft.com/office/drawing/2014/main" id="{51216CB9-69B9-AA1D-0D89-D7B47E3258E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4"/>
          <p:cNvSpPr txBox="1"/>
          <p:nvPr/>
        </p:nvSpPr>
        <p:spPr>
          <a:xfrm>
            <a:off x="786063" y="1931684"/>
            <a:ext cx="15976018" cy="984885"/>
          </a:xfrm>
          <a:prstGeom prst="rect">
            <a:avLst/>
          </a:prstGeom>
        </p:spPr>
        <p:txBody>
          <a:bodyPr wrap="square" lIns="0" tIns="0" rIns="0" bIns="0" rtlCol="0" anchor="t">
            <a:spAutoFit/>
          </a:bodyPr>
          <a:lstStyle/>
          <a:p>
            <a:pPr algn="ctr" fontAlgn="b"/>
            <a:r>
              <a:rPr lang="es-MX" sz="2800" b="1" i="0" u="none" strike="noStrike" dirty="0">
                <a:solidFill>
                  <a:schemeClr val="tx1"/>
                </a:solidFill>
                <a:effectLst/>
                <a:latin typeface="Calibri" panose="020F0502020204030204" pitchFamily="34" charset="0"/>
              </a:rPr>
              <a:t>¿</a:t>
            </a:r>
            <a:r>
              <a:rPr lang="es-MX" sz="2800" b="1" dirty="0">
                <a:latin typeface="Calibri" panose="020F0502020204030204" pitchFamily="34" charset="0"/>
              </a:rPr>
              <a:t>Cómo evalúa Ud. la eficiencia las siguientes instituciones para la atención de los casos de violencia contra periodistas  en Paraguay?</a:t>
            </a:r>
            <a:r>
              <a:rPr lang="es-MX" sz="2800" b="1" i="0" u="none" strike="noStrike" dirty="0">
                <a:solidFill>
                  <a:schemeClr val="tx1"/>
                </a:solidFill>
                <a:effectLst/>
                <a:latin typeface="Calibri" panose="020F0502020204030204" pitchFamily="34" charset="0"/>
              </a:rPr>
              <a:t> </a:t>
            </a:r>
            <a:r>
              <a:rPr lang="es-MX" sz="3600" b="1" i="0" u="none" strike="noStrike" dirty="0">
                <a:solidFill>
                  <a:schemeClr val="tx1"/>
                </a:solidFill>
                <a:effectLst/>
                <a:latin typeface="Quicksand Medium" panose="020B0604020202020204" charset="0"/>
              </a:rPr>
              <a:t> </a:t>
            </a:r>
            <a:endParaRPr kumimoji="0" lang="en-US" sz="3600" b="0" i="0" u="none" strike="noStrike" kern="1200" cap="none" spc="0" normalizeH="0" baseline="0" noProof="0" dirty="0">
              <a:ln>
                <a:noFill/>
              </a:ln>
              <a:solidFill>
                <a:srgbClr val="000000"/>
              </a:solidFill>
              <a:effectLst/>
              <a:uLnTx/>
              <a:uFillTx/>
              <a:latin typeface="Quicksand Medium" panose="020B0604020202020204" charset="0"/>
              <a:ea typeface="+mn-ea"/>
              <a:cs typeface="+mn-cs"/>
            </a:endParaRPr>
          </a:p>
        </p:txBody>
      </p:sp>
      <p:graphicFrame>
        <p:nvGraphicFramePr>
          <p:cNvPr id="2" name="Gráfico 1">
            <a:extLst>
              <a:ext uri="{FF2B5EF4-FFF2-40B4-BE49-F238E27FC236}">
                <a16:creationId xmlns:a16="http://schemas.microsoft.com/office/drawing/2014/main" id="{F2860381-37E0-8267-1E12-99FA47C1A745}"/>
              </a:ext>
            </a:extLst>
          </p:cNvPr>
          <p:cNvGraphicFramePr>
            <a:graphicFrameLocks/>
          </p:cNvGraphicFramePr>
          <p:nvPr>
            <p:extLst>
              <p:ext uri="{D42A27DB-BD31-4B8C-83A1-F6EECF244321}">
                <p14:modId xmlns:p14="http://schemas.microsoft.com/office/powerpoint/2010/main" val="3509113852"/>
              </p:ext>
            </p:extLst>
          </p:nvPr>
        </p:nvGraphicFramePr>
        <p:xfrm>
          <a:off x="-1219200" y="2916569"/>
          <a:ext cx="21007256" cy="66294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261310832"/>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5"/>
          <p:cNvSpPr txBox="1"/>
          <p:nvPr/>
        </p:nvSpPr>
        <p:spPr>
          <a:xfrm>
            <a:off x="102182" y="468156"/>
            <a:ext cx="15976018" cy="1486048"/>
          </a:xfrm>
          <a:prstGeom prst="rect">
            <a:avLst/>
          </a:prstGeom>
          <a:solidFill>
            <a:schemeClr val="bg1">
              <a:lumMod val="50000"/>
            </a:schemeClr>
          </a:solidFill>
        </p:spPr>
        <p:txBody>
          <a:bodyPr wrap="square" lIns="0" tIns="0" rIns="0" bIns="0" rtlCol="0" anchor="t">
            <a:spAutoFit/>
          </a:bodyPr>
          <a:lstStyle/>
          <a:p>
            <a:pPr marL="685800" algn="ctr">
              <a:lnSpc>
                <a:spcPct val="115000"/>
              </a:lnSpc>
              <a:spcAft>
                <a:spcPts val="800"/>
              </a:spcAft>
            </a:pPr>
            <a:r>
              <a:rPr lang="es-PY" sz="2800" b="1" kern="1200" dirty="0">
                <a:solidFill>
                  <a:schemeClr val="bg1"/>
                </a:solidFill>
                <a:effectLst/>
                <a:latin typeface="+mj-lt"/>
                <a:ea typeface="Times New Roman" panose="02020603050405020304" pitchFamily="18" charset="0"/>
                <a:cs typeface="Times New Roman" panose="02020603050405020304" pitchFamily="18" charset="0"/>
              </a:rPr>
              <a:t>INVOLUCRAMIENTO DE LOS MEDIOS DE COMUNICACIÓN EN LA SEGURIDAD DE SUS PERIODISTAS O PROTECCIÓN DE LOS QUE HAN SIDO VÍCTIMAS EN EL EJERCICIO DE SU PROFESIÓN</a:t>
            </a:r>
          </a:p>
          <a:p>
            <a:pPr marL="685800" algn="r">
              <a:lnSpc>
                <a:spcPct val="115000"/>
              </a:lnSpc>
              <a:spcAft>
                <a:spcPts val="800"/>
              </a:spcAft>
            </a:pPr>
            <a:r>
              <a:rPr lang="es-PY" sz="2400" b="1" kern="1200" dirty="0">
                <a:solidFill>
                  <a:schemeClr val="bg1"/>
                </a:solidFill>
                <a:effectLst/>
                <a:latin typeface="Quicksand Medium" panose="020B0604020202020204" charset="0"/>
                <a:ea typeface="Times New Roman" panose="02020603050405020304" pitchFamily="18" charset="0"/>
                <a:cs typeface="Times New Roman" panose="02020603050405020304" pitchFamily="18" charset="0"/>
              </a:rPr>
              <a:t> </a:t>
            </a:r>
            <a:endParaRPr lang="es-PY" sz="2400" kern="100" dirty="0">
              <a:solidFill>
                <a:schemeClr val="bg1"/>
              </a:solidFill>
              <a:effectLst/>
              <a:latin typeface="Quicksand Medium" panose="020B0604020202020204" charset="0"/>
              <a:ea typeface="Aptos" panose="020B0004020202020204" pitchFamily="34" charset="0"/>
              <a:cs typeface="Times New Roman" panose="02020603050405020304" pitchFamily="18" charset="0"/>
            </a:endParaRP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4">
            <a:extLst>
              <a:ext uri="{FF2B5EF4-FFF2-40B4-BE49-F238E27FC236}">
                <a16:creationId xmlns:a16="http://schemas.microsoft.com/office/drawing/2014/main" id="{51216CB9-69B9-AA1D-0D89-D7B47E3258E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4"/>
          <p:cNvSpPr txBox="1"/>
          <p:nvPr/>
        </p:nvSpPr>
        <p:spPr>
          <a:xfrm>
            <a:off x="1155991" y="2160596"/>
            <a:ext cx="15976018" cy="2031325"/>
          </a:xfrm>
          <a:prstGeom prst="rect">
            <a:avLst/>
          </a:prstGeom>
        </p:spPr>
        <p:txBody>
          <a:bodyPr wrap="square" lIns="0" tIns="0" rIns="0" bIns="0" rtlCol="0" anchor="t">
            <a:spAutoFit/>
          </a:bodyPr>
          <a:lstStyle/>
          <a:p>
            <a:pPr algn="ctr" fontAlgn="b"/>
            <a:r>
              <a:rPr lang="es-MX" sz="3200" b="1" i="0" u="none" strike="noStrike" dirty="0">
                <a:solidFill>
                  <a:schemeClr val="tx1"/>
                </a:solidFill>
                <a:effectLst/>
                <a:latin typeface="Quicksand Medium" panose="020B0604020202020204" charset="0"/>
              </a:rPr>
              <a:t>¿Cómo evalúa Ud. el aporte o involucramiento de las empresas/medios de comunicación en la seguridad de sus periodistas o la protección de los periodistas víctimas de violencia?</a:t>
            </a:r>
            <a:endParaRPr lang="es-ES" sz="3200" b="1" i="0" u="none" strike="noStrike" dirty="0">
              <a:solidFill>
                <a:schemeClr val="tx1"/>
              </a:solidFill>
              <a:effectLst/>
              <a:latin typeface="Quicksand Medium" panose="020B0604020202020204" charset="0"/>
            </a:endParaRPr>
          </a:p>
          <a:p>
            <a:pPr algn="ctr" fontAlgn="b"/>
            <a:endParaRPr kumimoji="0" lang="en-US" sz="3600" b="0" i="0" u="none" strike="noStrike" kern="1200" cap="none" spc="0" normalizeH="0" baseline="0" noProof="0" dirty="0">
              <a:ln>
                <a:noFill/>
              </a:ln>
              <a:solidFill>
                <a:srgbClr val="000000"/>
              </a:solidFill>
              <a:effectLst/>
              <a:uLnTx/>
              <a:uFillTx/>
              <a:latin typeface="Quicksand Medium" panose="020B0604020202020204" charset="0"/>
              <a:ea typeface="+mn-ea"/>
              <a:cs typeface="+mn-cs"/>
            </a:endParaRPr>
          </a:p>
        </p:txBody>
      </p:sp>
      <p:graphicFrame>
        <p:nvGraphicFramePr>
          <p:cNvPr id="10" name="Gráfico 9">
            <a:extLst>
              <a:ext uri="{FF2B5EF4-FFF2-40B4-BE49-F238E27FC236}">
                <a16:creationId xmlns:a16="http://schemas.microsoft.com/office/drawing/2014/main" id="{596A58EC-19D4-47A7-8EAF-50D491097A3E}"/>
              </a:ext>
            </a:extLst>
          </p:cNvPr>
          <p:cNvGraphicFramePr>
            <a:graphicFrameLocks/>
          </p:cNvGraphicFramePr>
          <p:nvPr>
            <p:extLst>
              <p:ext uri="{D42A27DB-BD31-4B8C-83A1-F6EECF244321}">
                <p14:modId xmlns:p14="http://schemas.microsoft.com/office/powerpoint/2010/main" val="3167072452"/>
              </p:ext>
            </p:extLst>
          </p:nvPr>
        </p:nvGraphicFramePr>
        <p:xfrm>
          <a:off x="428888" y="3467100"/>
          <a:ext cx="17265781" cy="6195072"/>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4">
            <a:extLst>
              <a:ext uri="{FF2B5EF4-FFF2-40B4-BE49-F238E27FC236}">
                <a16:creationId xmlns:a16="http://schemas.microsoft.com/office/drawing/2014/main" id="{15D99D84-44BD-5FFB-813E-B33AE452D93D}"/>
              </a:ext>
            </a:extLst>
          </p:cNvPr>
          <p:cNvSpPr txBox="1"/>
          <p:nvPr/>
        </p:nvSpPr>
        <p:spPr>
          <a:xfrm>
            <a:off x="15382288" y="4958834"/>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162008845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5"/>
          <p:cNvSpPr txBox="1"/>
          <p:nvPr/>
        </p:nvSpPr>
        <p:spPr>
          <a:xfrm>
            <a:off x="102182" y="468156"/>
            <a:ext cx="15976018" cy="1486048"/>
          </a:xfrm>
          <a:prstGeom prst="rect">
            <a:avLst/>
          </a:prstGeom>
          <a:solidFill>
            <a:schemeClr val="bg1">
              <a:lumMod val="50000"/>
            </a:schemeClr>
          </a:solidFill>
        </p:spPr>
        <p:txBody>
          <a:bodyPr wrap="square" lIns="0" tIns="0" rIns="0" bIns="0" rtlCol="0" anchor="t">
            <a:spAutoFit/>
          </a:bodyPr>
          <a:lstStyle/>
          <a:p>
            <a:pPr marL="685800" algn="r">
              <a:lnSpc>
                <a:spcPct val="115000"/>
              </a:lnSpc>
              <a:spcAft>
                <a:spcPts val="800"/>
              </a:spcAft>
            </a:pPr>
            <a:r>
              <a:rPr lang="es-PY" sz="2800" b="1" kern="1200" dirty="0">
                <a:solidFill>
                  <a:schemeClr val="bg1"/>
                </a:solidFill>
                <a:effectLst/>
                <a:latin typeface="Calibri" panose="020F0502020204030204" pitchFamily="34" charset="0"/>
                <a:ea typeface="Times New Roman" panose="02020603050405020304" pitchFamily="18" charset="0"/>
                <a:cs typeface="Times New Roman" panose="02020603050405020304" pitchFamily="18" charset="0"/>
              </a:rPr>
              <a:t>QUIEN DEBE IMPULSAR LA INVESTIGACIÓN JUDICIAL ANTE UN CASO DE VIOLENCIA CONTRA PERIODISTAS EN EL EJERCICIO DE SU LABOR </a:t>
            </a:r>
            <a:endParaRPr lang="es-PY" sz="2800" kern="100" dirty="0">
              <a:solidFill>
                <a:schemeClr val="bg1"/>
              </a:solidFill>
              <a:effectLst/>
              <a:latin typeface="Aptos" panose="020B0004020202020204" pitchFamily="34" charset="0"/>
              <a:ea typeface="Aptos" panose="020B0004020202020204" pitchFamily="34" charset="0"/>
              <a:cs typeface="Times New Roman" panose="02020603050405020304" pitchFamily="18" charset="0"/>
            </a:endParaRPr>
          </a:p>
          <a:p>
            <a:pPr marL="685800" algn="r">
              <a:lnSpc>
                <a:spcPct val="115000"/>
              </a:lnSpc>
              <a:spcAft>
                <a:spcPts val="800"/>
              </a:spcAft>
            </a:pPr>
            <a:r>
              <a:rPr lang="es-PY" sz="2400" b="1" kern="1200" dirty="0">
                <a:solidFill>
                  <a:schemeClr val="bg1"/>
                </a:solidFill>
                <a:effectLst/>
                <a:latin typeface="Quicksand Medium" panose="020B0604020202020204" charset="0"/>
                <a:ea typeface="Times New Roman" panose="02020603050405020304" pitchFamily="18" charset="0"/>
                <a:cs typeface="Times New Roman" panose="02020603050405020304" pitchFamily="18" charset="0"/>
              </a:rPr>
              <a:t> </a:t>
            </a:r>
            <a:endParaRPr lang="es-PY" sz="2400" kern="100" dirty="0">
              <a:solidFill>
                <a:schemeClr val="bg1"/>
              </a:solidFill>
              <a:effectLst/>
              <a:latin typeface="Quicksand Medium" panose="020B0604020202020204" charset="0"/>
              <a:ea typeface="Aptos" panose="020B0004020202020204" pitchFamily="34" charset="0"/>
              <a:cs typeface="Times New Roman" panose="02020603050405020304" pitchFamily="18" charset="0"/>
            </a:endParaRP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4">
            <a:extLst>
              <a:ext uri="{FF2B5EF4-FFF2-40B4-BE49-F238E27FC236}">
                <a16:creationId xmlns:a16="http://schemas.microsoft.com/office/drawing/2014/main" id="{51216CB9-69B9-AA1D-0D89-D7B47E3258E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4"/>
          <p:cNvSpPr txBox="1"/>
          <p:nvPr/>
        </p:nvSpPr>
        <p:spPr>
          <a:xfrm>
            <a:off x="1155991" y="2160596"/>
            <a:ext cx="15976018" cy="1846659"/>
          </a:xfrm>
          <a:prstGeom prst="rect">
            <a:avLst/>
          </a:prstGeom>
        </p:spPr>
        <p:txBody>
          <a:bodyPr wrap="square" lIns="0" tIns="0" rIns="0" bIns="0" rtlCol="0" anchor="t">
            <a:spAutoFit/>
          </a:bodyPr>
          <a:lstStyle/>
          <a:p>
            <a:pPr algn="ctr" fontAlgn="b"/>
            <a:r>
              <a:rPr lang="es-MX" sz="2800" b="1" i="0" u="none" strike="noStrike" dirty="0">
                <a:solidFill>
                  <a:schemeClr val="tx1"/>
                </a:solidFill>
                <a:effectLst/>
                <a:latin typeface="Quicksand Medium" panose="020B0604020202020204" charset="0"/>
              </a:rPr>
              <a:t>Ante casos de amenazas contra periodistas por motivos de su trabajo periodístico, ante casos de amenazas contra periodistas por motivos de su trabajo periodístico, ¿Cree Ud. que la investigación judicial…? COMPLETAR LO QUE CONSIDERE </a:t>
            </a:r>
            <a:endParaRPr lang="es-ES" sz="2800" b="1" i="0" u="none" strike="noStrike" dirty="0">
              <a:solidFill>
                <a:schemeClr val="tx1"/>
              </a:solidFill>
              <a:effectLst/>
              <a:latin typeface="Quicksand Medium" panose="020B0604020202020204" charset="0"/>
            </a:endParaRPr>
          </a:p>
          <a:p>
            <a:pPr algn="ctr" fontAlgn="b"/>
            <a:endParaRPr kumimoji="0" lang="en-US" sz="3600" b="0" i="0" u="none" strike="noStrike" kern="1200" cap="none" spc="0" normalizeH="0" baseline="0" noProof="0" dirty="0">
              <a:ln>
                <a:noFill/>
              </a:ln>
              <a:solidFill>
                <a:srgbClr val="000000"/>
              </a:solidFill>
              <a:effectLst/>
              <a:uLnTx/>
              <a:uFillTx/>
              <a:latin typeface="Quicksand Medium" panose="020B0604020202020204" charset="0"/>
              <a:ea typeface="+mn-ea"/>
              <a:cs typeface="+mn-cs"/>
            </a:endParaRPr>
          </a:p>
        </p:txBody>
      </p:sp>
      <p:graphicFrame>
        <p:nvGraphicFramePr>
          <p:cNvPr id="10" name="Gráfico 9">
            <a:extLst>
              <a:ext uri="{FF2B5EF4-FFF2-40B4-BE49-F238E27FC236}">
                <a16:creationId xmlns:a16="http://schemas.microsoft.com/office/drawing/2014/main" id="{596A58EC-19D4-47A7-8EAF-50D491097A3E}"/>
              </a:ext>
            </a:extLst>
          </p:cNvPr>
          <p:cNvGraphicFramePr>
            <a:graphicFrameLocks/>
          </p:cNvGraphicFramePr>
          <p:nvPr>
            <p:extLst>
              <p:ext uri="{D42A27DB-BD31-4B8C-83A1-F6EECF244321}">
                <p14:modId xmlns:p14="http://schemas.microsoft.com/office/powerpoint/2010/main" val="3801244671"/>
              </p:ext>
            </p:extLst>
          </p:nvPr>
        </p:nvGraphicFramePr>
        <p:xfrm>
          <a:off x="428888" y="3238500"/>
          <a:ext cx="18011512" cy="6423672"/>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4">
            <a:extLst>
              <a:ext uri="{FF2B5EF4-FFF2-40B4-BE49-F238E27FC236}">
                <a16:creationId xmlns:a16="http://schemas.microsoft.com/office/drawing/2014/main" id="{BAC04407-4E72-9E7F-0EB8-30D0F5E57B25}"/>
              </a:ext>
            </a:extLst>
          </p:cNvPr>
          <p:cNvSpPr txBox="1"/>
          <p:nvPr/>
        </p:nvSpPr>
        <p:spPr>
          <a:xfrm>
            <a:off x="15382288" y="4958834"/>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48488619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5"/>
          <p:cNvSpPr txBox="1"/>
          <p:nvPr/>
        </p:nvSpPr>
        <p:spPr>
          <a:xfrm>
            <a:off x="102182" y="468156"/>
            <a:ext cx="15976018" cy="990528"/>
          </a:xfrm>
          <a:prstGeom prst="rect">
            <a:avLst/>
          </a:prstGeom>
          <a:solidFill>
            <a:schemeClr val="bg1">
              <a:lumMod val="50000"/>
            </a:schemeClr>
          </a:solidFill>
        </p:spPr>
        <p:txBody>
          <a:bodyPr wrap="square" lIns="0" tIns="0" rIns="0" bIns="0" rtlCol="0" anchor="t">
            <a:spAutoFit/>
          </a:bodyPr>
          <a:lstStyle/>
          <a:p>
            <a:pPr marL="685800" algn="r">
              <a:lnSpc>
                <a:spcPct val="115000"/>
              </a:lnSpc>
              <a:spcAft>
                <a:spcPts val="800"/>
              </a:spcAft>
            </a:pPr>
            <a:r>
              <a:rPr lang="es-PY" sz="2800" b="1" kern="1200" dirty="0">
                <a:solidFill>
                  <a:schemeClr val="bg1"/>
                </a:solidFill>
                <a:effectLst/>
                <a:latin typeface="Calibri" panose="020F0502020204030204" pitchFamily="34" charset="0"/>
                <a:ea typeface="Times New Roman" panose="02020603050405020304" pitchFamily="18" charset="0"/>
                <a:cs typeface="Times New Roman" panose="02020603050405020304" pitchFamily="18" charset="0"/>
              </a:rPr>
              <a:t>MINISTERIO DE LA DEFENSA PUBLICA Y LA DEFENSA DEL PERIODISTA AMENAZADO Y/ O VIOLENTADO  </a:t>
            </a:r>
            <a:endParaRPr lang="es-PY" sz="2800" b="1" kern="100" dirty="0">
              <a:solidFill>
                <a:schemeClr val="bg1"/>
              </a:solidFill>
              <a:effectLst/>
              <a:latin typeface="Aptos" panose="020B0004020202020204" pitchFamily="34" charset="0"/>
              <a:ea typeface="Aptos" panose="020B0004020202020204" pitchFamily="34" charset="0"/>
              <a:cs typeface="Times New Roman" panose="02020603050405020304" pitchFamily="18" charset="0"/>
            </a:endParaRPr>
          </a:p>
          <a:p>
            <a:pPr marL="685800" algn="r">
              <a:lnSpc>
                <a:spcPct val="115000"/>
              </a:lnSpc>
              <a:spcAft>
                <a:spcPts val="800"/>
              </a:spcAft>
            </a:pPr>
            <a:r>
              <a:rPr lang="es-PY" sz="2400" b="1" kern="1200" dirty="0">
                <a:solidFill>
                  <a:schemeClr val="bg1"/>
                </a:solidFill>
                <a:effectLst/>
                <a:latin typeface="Quicksand Medium" panose="020B0604020202020204" charset="0"/>
                <a:ea typeface="Times New Roman" panose="02020603050405020304" pitchFamily="18" charset="0"/>
                <a:cs typeface="Times New Roman" panose="02020603050405020304" pitchFamily="18" charset="0"/>
              </a:rPr>
              <a:t> </a:t>
            </a:r>
            <a:endParaRPr lang="es-PY" sz="2400" kern="100" dirty="0">
              <a:solidFill>
                <a:schemeClr val="bg1"/>
              </a:solidFill>
              <a:effectLst/>
              <a:latin typeface="Quicksand Medium" panose="020B0604020202020204" charset="0"/>
              <a:ea typeface="Aptos" panose="020B0004020202020204" pitchFamily="34" charset="0"/>
              <a:cs typeface="Times New Roman" panose="02020603050405020304" pitchFamily="18" charset="0"/>
            </a:endParaRP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4">
            <a:extLst>
              <a:ext uri="{FF2B5EF4-FFF2-40B4-BE49-F238E27FC236}">
                <a16:creationId xmlns:a16="http://schemas.microsoft.com/office/drawing/2014/main" id="{51216CB9-69B9-AA1D-0D89-D7B47E3258E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4"/>
          <p:cNvSpPr txBox="1"/>
          <p:nvPr/>
        </p:nvSpPr>
        <p:spPr>
          <a:xfrm>
            <a:off x="914400" y="1687789"/>
            <a:ext cx="15976018" cy="2031325"/>
          </a:xfrm>
          <a:prstGeom prst="rect">
            <a:avLst/>
          </a:prstGeom>
        </p:spPr>
        <p:txBody>
          <a:bodyPr wrap="square" lIns="0" tIns="0" rIns="0" bIns="0" rtlCol="0" anchor="t">
            <a:spAutoFit/>
          </a:bodyPr>
          <a:lstStyle/>
          <a:p>
            <a:pPr algn="ctr" fontAlgn="b"/>
            <a:r>
              <a:rPr lang="es-MX" sz="3200" b="1" i="0" u="none" strike="noStrike" dirty="0">
                <a:solidFill>
                  <a:schemeClr val="tx1"/>
                </a:solidFill>
                <a:effectLst/>
                <a:latin typeface="Quicksand Medium" panose="020B0604020202020204" charset="0"/>
              </a:rPr>
              <a:t>En situaciones de violencia contra periodistas, ¿Cree Ud. que el Ministerio de Defensa Pública debe proporcionar gratuitamente un abogado para impulsar la investigación y proceso judicial representando a la víctima periodística ?</a:t>
            </a:r>
            <a:endParaRPr lang="es-ES" sz="3200" b="1" i="0" u="none" strike="noStrike" dirty="0">
              <a:solidFill>
                <a:schemeClr val="tx1"/>
              </a:solidFill>
              <a:effectLst/>
              <a:latin typeface="Quicksand Medium" panose="020B0604020202020204" charset="0"/>
            </a:endParaRPr>
          </a:p>
          <a:p>
            <a:pPr algn="ctr" fontAlgn="b"/>
            <a:endParaRPr kumimoji="0" lang="en-US" sz="3600" b="0" i="0" u="none" strike="noStrike" kern="1200" cap="none" spc="0" normalizeH="0" baseline="0" noProof="0" dirty="0">
              <a:ln>
                <a:noFill/>
              </a:ln>
              <a:solidFill>
                <a:srgbClr val="000000"/>
              </a:solidFill>
              <a:effectLst/>
              <a:uLnTx/>
              <a:uFillTx/>
              <a:latin typeface="Quicksand Medium" panose="020B0604020202020204" charset="0"/>
              <a:ea typeface="+mn-ea"/>
              <a:cs typeface="+mn-cs"/>
            </a:endParaRPr>
          </a:p>
        </p:txBody>
      </p:sp>
      <p:graphicFrame>
        <p:nvGraphicFramePr>
          <p:cNvPr id="10" name="Gráfico 9">
            <a:extLst>
              <a:ext uri="{FF2B5EF4-FFF2-40B4-BE49-F238E27FC236}">
                <a16:creationId xmlns:a16="http://schemas.microsoft.com/office/drawing/2014/main" id="{596A58EC-19D4-47A7-8EAF-50D491097A3E}"/>
              </a:ext>
            </a:extLst>
          </p:cNvPr>
          <p:cNvGraphicFramePr>
            <a:graphicFrameLocks/>
          </p:cNvGraphicFramePr>
          <p:nvPr>
            <p:extLst>
              <p:ext uri="{D42A27DB-BD31-4B8C-83A1-F6EECF244321}">
                <p14:modId xmlns:p14="http://schemas.microsoft.com/office/powerpoint/2010/main" val="4226079672"/>
              </p:ext>
            </p:extLst>
          </p:nvPr>
        </p:nvGraphicFramePr>
        <p:xfrm>
          <a:off x="428888" y="3238500"/>
          <a:ext cx="18011512" cy="6423672"/>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4">
            <a:extLst>
              <a:ext uri="{FF2B5EF4-FFF2-40B4-BE49-F238E27FC236}">
                <a16:creationId xmlns:a16="http://schemas.microsoft.com/office/drawing/2014/main" id="{965A55D6-D51C-B32A-D61D-734FA046FCC5}"/>
              </a:ext>
            </a:extLst>
          </p:cNvPr>
          <p:cNvSpPr txBox="1"/>
          <p:nvPr/>
        </p:nvSpPr>
        <p:spPr>
          <a:xfrm>
            <a:off x="15382288" y="4958834"/>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2968388417"/>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5"/>
          <p:cNvSpPr txBox="1"/>
          <p:nvPr/>
        </p:nvSpPr>
        <p:spPr>
          <a:xfrm>
            <a:off x="102182" y="468156"/>
            <a:ext cx="15976018" cy="1132105"/>
          </a:xfrm>
          <a:prstGeom prst="rect">
            <a:avLst/>
          </a:prstGeom>
          <a:solidFill>
            <a:schemeClr val="bg1">
              <a:lumMod val="50000"/>
            </a:schemeClr>
          </a:solidFill>
        </p:spPr>
        <p:txBody>
          <a:bodyPr wrap="square" lIns="0" tIns="0" rIns="0" bIns="0" rtlCol="0" anchor="t">
            <a:spAutoFit/>
          </a:bodyPr>
          <a:lstStyle/>
          <a:p>
            <a:pPr marL="685800" algn="r">
              <a:lnSpc>
                <a:spcPct val="115000"/>
              </a:lnSpc>
              <a:spcAft>
                <a:spcPts val="800"/>
              </a:spcAft>
            </a:pPr>
            <a:r>
              <a:rPr lang="es-PY" sz="3600" b="1" kern="1200" dirty="0">
                <a:solidFill>
                  <a:schemeClr val="bg1"/>
                </a:solidFill>
                <a:effectLst/>
                <a:ea typeface="Times New Roman" panose="02020603050405020304" pitchFamily="18" charset="0"/>
                <a:cs typeface="Times New Roman" panose="02020603050405020304" pitchFamily="18" charset="0"/>
              </a:rPr>
              <a:t>TRASLADO Y REUBICACIÓN DE PERIODISTAS </a:t>
            </a:r>
            <a:endParaRPr lang="es-PY" sz="3600" b="1" kern="100" dirty="0">
              <a:solidFill>
                <a:schemeClr val="bg1"/>
              </a:solidFill>
              <a:effectLst/>
              <a:ea typeface="Aptos" panose="020B0004020202020204" pitchFamily="34" charset="0"/>
              <a:cs typeface="Times New Roman" panose="02020603050405020304" pitchFamily="18" charset="0"/>
            </a:endParaRPr>
          </a:p>
          <a:p>
            <a:pPr marL="685800" algn="r">
              <a:lnSpc>
                <a:spcPct val="115000"/>
              </a:lnSpc>
              <a:spcAft>
                <a:spcPts val="800"/>
              </a:spcAft>
            </a:pPr>
            <a:r>
              <a:rPr lang="es-PY" sz="2400" b="1" kern="1200" dirty="0">
                <a:solidFill>
                  <a:schemeClr val="bg1"/>
                </a:solidFill>
                <a:effectLst/>
                <a:latin typeface="Quicksand Medium" panose="020B0604020202020204" charset="0"/>
                <a:ea typeface="Times New Roman" panose="02020603050405020304" pitchFamily="18" charset="0"/>
                <a:cs typeface="Times New Roman" panose="02020603050405020304" pitchFamily="18" charset="0"/>
              </a:rPr>
              <a:t> </a:t>
            </a:r>
            <a:endParaRPr lang="es-PY" sz="2400" kern="100" dirty="0">
              <a:solidFill>
                <a:schemeClr val="bg1"/>
              </a:solidFill>
              <a:effectLst/>
              <a:latin typeface="Quicksand Medium" panose="020B0604020202020204" charset="0"/>
              <a:ea typeface="Aptos" panose="020B0004020202020204" pitchFamily="34" charset="0"/>
              <a:cs typeface="Times New Roman" panose="02020603050405020304" pitchFamily="18" charset="0"/>
            </a:endParaRPr>
          </a:p>
        </p:txBody>
      </p:sp>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4">
            <a:extLst>
              <a:ext uri="{FF2B5EF4-FFF2-40B4-BE49-F238E27FC236}">
                <a16:creationId xmlns:a16="http://schemas.microsoft.com/office/drawing/2014/main" id="{51216CB9-69B9-AA1D-0D89-D7B47E3258E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4"/>
          <p:cNvSpPr txBox="1"/>
          <p:nvPr/>
        </p:nvSpPr>
        <p:spPr>
          <a:xfrm>
            <a:off x="914400" y="1687789"/>
            <a:ext cx="15976018" cy="1846659"/>
          </a:xfrm>
          <a:prstGeom prst="rect">
            <a:avLst/>
          </a:prstGeom>
        </p:spPr>
        <p:txBody>
          <a:bodyPr wrap="square" lIns="0" tIns="0" rIns="0" bIns="0" rtlCol="0" anchor="t">
            <a:spAutoFit/>
          </a:bodyPr>
          <a:lstStyle/>
          <a:p>
            <a:pPr algn="ctr" fontAlgn="b"/>
            <a:r>
              <a:rPr lang="es-MX" sz="2800" b="1" i="0" u="none" strike="noStrike" dirty="0">
                <a:solidFill>
                  <a:schemeClr val="tx1"/>
                </a:solidFill>
                <a:effectLst/>
                <a:latin typeface="Quicksand Medium" panose="020B0604020202020204" charset="0"/>
              </a:rPr>
              <a:t>En situaciones de graves amenazas o alto riesgo para la vida del periodista y si éste decidiera abandonar la zona de riesgo o el país por este motivo, ¿Cómo considera Usted que se debería solventar ese traslado y reubicación del periodista? (Indique las opciones que considere)</a:t>
            </a:r>
            <a:endParaRPr lang="es-ES" sz="2800" b="1" i="0" u="none" strike="noStrike" dirty="0">
              <a:solidFill>
                <a:schemeClr val="tx1"/>
              </a:solidFill>
              <a:effectLst/>
              <a:latin typeface="Quicksand Medium" panose="020B0604020202020204" charset="0"/>
            </a:endParaRPr>
          </a:p>
          <a:p>
            <a:pPr algn="ctr" fontAlgn="b"/>
            <a:endParaRPr kumimoji="0" lang="en-US" sz="3600" b="0" i="0" u="none" strike="noStrike" kern="1200" cap="none" spc="0" normalizeH="0" baseline="0" noProof="0" dirty="0">
              <a:ln>
                <a:noFill/>
              </a:ln>
              <a:solidFill>
                <a:srgbClr val="000000"/>
              </a:solidFill>
              <a:effectLst/>
              <a:uLnTx/>
              <a:uFillTx/>
              <a:latin typeface="Quicksand Medium" panose="020B0604020202020204" charset="0"/>
              <a:ea typeface="+mn-ea"/>
              <a:cs typeface="+mn-cs"/>
            </a:endParaRPr>
          </a:p>
        </p:txBody>
      </p:sp>
      <p:graphicFrame>
        <p:nvGraphicFramePr>
          <p:cNvPr id="10" name="Gráfico 9">
            <a:extLst>
              <a:ext uri="{FF2B5EF4-FFF2-40B4-BE49-F238E27FC236}">
                <a16:creationId xmlns:a16="http://schemas.microsoft.com/office/drawing/2014/main" id="{596A58EC-19D4-47A7-8EAF-50D491097A3E}"/>
              </a:ext>
            </a:extLst>
          </p:cNvPr>
          <p:cNvGraphicFramePr>
            <a:graphicFrameLocks/>
          </p:cNvGraphicFramePr>
          <p:nvPr>
            <p:extLst>
              <p:ext uri="{D42A27DB-BD31-4B8C-83A1-F6EECF244321}">
                <p14:modId xmlns:p14="http://schemas.microsoft.com/office/powerpoint/2010/main" val="3460627707"/>
              </p:ext>
            </p:extLst>
          </p:nvPr>
        </p:nvGraphicFramePr>
        <p:xfrm>
          <a:off x="428888" y="3162300"/>
          <a:ext cx="18011512" cy="6423672"/>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4">
            <a:extLst>
              <a:ext uri="{FF2B5EF4-FFF2-40B4-BE49-F238E27FC236}">
                <a16:creationId xmlns:a16="http://schemas.microsoft.com/office/drawing/2014/main" id="{10BCAEBE-5D4E-6591-7395-5B9F16443B07}"/>
              </a:ext>
            </a:extLst>
          </p:cNvPr>
          <p:cNvSpPr txBox="1"/>
          <p:nvPr/>
        </p:nvSpPr>
        <p:spPr>
          <a:xfrm>
            <a:off x="15382288" y="4958834"/>
            <a:ext cx="2183818" cy="369332"/>
          </a:xfrm>
          <a:prstGeom prst="rect">
            <a:avLst/>
          </a:prstGeom>
          <a:solidFill>
            <a:srgbClr val="FF0000"/>
          </a:solidFill>
          <a:ln>
            <a:solidFill>
              <a:schemeClr val="tx1"/>
            </a:solidFill>
          </a:ln>
        </p:spPr>
        <p:txBody>
          <a:bodyPr wrap="square" lIns="0" tIns="0" rIns="0" bIns="0" rtlCol="0" anchor="t">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PY" sz="2400" b="1" i="0" u="none" strike="noStrike" kern="1200" cap="none" spc="0" normalizeH="0" baseline="0" noProof="0" dirty="0">
                <a:ln>
                  <a:noFill/>
                </a:ln>
                <a:solidFill>
                  <a:schemeClr val="bg1"/>
                </a:solidFill>
                <a:effectLst/>
                <a:uLnTx/>
                <a:uFillTx/>
                <a:latin typeface="Calibri" panose="020F0502020204030204" pitchFamily="34" charset="0"/>
                <a:ea typeface="+mn-ea"/>
                <a:cs typeface="+mn-cs"/>
              </a:rPr>
              <a:t>TOTAL, PAÍS</a:t>
            </a:r>
            <a:endParaRPr kumimoji="0" lang="en-US" sz="3600" b="0" i="0" u="none" strike="noStrike" kern="1200" cap="none" spc="0" normalizeH="0" baseline="0" noProof="0" dirty="0">
              <a:ln>
                <a:noFill/>
              </a:ln>
              <a:solidFill>
                <a:schemeClr val="bg1"/>
              </a:solidFill>
              <a:effectLst/>
              <a:uLnTx/>
              <a:uFillTx/>
              <a:latin typeface="Quicksand Medium" panose="020B0604020202020204" charset="0"/>
              <a:ea typeface="+mn-ea"/>
              <a:cs typeface="+mn-cs"/>
            </a:endParaRPr>
          </a:p>
        </p:txBody>
      </p:sp>
    </p:spTree>
    <p:extLst>
      <p:ext uri="{BB962C8B-B14F-4D97-AF65-F5344CB8AC3E}">
        <p14:creationId xmlns:p14="http://schemas.microsoft.com/office/powerpoint/2010/main" val="1955806337"/>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flipH="1" flipV="1">
            <a:off x="0" y="0"/>
            <a:ext cx="18288000" cy="10287000"/>
          </a:xfrm>
          <a:custGeom>
            <a:avLst/>
            <a:gdLst/>
            <a:ahLst/>
            <a:cxnLst/>
            <a:rect l="l" t="t" r="r" b="b"/>
            <a:pathLst>
              <a:path w="18288000" h="10287000">
                <a:moveTo>
                  <a:pt x="18288000" y="10287000"/>
                </a:moveTo>
                <a:lnTo>
                  <a:pt x="0" y="10287000"/>
                </a:lnTo>
                <a:lnTo>
                  <a:pt x="0" y="0"/>
                </a:lnTo>
                <a:lnTo>
                  <a:pt x="18288000" y="0"/>
                </a:lnTo>
                <a:lnTo>
                  <a:pt x="18288000" y="10287000"/>
                </a:lnTo>
                <a:close/>
              </a:path>
            </a:pathLst>
          </a:custGeom>
          <a:blipFill>
            <a:blip r:embed="rId2"/>
            <a:stretch>
              <a:fillRect t="-38888" b="-38888"/>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3" name="Group 3"/>
          <p:cNvGrpSpPr/>
          <p:nvPr/>
        </p:nvGrpSpPr>
        <p:grpSpPr>
          <a:xfrm>
            <a:off x="4463" y="2510"/>
            <a:ext cx="18279075" cy="3084594"/>
            <a:chOff x="0" y="0"/>
            <a:chExt cx="4816593" cy="812800"/>
          </a:xfrm>
        </p:grpSpPr>
        <p:sp>
          <p:nvSpPr>
            <p:cNvPr id="4" name="Freeform 4"/>
            <p:cNvSpPr/>
            <p:nvPr/>
          </p:nvSpPr>
          <p:spPr>
            <a:xfrm>
              <a:off x="0" y="0"/>
              <a:ext cx="4816592" cy="812800"/>
            </a:xfrm>
            <a:custGeom>
              <a:avLst/>
              <a:gdLst/>
              <a:ahLst/>
              <a:cxnLst/>
              <a:rect l="l" t="t" r="r" b="b"/>
              <a:pathLst>
                <a:path w="4816592" h="812800">
                  <a:moveTo>
                    <a:pt x="0" y="0"/>
                  </a:moveTo>
                  <a:lnTo>
                    <a:pt x="4816592" y="0"/>
                  </a:lnTo>
                  <a:lnTo>
                    <a:pt x="4816592" y="812800"/>
                  </a:lnTo>
                  <a:lnTo>
                    <a:pt x="0" y="812800"/>
                  </a:lnTo>
                  <a:close/>
                </a:path>
              </a:pathLst>
            </a:custGeom>
            <a:solidFill>
              <a:schemeClr val="bg1">
                <a:lumMod val="65000"/>
              </a:schemeClr>
            </a:solid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white">
                    <a:lumMod val="75000"/>
                  </a:prstClr>
                </a:solidFill>
                <a:effectLst/>
                <a:uLnTx/>
                <a:uFillTx/>
                <a:latin typeface="Calibri"/>
                <a:ea typeface="+mn-ea"/>
                <a:cs typeface="+mn-cs"/>
              </a:endParaRPr>
            </a:p>
          </p:txBody>
        </p:sp>
        <p:sp>
          <p:nvSpPr>
            <p:cNvPr id="5" name="TextBox 5"/>
            <p:cNvSpPr txBox="1"/>
            <p:nvPr/>
          </p:nvSpPr>
          <p:spPr>
            <a:xfrm>
              <a:off x="0" y="-19050"/>
              <a:ext cx="4816593" cy="831850"/>
            </a:xfrm>
            <a:prstGeom prst="rect">
              <a:avLst/>
            </a:prstGeom>
          </p:spPr>
          <p:txBody>
            <a:bodyPr lIns="50775" tIns="50775" rIns="50775" bIns="50775" rtlCol="0" anchor="ctr"/>
            <a:lstStyle/>
            <a:p>
              <a:pPr marL="0" marR="0" lvl="0" indent="0" algn="ctr" defTabSz="914400" rtl="0" eaLnBrk="1" fontAlgn="auto" latinLnBrk="0" hangingPunct="1">
                <a:lnSpc>
                  <a:spcPts val="2858"/>
                </a:lnSpc>
                <a:spcBef>
                  <a:spcPts val="0"/>
                </a:spcBef>
                <a:spcAft>
                  <a:spcPts val="0"/>
                </a:spcAft>
                <a:buClrTx/>
                <a:buSzTx/>
                <a:buFontTx/>
                <a:buNone/>
                <a:tabLst/>
                <a:defRPr/>
              </a:pPr>
              <a:endParaRPr kumimoji="0" sz="1800" b="0" i="0" u="none" strike="noStrike" kern="1200" cap="none" spc="0" normalizeH="0" baseline="0" noProof="0">
                <a:ln>
                  <a:noFill/>
                </a:ln>
                <a:solidFill>
                  <a:prstClr val="white">
                    <a:lumMod val="75000"/>
                  </a:prstClr>
                </a:solidFill>
                <a:effectLst/>
                <a:uLnTx/>
                <a:uFillTx/>
                <a:latin typeface="Calibri"/>
                <a:ea typeface="+mn-ea"/>
                <a:cs typeface="+mn-cs"/>
              </a:endParaRPr>
            </a:p>
          </p:txBody>
        </p:sp>
      </p:grpSp>
      <p:sp>
        <p:nvSpPr>
          <p:cNvPr id="6" name="Freeform 6"/>
          <p:cNvSpPr/>
          <p:nvPr/>
        </p:nvSpPr>
        <p:spPr>
          <a:xfrm>
            <a:off x="13448920" y="-4724578"/>
            <a:ext cx="7612839" cy="7811682"/>
          </a:xfrm>
          <a:custGeom>
            <a:avLst/>
            <a:gdLst/>
            <a:ahLst/>
            <a:cxnLst/>
            <a:rect l="l" t="t" r="r" b="b"/>
            <a:pathLst>
              <a:path w="7612839" h="7811682">
                <a:moveTo>
                  <a:pt x="0" y="0"/>
                </a:moveTo>
                <a:lnTo>
                  <a:pt x="7612839" y="0"/>
                </a:lnTo>
                <a:lnTo>
                  <a:pt x="7612839" y="7811682"/>
                </a:lnTo>
                <a:lnTo>
                  <a:pt x="0" y="7811682"/>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Freeform 7"/>
          <p:cNvSpPr/>
          <p:nvPr/>
        </p:nvSpPr>
        <p:spPr>
          <a:xfrm>
            <a:off x="-2845514" y="-3438405"/>
            <a:ext cx="6706657" cy="6881831"/>
          </a:xfrm>
          <a:custGeom>
            <a:avLst/>
            <a:gdLst/>
            <a:ahLst/>
            <a:cxnLst/>
            <a:rect l="l" t="t" r="r" b="b"/>
            <a:pathLst>
              <a:path w="6706657" h="6881831">
                <a:moveTo>
                  <a:pt x="0" y="0"/>
                </a:moveTo>
                <a:lnTo>
                  <a:pt x="6706657" y="0"/>
                </a:lnTo>
                <a:lnTo>
                  <a:pt x="6706657" y="6881831"/>
                </a:lnTo>
                <a:lnTo>
                  <a:pt x="0" y="6881831"/>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2" name="TextBox 12"/>
          <p:cNvSpPr txBox="1"/>
          <p:nvPr/>
        </p:nvSpPr>
        <p:spPr>
          <a:xfrm>
            <a:off x="3693641" y="1234129"/>
            <a:ext cx="10900718" cy="1349353"/>
          </a:xfrm>
          <a:prstGeom prst="rect">
            <a:avLst/>
          </a:prstGeom>
        </p:spPr>
        <p:txBody>
          <a:bodyPr lIns="0" tIns="0" rIns="0" bIns="0" rtlCol="0" anchor="t">
            <a:spAutoFit/>
          </a:bodyPr>
          <a:lstStyle/>
          <a:p>
            <a:pPr marL="0" marR="0" lvl="0" indent="0" algn="ctr" defTabSz="914400" rtl="0" eaLnBrk="1" fontAlgn="auto" latinLnBrk="0" hangingPunct="1">
              <a:lnSpc>
                <a:spcPts val="11076"/>
              </a:lnSpc>
              <a:spcBef>
                <a:spcPts val="0"/>
              </a:spcBef>
              <a:spcAft>
                <a:spcPts val="0"/>
              </a:spcAft>
              <a:buClrTx/>
              <a:buSzTx/>
              <a:buFontTx/>
              <a:buNone/>
              <a:tabLst/>
              <a:defRPr/>
            </a:pPr>
            <a:r>
              <a:rPr lang="en-US" sz="8026" spc="786" dirty="0">
                <a:solidFill>
                  <a:srgbClr val="FFFFFF"/>
                </a:solidFill>
                <a:latin typeface="Oswald Bold"/>
              </a:rPr>
              <a:t>CUADROS </a:t>
            </a:r>
            <a:endParaRPr kumimoji="0" lang="en-US" sz="8026" b="0" i="0" u="none" strike="noStrike" kern="1200" cap="none" spc="786" normalizeH="0" baseline="0" noProof="0" dirty="0">
              <a:ln>
                <a:noFill/>
              </a:ln>
              <a:solidFill>
                <a:srgbClr val="FFFFFF"/>
              </a:solidFill>
              <a:effectLst/>
              <a:uLnTx/>
              <a:uFillTx/>
              <a:latin typeface="Oswald Bold"/>
              <a:ea typeface="+mn-ea"/>
              <a:cs typeface="+mn-cs"/>
            </a:endParaRPr>
          </a:p>
        </p:txBody>
      </p:sp>
      <p:grpSp>
        <p:nvGrpSpPr>
          <p:cNvPr id="13" name="Group 13"/>
          <p:cNvGrpSpPr/>
          <p:nvPr/>
        </p:nvGrpSpPr>
        <p:grpSpPr>
          <a:xfrm>
            <a:off x="762000" y="3443426"/>
            <a:ext cx="16230600" cy="6119673"/>
            <a:chOff x="0" y="0"/>
            <a:chExt cx="1744696" cy="542290"/>
          </a:xfrm>
        </p:grpSpPr>
        <p:sp>
          <p:nvSpPr>
            <p:cNvPr id="14" name="Freeform 14"/>
            <p:cNvSpPr/>
            <p:nvPr/>
          </p:nvSpPr>
          <p:spPr>
            <a:xfrm>
              <a:off x="0" y="0"/>
              <a:ext cx="1744696" cy="542290"/>
            </a:xfrm>
            <a:custGeom>
              <a:avLst/>
              <a:gdLst/>
              <a:ahLst/>
              <a:cxnLst/>
              <a:rect l="l" t="t" r="r" b="b"/>
              <a:pathLst>
                <a:path w="1744696" h="542290">
                  <a:moveTo>
                    <a:pt x="0" y="0"/>
                  </a:moveTo>
                  <a:lnTo>
                    <a:pt x="1744696" y="0"/>
                  </a:lnTo>
                  <a:lnTo>
                    <a:pt x="1744696" y="542290"/>
                  </a:lnTo>
                  <a:lnTo>
                    <a:pt x="0" y="542290"/>
                  </a:lnTo>
                  <a:close/>
                </a:path>
              </a:pathLst>
            </a:custGeom>
            <a:solidFill>
              <a:srgbClr val="000000">
                <a:alpha val="0"/>
              </a:srgbClr>
            </a:solidFill>
            <a:ln w="38100" cap="sq">
              <a:solidFill>
                <a:srgbClr val="000000"/>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PY"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TextBox 15"/>
            <p:cNvSpPr txBox="1"/>
            <p:nvPr/>
          </p:nvSpPr>
          <p:spPr>
            <a:xfrm>
              <a:off x="0" y="-19050"/>
              <a:ext cx="1744696" cy="561340"/>
            </a:xfrm>
            <a:prstGeom prst="rect">
              <a:avLst/>
            </a:prstGeom>
          </p:spPr>
          <p:txBody>
            <a:bodyPr lIns="50775" tIns="50775" rIns="50775" bIns="50775" rtlCol="0" anchor="ctr"/>
            <a:lstStyle/>
            <a:p>
              <a:pPr marL="0" marR="0" lvl="0" indent="0" algn="ctr" defTabSz="914400" rtl="0" eaLnBrk="1" fontAlgn="auto" latinLnBrk="0" hangingPunct="1">
                <a:lnSpc>
                  <a:spcPts val="2858"/>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9" name="CuadroTexto 8">
            <a:extLst>
              <a:ext uri="{FF2B5EF4-FFF2-40B4-BE49-F238E27FC236}">
                <a16:creationId xmlns:a16="http://schemas.microsoft.com/office/drawing/2014/main" id="{0AF839DA-095B-220F-2FC5-A7BD6C19CAA8}"/>
              </a:ext>
            </a:extLst>
          </p:cNvPr>
          <p:cNvSpPr txBox="1"/>
          <p:nvPr/>
        </p:nvSpPr>
        <p:spPr>
          <a:xfrm>
            <a:off x="990600" y="3720587"/>
            <a:ext cx="15517435" cy="5404941"/>
          </a:xfrm>
          <a:prstGeom prst="rect">
            <a:avLst/>
          </a:prstGeom>
          <a:noFill/>
        </p:spPr>
        <p:txBody>
          <a:bodyPr wrap="square">
            <a:spAutoFit/>
          </a:bodyPr>
          <a:lstStyle/>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1800" spc="15" dirty="0">
                <a:latin typeface="Fira Sans Light"/>
              </a:rPr>
              <a:t>MECANISMOS O PROTOCOLOS PARA GARANTIZAR LA SEGURIDAD DE LOS PERIODISTAS</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1800" spc="15" dirty="0">
                <a:latin typeface="Fira Sans Light"/>
              </a:rPr>
              <a:t>INSTANCIAS/INSTITUCIONES SOBRE LAS CUALES RECAE MAYOR RESPONSABILIDAD PARA VELAR POR LA SEGURIDAD DE LOS PERIODISTAS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1800" spc="15" dirty="0">
                <a:latin typeface="Fira Sans Light"/>
              </a:rPr>
              <a:t>PROTECCION DE LOS PERIODISTAS ANTE UNA AMENAZA AL EJERCICIO DE SU LABOR POR PARTE DE LOS ESTAMENTOS DE SEGURIDAD DEL ESTADO</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1800" spc="15" dirty="0">
                <a:latin typeface="Fira Sans Light"/>
              </a:rPr>
              <a:t>VALORACIÓN DE LA EFICIENCIA DE INSTITUCIONES PARA LA ATENCIÓN DE LOS CASOS DE VIOLENCIA CONTRA LOS PERIODISTAS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1800" b="0" i="0" u="none" strike="noStrike" kern="1200" cap="none" spc="15" normalizeH="0" baseline="0" noProof="0" dirty="0">
                <a:ln>
                  <a:noFill/>
                </a:ln>
                <a:effectLst/>
                <a:uLnTx/>
                <a:uFillTx/>
                <a:latin typeface="Fira Sans Light"/>
                <a:ea typeface="+mn-ea"/>
                <a:cs typeface="+mn-cs"/>
              </a:rPr>
              <a:t>IN</a:t>
            </a:r>
            <a:r>
              <a:rPr lang="en-US" sz="1800" spc="15" dirty="0">
                <a:latin typeface="Fira Sans Light"/>
              </a:rPr>
              <a:t>VOLUCRAMIENTO DE LOS MEDIOS DE COMUNICACION EN LA SEGURIDAD DE SUS PERIODISTAS O PROTECCIÓN DE LAS VICTIMAS EN EL EJERCICIO DE SU PROFESIÓN</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1800" b="0" i="0" u="none" strike="noStrike" kern="1200" cap="none" spc="15" normalizeH="0" baseline="0" noProof="0" dirty="0">
                <a:ln>
                  <a:noFill/>
                </a:ln>
                <a:effectLst/>
                <a:uLnTx/>
                <a:uFillTx/>
                <a:latin typeface="Fira Sans Light"/>
                <a:ea typeface="+mn-ea"/>
                <a:cs typeface="+mn-cs"/>
              </a:rPr>
              <a:t>IDENTIFICACION DE LA INSTITUCIÓN/ACTOR  QUE DEBE IMPULSAR LA INVESTIGACIÓN JUDICIAL ANTE UN CASO DE VIOLENCIA CONTRA PERIODISTAS EN EL EJERCICIO DE LA LABOR</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lang="en-US" sz="1800" spc="15" dirty="0">
                <a:latin typeface="Fira Sans Light"/>
              </a:rPr>
              <a:t>MINISTERIO DE LA DEFENSA PUBLICA Y LA DEFENSA DEL PERIODISTA AMENAZADO Y/O VIOLENTADO </a:t>
            </a:r>
          </a:p>
          <a:p>
            <a:pPr marL="514350" marR="0" lvl="0" indent="-514350" defTabSz="914400" rtl="0" eaLnBrk="1" fontAlgn="auto" latinLnBrk="0" hangingPunct="1">
              <a:lnSpc>
                <a:spcPts val="4200"/>
              </a:lnSpc>
              <a:spcBef>
                <a:spcPts val="0"/>
              </a:spcBef>
              <a:spcAft>
                <a:spcPts val="0"/>
              </a:spcAft>
              <a:buClrTx/>
              <a:buSzTx/>
              <a:buFontTx/>
              <a:buAutoNum type="alphaUcPeriod"/>
              <a:tabLst/>
              <a:defRPr/>
            </a:pPr>
            <a:r>
              <a:rPr kumimoji="0" lang="en-US" sz="1800" b="0" i="0" u="none" strike="noStrike" kern="1200" cap="none" spc="15" normalizeH="0" baseline="0" noProof="0" dirty="0">
                <a:ln>
                  <a:noFill/>
                </a:ln>
                <a:effectLst/>
                <a:uLnTx/>
                <a:uFillTx/>
                <a:latin typeface="Fira Sans Light"/>
                <a:ea typeface="+mn-ea"/>
                <a:cs typeface="+mn-cs"/>
              </a:rPr>
              <a:t> TRASLADO Y REUBICACIÓN DE PERIODISTAS AMENAZADOS Y/O VICTIMAS </a:t>
            </a:r>
          </a:p>
        </p:txBody>
      </p:sp>
    </p:spTree>
    <p:extLst>
      <p:ext uri="{BB962C8B-B14F-4D97-AF65-F5344CB8AC3E}">
        <p14:creationId xmlns:p14="http://schemas.microsoft.com/office/powerpoint/2010/main" val="122113266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4"/>
          <p:cNvSpPr txBox="1"/>
          <p:nvPr/>
        </p:nvSpPr>
        <p:spPr>
          <a:xfrm>
            <a:off x="598735" y="2933700"/>
            <a:ext cx="2993767" cy="1552348"/>
          </a:xfrm>
          <a:prstGeom prst="rect">
            <a:avLst/>
          </a:prstGeom>
        </p:spPr>
        <p:txBody>
          <a:bodyPr wrap="square" lIns="0" tIns="0" rIns="0" bIns="0" rtlCol="0" anchor="t">
            <a:spAutoFit/>
          </a:bodyPr>
          <a:lstStyle/>
          <a:p>
            <a:pPr>
              <a:lnSpc>
                <a:spcPts val="3118"/>
              </a:lnSpc>
            </a:pPr>
            <a:r>
              <a:rPr lang="en-US" sz="2800" dirty="0">
                <a:solidFill>
                  <a:srgbClr val="000000"/>
                </a:solidFill>
                <a:latin typeface="Quicksand Medium"/>
              </a:rPr>
              <a:t>Cantidad de  </a:t>
            </a:r>
            <a:r>
              <a:rPr lang="en-US" sz="2800" dirty="0" err="1">
                <a:solidFill>
                  <a:srgbClr val="000000"/>
                </a:solidFill>
                <a:latin typeface="Quicksand Medium"/>
              </a:rPr>
              <a:t>casos</a:t>
            </a:r>
            <a:r>
              <a:rPr lang="en-US" sz="2800" dirty="0">
                <a:solidFill>
                  <a:srgbClr val="000000"/>
                </a:solidFill>
                <a:latin typeface="Quicksand Medium"/>
              </a:rPr>
              <a:t> </a:t>
            </a:r>
            <a:r>
              <a:rPr lang="en-US" sz="2800" dirty="0" err="1">
                <a:solidFill>
                  <a:srgbClr val="000000"/>
                </a:solidFill>
                <a:latin typeface="Quicksand Medium"/>
              </a:rPr>
              <a:t>por</a:t>
            </a:r>
            <a:r>
              <a:rPr lang="en-US" sz="2800" dirty="0">
                <a:solidFill>
                  <a:srgbClr val="000000"/>
                </a:solidFill>
                <a:latin typeface="Quicksand Medium"/>
              </a:rPr>
              <a:t> </a:t>
            </a:r>
            <a:r>
              <a:rPr lang="en-US" sz="2800" dirty="0" err="1">
                <a:solidFill>
                  <a:srgbClr val="000000"/>
                </a:solidFill>
                <a:latin typeface="Quicksand Medium"/>
              </a:rPr>
              <a:t>sexo</a:t>
            </a:r>
            <a:r>
              <a:rPr lang="en-US" sz="2800" dirty="0">
                <a:solidFill>
                  <a:srgbClr val="000000"/>
                </a:solidFill>
                <a:latin typeface="Quicksand Medium"/>
              </a:rPr>
              <a:t> </a:t>
            </a:r>
          </a:p>
          <a:p>
            <a:pPr>
              <a:lnSpc>
                <a:spcPts val="3118"/>
              </a:lnSpc>
            </a:pPr>
            <a:endParaRPr lang="en-US" sz="1999" dirty="0">
              <a:solidFill>
                <a:srgbClr val="000000"/>
              </a:solidFill>
              <a:latin typeface="Quicksand Medium"/>
            </a:endParaRPr>
          </a:p>
          <a:p>
            <a:pPr marL="0" lvl="0" indent="0" algn="l">
              <a:lnSpc>
                <a:spcPts val="3118"/>
              </a:lnSpc>
            </a:pPr>
            <a:r>
              <a:rPr lang="en-US" sz="1999" dirty="0">
                <a:solidFill>
                  <a:srgbClr val="000000"/>
                </a:solidFill>
                <a:latin typeface="Quicksand Medium"/>
              </a:rPr>
              <a:t>.</a:t>
            </a:r>
          </a:p>
        </p:txBody>
      </p:sp>
      <p:sp>
        <p:nvSpPr>
          <p:cNvPr id="5" name="TextBox 5"/>
          <p:cNvSpPr txBox="1"/>
          <p:nvPr/>
        </p:nvSpPr>
        <p:spPr>
          <a:xfrm>
            <a:off x="762000" y="468156"/>
            <a:ext cx="15316200" cy="677108"/>
          </a:xfrm>
          <a:prstGeom prst="rect">
            <a:avLst/>
          </a:prstGeom>
          <a:solidFill>
            <a:schemeClr val="bg1">
              <a:lumMod val="50000"/>
            </a:schemeClr>
          </a:solidFill>
        </p:spPr>
        <p:txBody>
          <a:bodyPr wrap="square" lIns="0" tIns="0" rIns="0" bIns="0" rtlCol="0" anchor="t">
            <a:spAutoFit/>
          </a:bodyPr>
          <a:lstStyle/>
          <a:p>
            <a:pPr marL="0" lvl="0" indent="0" algn="ctr"/>
            <a:r>
              <a:rPr lang="en-US" sz="4400" b="1" spc="617" dirty="0">
                <a:solidFill>
                  <a:schemeClr val="bg1"/>
                </a:solidFill>
              </a:rPr>
              <a:t>SEXO DE LOS RESPONDIENTES </a:t>
            </a:r>
          </a:p>
        </p:txBody>
      </p:sp>
      <p:graphicFrame>
        <p:nvGraphicFramePr>
          <p:cNvPr id="6" name="Gráfico 5">
            <a:extLst>
              <a:ext uri="{FF2B5EF4-FFF2-40B4-BE49-F238E27FC236}">
                <a16:creationId xmlns:a16="http://schemas.microsoft.com/office/drawing/2014/main" id="{B44A971C-AE28-DE7A-A58B-73CD543B56AF}"/>
              </a:ext>
            </a:extLst>
          </p:cNvPr>
          <p:cNvGraphicFramePr>
            <a:graphicFrameLocks/>
          </p:cNvGraphicFramePr>
          <p:nvPr>
            <p:extLst>
              <p:ext uri="{D42A27DB-BD31-4B8C-83A1-F6EECF244321}">
                <p14:modId xmlns:p14="http://schemas.microsoft.com/office/powerpoint/2010/main" val="781855770"/>
              </p:ext>
            </p:extLst>
          </p:nvPr>
        </p:nvGraphicFramePr>
        <p:xfrm>
          <a:off x="3962400" y="1638300"/>
          <a:ext cx="13734886" cy="8283831"/>
        </p:xfrm>
        <a:graphic>
          <a:graphicData uri="http://schemas.openxmlformats.org/drawingml/2006/chart">
            <c:chart xmlns:c="http://schemas.openxmlformats.org/drawingml/2006/chart" xmlns:r="http://schemas.openxmlformats.org/officeDocument/2006/relationships" r:id="rId2"/>
          </a:graphicData>
        </a:graphic>
      </p:graphicFrame>
      <p:sp>
        <p:nvSpPr>
          <p:cNvPr id="7" name="Freeform 10">
            <a:extLst>
              <a:ext uri="{FF2B5EF4-FFF2-40B4-BE49-F238E27FC236}">
                <a16:creationId xmlns:a16="http://schemas.microsoft.com/office/drawing/2014/main" id="{0875C4CB-83AB-0E9D-1728-64D38797A8E6}"/>
              </a:ext>
            </a:extLst>
          </p:cNvPr>
          <p:cNvSpPr/>
          <p:nvPr/>
        </p:nvSpPr>
        <p:spPr>
          <a:xfrm>
            <a:off x="16459200" y="0"/>
            <a:ext cx="1444719" cy="1485900"/>
          </a:xfrm>
          <a:custGeom>
            <a:avLst/>
            <a:gdLst/>
            <a:ahLst/>
            <a:cxnLst/>
            <a:rect l="l" t="t" r="r" b="b"/>
            <a:pathLst>
              <a:path w="1673319" h="1673319">
                <a:moveTo>
                  <a:pt x="0" y="0"/>
                </a:moveTo>
                <a:lnTo>
                  <a:pt x="1673319" y="0"/>
                </a:lnTo>
                <a:lnTo>
                  <a:pt x="1673319" y="1673318"/>
                </a:lnTo>
                <a:lnTo>
                  <a:pt x="0" y="1673318"/>
                </a:lnTo>
                <a:lnTo>
                  <a:pt x="0" y="0"/>
                </a:lnTo>
                <a:close/>
              </a:path>
            </a:pathLst>
          </a:custGeom>
          <a:blipFill>
            <a:blip r:embed="rId3"/>
            <a:stretch>
              <a:fillRect/>
            </a:stretch>
          </a:blipFill>
        </p:spPr>
        <p:txBody>
          <a:bodyPr/>
          <a:lstStyle/>
          <a:p>
            <a:endParaRPr lang="es-PY"/>
          </a:p>
        </p:txBody>
      </p:sp>
      <p:sp>
        <p:nvSpPr>
          <p:cNvPr id="2" name="TextBox 4">
            <a:extLst>
              <a:ext uri="{FF2B5EF4-FFF2-40B4-BE49-F238E27FC236}">
                <a16:creationId xmlns:a16="http://schemas.microsoft.com/office/drawing/2014/main" id="{2C45A61B-42A9-9C15-5743-837B40951FDC}"/>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59972566"/>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4"/>
            <a:ext cx="15011400" cy="620862"/>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562333"/>
          </a:xfrm>
          <a:prstGeom prst="rect">
            <a:avLst/>
          </a:prstGeom>
          <a:noFill/>
        </p:spPr>
        <p:txBody>
          <a:bodyPr wrap="square" rtlCol="0">
            <a:spAutoFit/>
          </a:bodyPr>
          <a:lstStyle/>
          <a:p>
            <a:pPr marL="685800" algn="r">
              <a:lnSpc>
                <a:spcPct val="115000"/>
              </a:lnSpc>
              <a:spcAft>
                <a:spcPts val="800"/>
              </a:spcAft>
            </a:pPr>
            <a:r>
              <a:rPr lang="es-PY" sz="2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4.A. MECANISMOS O PROTOCOLOS PARA GARANTIZAR LA SEGURIDAD DE LOS PERIODISTAS </a:t>
            </a:r>
            <a:endParaRPr lang="es-PY" sz="2800" kern="100" dirty="0">
              <a:effectLst/>
              <a:latin typeface="Aptos" panose="020B0004020202020204" pitchFamily="34" charset="0"/>
              <a:ea typeface="Aptos" panose="020B0004020202020204" pitchFamily="34" charset="0"/>
              <a:cs typeface="Times New Roman" panose="02020603050405020304" pitchFamily="18" charset="0"/>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562192612"/>
              </p:ext>
            </p:extLst>
          </p:nvPr>
        </p:nvGraphicFramePr>
        <p:xfrm>
          <a:off x="517572" y="1407590"/>
          <a:ext cx="17237027" cy="3540082"/>
        </p:xfrm>
        <a:graphic>
          <a:graphicData uri="http://schemas.openxmlformats.org/drawingml/2006/table">
            <a:tbl>
              <a:tblPr/>
              <a:tblGrid>
                <a:gridCol w="3726836">
                  <a:extLst>
                    <a:ext uri="{9D8B030D-6E8A-4147-A177-3AD203B41FA5}">
                      <a16:colId xmlns:a16="http://schemas.microsoft.com/office/drawing/2014/main" val="2603815270"/>
                    </a:ext>
                  </a:extLst>
                </a:gridCol>
                <a:gridCol w="2124219">
                  <a:extLst>
                    <a:ext uri="{9D8B030D-6E8A-4147-A177-3AD203B41FA5}">
                      <a16:colId xmlns:a16="http://schemas.microsoft.com/office/drawing/2014/main" val="2271645990"/>
                    </a:ext>
                  </a:extLst>
                </a:gridCol>
                <a:gridCol w="2124219">
                  <a:extLst>
                    <a:ext uri="{9D8B030D-6E8A-4147-A177-3AD203B41FA5}">
                      <a16:colId xmlns:a16="http://schemas.microsoft.com/office/drawing/2014/main" val="3365438893"/>
                    </a:ext>
                  </a:extLst>
                </a:gridCol>
                <a:gridCol w="2124219">
                  <a:extLst>
                    <a:ext uri="{9D8B030D-6E8A-4147-A177-3AD203B41FA5}">
                      <a16:colId xmlns:a16="http://schemas.microsoft.com/office/drawing/2014/main" val="2198213398"/>
                    </a:ext>
                  </a:extLst>
                </a:gridCol>
                <a:gridCol w="2124219">
                  <a:extLst>
                    <a:ext uri="{9D8B030D-6E8A-4147-A177-3AD203B41FA5}">
                      <a16:colId xmlns:a16="http://schemas.microsoft.com/office/drawing/2014/main" val="2276656453"/>
                    </a:ext>
                  </a:extLst>
                </a:gridCol>
                <a:gridCol w="1660516">
                  <a:extLst>
                    <a:ext uri="{9D8B030D-6E8A-4147-A177-3AD203B41FA5}">
                      <a16:colId xmlns:a16="http://schemas.microsoft.com/office/drawing/2014/main" val="80904801"/>
                    </a:ext>
                  </a:extLst>
                </a:gridCol>
                <a:gridCol w="1524000">
                  <a:extLst>
                    <a:ext uri="{9D8B030D-6E8A-4147-A177-3AD203B41FA5}">
                      <a16:colId xmlns:a16="http://schemas.microsoft.com/office/drawing/2014/main" val="92665308"/>
                    </a:ext>
                  </a:extLst>
                </a:gridCol>
                <a:gridCol w="1828799">
                  <a:extLst>
                    <a:ext uri="{9D8B030D-6E8A-4147-A177-3AD203B41FA5}">
                      <a16:colId xmlns:a16="http://schemas.microsoft.com/office/drawing/2014/main" val="3771453558"/>
                    </a:ext>
                  </a:extLst>
                </a:gridCol>
              </a:tblGrid>
              <a:tr h="361856">
                <a:tc gridSpan="8">
                  <a:txBody>
                    <a:bodyPr/>
                    <a:lstStyle/>
                    <a:p>
                      <a:pPr algn="ctr" fontAlgn="b"/>
                      <a:r>
                        <a:rPr lang="es-MX" sz="2400" b="1" i="0" u="none" strike="noStrike" dirty="0">
                          <a:solidFill>
                            <a:schemeClr val="tx1"/>
                          </a:solidFill>
                          <a:effectLst/>
                          <a:latin typeface="Calibri" panose="020F0502020204030204" pitchFamily="34" charset="0"/>
                        </a:rPr>
                        <a:t>¿Conoce Ud. que existan en Paraguay mecanismos, medidas o protocolos para garantizar la </a:t>
                      </a:r>
                    </a:p>
                    <a:p>
                      <a:pPr algn="ctr" fontAlgn="b"/>
                      <a:r>
                        <a:rPr lang="es-MX" sz="2400" b="1" i="0" u="none" strike="noStrike" dirty="0">
                          <a:solidFill>
                            <a:schemeClr val="tx1"/>
                          </a:solidFill>
                          <a:effectLst/>
                          <a:latin typeface="Calibri" panose="020F0502020204030204" pitchFamily="34" charset="0"/>
                        </a:rPr>
                        <a:t>seguridad de los periodistas para el desarrollo de sus tareas?</a:t>
                      </a:r>
                      <a:endParaRPr lang="es-ES" sz="24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algn="l" fontAlgn="b"/>
                      <a:r>
                        <a:rPr lang="es-PY" sz="2400" b="1" i="0" u="none" strike="noStrike" dirty="0">
                          <a:solidFill>
                            <a:srgbClr val="000000"/>
                          </a:solidFill>
                          <a:effectLst/>
                          <a:latin typeface="Calibri" panose="020F0502020204030204" pitchFamily="34" charset="0"/>
                        </a:rPr>
                        <a:t>SI CONOCE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algn="l" fontAlgn="b"/>
                      <a:r>
                        <a:rPr lang="es-PY" sz="2400" b="1" i="0" u="none" strike="noStrike">
                          <a:solidFill>
                            <a:srgbClr val="000000"/>
                          </a:solidFill>
                          <a:effectLst/>
                          <a:latin typeface="Calibri" panose="020F0502020204030204" pitchFamily="34" charset="0"/>
                        </a:rPr>
                        <a:t>NO CONOCE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05408002"/>
                  </a:ext>
                </a:extLst>
              </a:tr>
              <a:tr h="279980">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9190933"/>
                  </a:ext>
                </a:extLst>
              </a:tr>
              <a:tr h="279980">
                <a:tc>
                  <a:txBody>
                    <a:bodyPr/>
                    <a:lstStyle/>
                    <a:p>
                      <a:pPr algn="l" fontAlgn="b"/>
                      <a:r>
                        <a:rPr lang="es-PY" sz="2400" b="1" i="0" u="none" strike="noStrike">
                          <a:solidFill>
                            <a:srgbClr val="000000"/>
                          </a:solidFill>
                          <a:effectLst/>
                          <a:latin typeface="Calibri" panose="020F0502020204030204" pitchFamily="34" charset="0"/>
                        </a:rPr>
                        <a:t>NO DESEA RESPONDER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79980">
                <a:tc>
                  <a:txBody>
                    <a:bodyPr/>
                    <a:lstStyle/>
                    <a:p>
                      <a:pPr algn="l" fontAlgn="b"/>
                      <a:r>
                        <a:rPr lang="es-PY" sz="2400" b="1" i="0" u="none" strike="noStrike" dirty="0">
                          <a:solidFill>
                            <a:srgbClr val="000000"/>
                          </a:solidFill>
                          <a:effectLst/>
                          <a:latin typeface="Calibri" panose="020F0502020204030204" pitchFamily="34" charset="0"/>
                        </a:rPr>
                        <a:t>SIN RESPUESTA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279980">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2665892174"/>
              </p:ext>
            </p:extLst>
          </p:nvPr>
        </p:nvGraphicFramePr>
        <p:xfrm>
          <a:off x="561449" y="5567016"/>
          <a:ext cx="17430224" cy="3487853"/>
        </p:xfrm>
        <a:graphic>
          <a:graphicData uri="http://schemas.openxmlformats.org/drawingml/2006/table">
            <a:tbl>
              <a:tblPr/>
              <a:tblGrid>
                <a:gridCol w="3355134">
                  <a:extLst>
                    <a:ext uri="{9D8B030D-6E8A-4147-A177-3AD203B41FA5}">
                      <a16:colId xmlns:a16="http://schemas.microsoft.com/office/drawing/2014/main" val="2603815270"/>
                    </a:ext>
                  </a:extLst>
                </a:gridCol>
                <a:gridCol w="1912357">
                  <a:extLst>
                    <a:ext uri="{9D8B030D-6E8A-4147-A177-3AD203B41FA5}">
                      <a16:colId xmlns:a16="http://schemas.microsoft.com/office/drawing/2014/main" val="2271645990"/>
                    </a:ext>
                  </a:extLst>
                </a:gridCol>
                <a:gridCol w="1912357">
                  <a:extLst>
                    <a:ext uri="{9D8B030D-6E8A-4147-A177-3AD203B41FA5}">
                      <a16:colId xmlns:a16="http://schemas.microsoft.com/office/drawing/2014/main" val="3365438893"/>
                    </a:ext>
                  </a:extLst>
                </a:gridCol>
                <a:gridCol w="1912357">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533400">
                <a:tc gridSpan="9">
                  <a:txBody>
                    <a:bodyPr/>
                    <a:lstStyle/>
                    <a:p>
                      <a:pPr marL="0" marR="0" lvl="0" indent="0" algn="ctr" defTabSz="1371600" rtl="0" eaLnBrk="1" fontAlgn="b" latinLnBrk="0" hangingPunct="1">
                        <a:lnSpc>
                          <a:spcPct val="100000"/>
                        </a:lnSpc>
                        <a:spcBef>
                          <a:spcPts val="0"/>
                        </a:spcBef>
                        <a:spcAft>
                          <a:spcPts val="0"/>
                        </a:spcAft>
                        <a:buClrTx/>
                        <a:buSzTx/>
                        <a:buFontTx/>
                        <a:buNone/>
                        <a:tabLst/>
                        <a:defRPr/>
                      </a:pPr>
                      <a:r>
                        <a:rPr lang="es-MX" sz="2400" b="1" i="0" u="none" strike="noStrike" dirty="0">
                          <a:solidFill>
                            <a:schemeClr val="tx1"/>
                          </a:solidFill>
                          <a:effectLst/>
                          <a:latin typeface="Calibri" panose="020F0502020204030204" pitchFamily="34" charset="0"/>
                        </a:rPr>
                        <a:t>¿Conoce Ud. que existan en Paraguay mecanismos, medidas o protocolos para garantizar </a:t>
                      </a:r>
                    </a:p>
                    <a:p>
                      <a:pPr marL="0" marR="0" lvl="0" indent="0" algn="ctr" defTabSz="1371600" rtl="0" eaLnBrk="1" fontAlgn="b" latinLnBrk="0" hangingPunct="1">
                        <a:lnSpc>
                          <a:spcPct val="100000"/>
                        </a:lnSpc>
                        <a:spcBef>
                          <a:spcPts val="0"/>
                        </a:spcBef>
                        <a:spcAft>
                          <a:spcPts val="0"/>
                        </a:spcAft>
                        <a:buClrTx/>
                        <a:buSzTx/>
                        <a:buFontTx/>
                        <a:buNone/>
                        <a:tabLst/>
                        <a:defRPr/>
                      </a:pPr>
                      <a:r>
                        <a:rPr lang="es-MX" sz="2400" b="1" i="0" u="none" strike="noStrike" dirty="0">
                          <a:solidFill>
                            <a:schemeClr val="tx1"/>
                          </a:solidFill>
                          <a:effectLst/>
                          <a:latin typeface="Calibri" panose="020F0502020204030204" pitchFamily="34" charset="0"/>
                        </a:rPr>
                        <a:t>la seguridad de los periodistas para el desarrollo de sus tareas?</a:t>
                      </a: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29398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93986">
                <a:tc>
                  <a:txBody>
                    <a:bodyPr/>
                    <a:lstStyle/>
                    <a:p>
                      <a:pPr algn="l" fontAlgn="b"/>
                      <a:r>
                        <a:rPr lang="es-PY" sz="2400" b="1" i="0" u="none" strike="noStrike" dirty="0">
                          <a:solidFill>
                            <a:srgbClr val="000000"/>
                          </a:solidFill>
                          <a:effectLst/>
                          <a:latin typeface="Calibri" panose="020F0502020204030204" pitchFamily="34" charset="0"/>
                        </a:rPr>
                        <a:t>SI CONOCE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93986">
                <a:tc>
                  <a:txBody>
                    <a:bodyPr/>
                    <a:lstStyle/>
                    <a:p>
                      <a:pPr algn="l" fontAlgn="b"/>
                      <a:r>
                        <a:rPr lang="es-PY" sz="2400" b="1" i="0" u="none" strike="noStrike" dirty="0">
                          <a:solidFill>
                            <a:srgbClr val="000000"/>
                          </a:solidFill>
                          <a:effectLst/>
                          <a:latin typeface="Calibri" panose="020F0502020204030204" pitchFamily="34" charset="0"/>
                        </a:rPr>
                        <a:t>NO CONOCE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49,2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0323557"/>
                  </a:ext>
                </a:extLst>
              </a:tr>
              <a:tr h="293986">
                <a:tc>
                  <a:txBody>
                    <a:bodyPr/>
                    <a:lstStyle/>
                    <a:p>
                      <a:pPr algn="l" fontAlgn="b"/>
                      <a:r>
                        <a:rPr lang="es-PY" sz="2400" b="1" i="0" u="none" strike="noStrike">
                          <a:solidFill>
                            <a:srgbClr val="000000"/>
                          </a:solidFill>
                          <a:effectLst/>
                          <a:latin typeface="Calibri" panose="020F0502020204030204" pitchFamily="34" charset="0"/>
                        </a:rPr>
                        <a:t>NO SABE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9,6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58536756"/>
                  </a:ext>
                </a:extLst>
              </a:tr>
              <a:tr h="293986">
                <a:tc>
                  <a:txBody>
                    <a:bodyPr/>
                    <a:lstStyle/>
                    <a:p>
                      <a:pPr algn="l" fontAlgn="b"/>
                      <a:r>
                        <a:rPr lang="es-PY" sz="2400" b="1" i="0" u="none" strike="noStrike">
                          <a:solidFill>
                            <a:srgbClr val="000000"/>
                          </a:solidFill>
                          <a:effectLst/>
                          <a:latin typeface="Calibri" panose="020F0502020204030204" pitchFamily="34" charset="0"/>
                        </a:rPr>
                        <a:t>NO DESEA RESPONDER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93986">
                <a:tc>
                  <a:txBody>
                    <a:bodyPr/>
                    <a:lstStyle/>
                    <a:p>
                      <a:pPr algn="l" fontAlgn="b"/>
                      <a:r>
                        <a:rPr lang="es-PY" sz="2400" b="1" i="0" u="none" strike="noStrike" dirty="0">
                          <a:solidFill>
                            <a:srgbClr val="000000"/>
                          </a:solidFill>
                          <a:effectLst/>
                          <a:latin typeface="Calibri" panose="020F0502020204030204" pitchFamily="34" charset="0"/>
                        </a:rPr>
                        <a:t>SIN RESPUESTA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r h="293986">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3030332"/>
                  </a:ext>
                </a:extLst>
              </a:tr>
            </a:tbl>
          </a:graphicData>
        </a:graphic>
      </p:graphicFrame>
      <p:sp>
        <p:nvSpPr>
          <p:cNvPr id="5" name="TextBox 4">
            <a:extLst>
              <a:ext uri="{FF2B5EF4-FFF2-40B4-BE49-F238E27FC236}">
                <a16:creationId xmlns:a16="http://schemas.microsoft.com/office/drawing/2014/main" id="{2E54AE98-FFB2-79F9-4B47-627EDC429AA8}"/>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5336559"/>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087600" cy="830997"/>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1077218"/>
          </a:xfrm>
          <a:prstGeom prst="rect">
            <a:avLst/>
          </a:prstGeom>
          <a:noFill/>
        </p:spPr>
        <p:txBody>
          <a:bodyPr wrap="square" rtlCol="0">
            <a:spAutoFit/>
          </a:bodyPr>
          <a:lstStyle/>
          <a:p>
            <a:pPr marL="685800" lvl="1" algn="r" defTabSz="1371600"/>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4.B. INSTANCIAS/INSTITUCIONES SOBRE LAS CUALES RECAE MAYOR RESPONSABILIDAD PARA VELAR POR LA SEGURIDAD DE LOS PERIODISTAS / SEGÚN GRADO DE RESPONSABILIDAD: EL PODER EJECUTIVO </a:t>
            </a:r>
            <a:endParaRPr lang="es-PY" sz="2000" b="1" kern="100" dirty="0">
              <a:effectLst/>
              <a:latin typeface="Aptos" panose="020B0004020202020204" pitchFamily="34" charset="0"/>
              <a:ea typeface="Aptos" panose="020B0004020202020204" pitchFamily="34" charset="0"/>
              <a:cs typeface="Times New Roman" panose="02020603050405020304" pitchFamily="18" charset="0"/>
            </a:endParaRPr>
          </a:p>
          <a:p>
            <a:pPr marL="685800" marR="0" lvl="1" indent="0" algn="r" defTabSz="1371600" rtl="0" eaLnBrk="1" fontAlgn="auto" latinLnBrk="0" hangingPunct="1">
              <a:lnSpc>
                <a:spcPct val="100000"/>
              </a:lnSpc>
              <a:spcBef>
                <a:spcPts val="0"/>
              </a:spcBef>
              <a:spcAft>
                <a:spcPts val="0"/>
              </a:spcAft>
              <a:buClrTx/>
              <a:buSzTx/>
              <a:buFontTx/>
              <a:buNone/>
              <a:tabLst/>
              <a:defRPr/>
            </a:pPr>
            <a:endParaRPr kumimoji="0" lang="es-PY"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3304399292"/>
              </p:ext>
            </p:extLst>
          </p:nvPr>
        </p:nvGraphicFramePr>
        <p:xfrm>
          <a:off x="517572" y="1407590"/>
          <a:ext cx="17341539" cy="3735911"/>
        </p:xfrm>
        <a:graphic>
          <a:graphicData uri="http://schemas.openxmlformats.org/drawingml/2006/table">
            <a:tbl>
              <a:tblPr/>
              <a:tblGrid>
                <a:gridCol w="3749432">
                  <a:extLst>
                    <a:ext uri="{9D8B030D-6E8A-4147-A177-3AD203B41FA5}">
                      <a16:colId xmlns:a16="http://schemas.microsoft.com/office/drawing/2014/main" val="2603815270"/>
                    </a:ext>
                  </a:extLst>
                </a:gridCol>
                <a:gridCol w="2137099">
                  <a:extLst>
                    <a:ext uri="{9D8B030D-6E8A-4147-A177-3AD203B41FA5}">
                      <a16:colId xmlns:a16="http://schemas.microsoft.com/office/drawing/2014/main" val="2271645990"/>
                    </a:ext>
                  </a:extLst>
                </a:gridCol>
                <a:gridCol w="2137099">
                  <a:extLst>
                    <a:ext uri="{9D8B030D-6E8A-4147-A177-3AD203B41FA5}">
                      <a16:colId xmlns:a16="http://schemas.microsoft.com/office/drawing/2014/main" val="3365438893"/>
                    </a:ext>
                  </a:extLst>
                </a:gridCol>
                <a:gridCol w="2137099">
                  <a:extLst>
                    <a:ext uri="{9D8B030D-6E8A-4147-A177-3AD203B41FA5}">
                      <a16:colId xmlns:a16="http://schemas.microsoft.com/office/drawing/2014/main" val="2198213398"/>
                    </a:ext>
                  </a:extLst>
                </a:gridCol>
                <a:gridCol w="2137099">
                  <a:extLst>
                    <a:ext uri="{9D8B030D-6E8A-4147-A177-3AD203B41FA5}">
                      <a16:colId xmlns:a16="http://schemas.microsoft.com/office/drawing/2014/main" val="2276656453"/>
                    </a:ext>
                  </a:extLst>
                </a:gridCol>
                <a:gridCol w="1670583">
                  <a:extLst>
                    <a:ext uri="{9D8B030D-6E8A-4147-A177-3AD203B41FA5}">
                      <a16:colId xmlns:a16="http://schemas.microsoft.com/office/drawing/2014/main" val="80904801"/>
                    </a:ext>
                  </a:extLst>
                </a:gridCol>
                <a:gridCol w="1533240">
                  <a:extLst>
                    <a:ext uri="{9D8B030D-6E8A-4147-A177-3AD203B41FA5}">
                      <a16:colId xmlns:a16="http://schemas.microsoft.com/office/drawing/2014/main" val="92665308"/>
                    </a:ext>
                  </a:extLst>
                </a:gridCol>
                <a:gridCol w="1839888">
                  <a:extLst>
                    <a:ext uri="{9D8B030D-6E8A-4147-A177-3AD203B41FA5}">
                      <a16:colId xmlns:a16="http://schemas.microsoft.com/office/drawing/2014/main" val="3771453558"/>
                    </a:ext>
                  </a:extLst>
                </a:gridCol>
              </a:tblGrid>
              <a:tr h="787085">
                <a:tc gridSpan="8">
                  <a:txBody>
                    <a:bodyPr/>
                    <a:lstStyle/>
                    <a:p>
                      <a:pPr algn="ctr" fontAlgn="b"/>
                      <a:r>
                        <a:rPr lang="es-MX" sz="2000" b="1" i="0" u="none" strike="noStrike" dirty="0">
                          <a:solidFill>
                            <a:schemeClr val="tx1"/>
                          </a:solidFill>
                          <a:effectLst/>
                          <a:latin typeface="Calibri" panose="020F0502020204030204" pitchFamily="34" charset="0"/>
                        </a:rPr>
                        <a:t>¿</a:t>
                      </a:r>
                      <a:r>
                        <a:rPr lang="es-MX" sz="2100" b="1" i="0" u="none" strike="noStrike" dirty="0">
                          <a:solidFill>
                            <a:schemeClr val="tx1"/>
                          </a:solidFill>
                          <a:effectLst/>
                          <a:latin typeface="Calibri" panose="020F0502020204030204" pitchFamily="34" charset="0"/>
                        </a:rPr>
                        <a:t>Sobre qué instancias/instituciones cree Ud. recae actualmente la mayor responsabilidad para velar por la seguridad</a:t>
                      </a:r>
                    </a:p>
                    <a:p>
                      <a:pPr algn="ctr" fontAlgn="b"/>
                      <a:r>
                        <a:rPr lang="es-MX" sz="2100" b="1" i="0" u="none" strike="noStrike" dirty="0">
                          <a:solidFill>
                            <a:schemeClr val="tx1"/>
                          </a:solidFill>
                          <a:effectLst/>
                          <a:latin typeface="Calibri" panose="020F0502020204030204" pitchFamily="34" charset="0"/>
                        </a:rPr>
                        <a:t> de los periodistas en nuestro país? Indicar según el grado de responsabilidad: EL PODER  EJECUTIVO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667881">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456189">
                <a:tc>
                  <a:txBody>
                    <a:bodyPr/>
                    <a:lstStyle/>
                    <a:p>
                      <a:pPr algn="l" fontAlgn="b"/>
                      <a:r>
                        <a:rPr lang="es-PY" sz="2400" b="1" i="0" u="none" strike="noStrike" dirty="0">
                          <a:solidFill>
                            <a:srgbClr val="000000"/>
                          </a:solidFill>
                          <a:effectLst/>
                          <a:latin typeface="Calibri" panose="020F0502020204030204" pitchFamily="34" charset="0"/>
                        </a:rPr>
                        <a:t>NINGUNA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456189">
                <a:tc>
                  <a:txBody>
                    <a:bodyPr/>
                    <a:lstStyle/>
                    <a:p>
                      <a:pPr algn="l" fontAlgn="b"/>
                      <a:r>
                        <a:rPr lang="es-PY" sz="2400" b="1" i="0" u="none" strike="noStrike" dirty="0">
                          <a:solidFill>
                            <a:srgbClr val="000000"/>
                          </a:solidFill>
                          <a:effectLst/>
                          <a:latin typeface="Calibri" panose="020F0502020204030204" pitchFamily="34" charset="0"/>
                        </a:rPr>
                        <a:t>POCA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05408002"/>
                  </a:ext>
                </a:extLst>
              </a:tr>
              <a:tr h="456189">
                <a:tc>
                  <a:txBody>
                    <a:bodyPr/>
                    <a:lstStyle/>
                    <a:p>
                      <a:pPr algn="l" fontAlgn="b"/>
                      <a:r>
                        <a:rPr lang="es-PY" sz="2400" b="1" i="0" u="none" strike="noStrike" dirty="0">
                          <a:solidFill>
                            <a:srgbClr val="000000"/>
                          </a:solidFill>
                          <a:effectLst/>
                          <a:latin typeface="Calibri" panose="020F0502020204030204" pitchFamily="34" charset="0"/>
                        </a:rPr>
                        <a:t>MUCHA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9190933"/>
                  </a:ext>
                </a:extLst>
              </a:tr>
              <a:tr h="456189">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456189">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2917986291"/>
              </p:ext>
            </p:extLst>
          </p:nvPr>
        </p:nvGraphicFramePr>
        <p:xfrm>
          <a:off x="428888" y="5295900"/>
          <a:ext cx="17430224" cy="4033138"/>
        </p:xfrm>
        <a:graphic>
          <a:graphicData uri="http://schemas.openxmlformats.org/drawingml/2006/table">
            <a:tbl>
              <a:tblPr/>
              <a:tblGrid>
                <a:gridCol w="3355134">
                  <a:extLst>
                    <a:ext uri="{9D8B030D-6E8A-4147-A177-3AD203B41FA5}">
                      <a16:colId xmlns:a16="http://schemas.microsoft.com/office/drawing/2014/main" val="2603815270"/>
                    </a:ext>
                  </a:extLst>
                </a:gridCol>
                <a:gridCol w="1912357">
                  <a:extLst>
                    <a:ext uri="{9D8B030D-6E8A-4147-A177-3AD203B41FA5}">
                      <a16:colId xmlns:a16="http://schemas.microsoft.com/office/drawing/2014/main" val="2271645990"/>
                    </a:ext>
                  </a:extLst>
                </a:gridCol>
                <a:gridCol w="1912357">
                  <a:extLst>
                    <a:ext uri="{9D8B030D-6E8A-4147-A177-3AD203B41FA5}">
                      <a16:colId xmlns:a16="http://schemas.microsoft.com/office/drawing/2014/main" val="3365438893"/>
                    </a:ext>
                  </a:extLst>
                </a:gridCol>
                <a:gridCol w="1912357">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864395">
                <a:tc gridSpan="9">
                  <a:txBody>
                    <a:bodyPr/>
                    <a:lstStyle/>
                    <a:p>
                      <a:pPr algn="ctr" fontAlgn="b"/>
                      <a:r>
                        <a:rPr lang="es-MX" sz="2000" b="1" i="0" u="none" strike="noStrike" dirty="0">
                          <a:solidFill>
                            <a:schemeClr val="tx1"/>
                          </a:solidFill>
                          <a:effectLst/>
                          <a:latin typeface="Calibri" panose="020F0502020204030204" pitchFamily="34" charset="0"/>
                        </a:rPr>
                        <a:t>¿</a:t>
                      </a:r>
                      <a:r>
                        <a:rPr lang="es-MX" sz="2100" b="1" i="0" u="none" strike="noStrike" dirty="0">
                          <a:solidFill>
                            <a:schemeClr val="tx1"/>
                          </a:solidFill>
                          <a:effectLst/>
                          <a:latin typeface="Calibri" panose="020F0502020204030204" pitchFamily="34" charset="0"/>
                        </a:rPr>
                        <a:t>Sobre qué instancias/instituciones cree Ud. recae actualmente la mayor responsabilidad para velar por la seguridad</a:t>
                      </a:r>
                    </a:p>
                    <a:p>
                      <a:pPr algn="ctr" fontAlgn="b"/>
                      <a:r>
                        <a:rPr lang="es-MX" sz="2100" b="1" i="0" u="none" strike="noStrike" dirty="0">
                          <a:solidFill>
                            <a:schemeClr val="tx1"/>
                          </a:solidFill>
                          <a:effectLst/>
                          <a:latin typeface="Calibri" panose="020F0502020204030204" pitchFamily="34" charset="0"/>
                        </a:rPr>
                        <a:t> de los periodistas en nuestro país? Indicar según el grado de responsabilidad: EL PODER  EJECUTIVO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663758">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500997">
                <a:tc>
                  <a:txBody>
                    <a:bodyPr/>
                    <a:lstStyle/>
                    <a:p>
                      <a:pPr algn="l" fontAlgn="b"/>
                      <a:r>
                        <a:rPr lang="es-PY" sz="2400" b="1" i="0" u="none" strike="noStrike" dirty="0">
                          <a:solidFill>
                            <a:srgbClr val="000000"/>
                          </a:solidFill>
                          <a:effectLst/>
                          <a:latin typeface="Calibri" panose="020F0502020204030204" pitchFamily="34" charset="0"/>
                        </a:rPr>
                        <a:t>NINGUNA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500997">
                <a:tc>
                  <a:txBody>
                    <a:bodyPr/>
                    <a:lstStyle/>
                    <a:p>
                      <a:pPr algn="l" fontAlgn="b"/>
                      <a:r>
                        <a:rPr lang="es-PY" sz="2400" b="1" i="0" u="none" strike="noStrike">
                          <a:solidFill>
                            <a:srgbClr val="000000"/>
                          </a:solidFill>
                          <a:effectLst/>
                          <a:latin typeface="Calibri" panose="020F0502020204030204" pitchFamily="34" charset="0"/>
                        </a:rPr>
                        <a:t>POCA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0323557"/>
                  </a:ext>
                </a:extLst>
              </a:tr>
              <a:tr h="500997">
                <a:tc>
                  <a:txBody>
                    <a:bodyPr/>
                    <a:lstStyle/>
                    <a:p>
                      <a:pPr algn="l" fontAlgn="b"/>
                      <a:r>
                        <a:rPr lang="es-PY" sz="2400" b="1" i="0" u="none" strike="noStrike">
                          <a:solidFill>
                            <a:srgbClr val="000000"/>
                          </a:solidFill>
                          <a:effectLst/>
                          <a:latin typeface="Calibri" panose="020F0502020204030204" pitchFamily="34" charset="0"/>
                        </a:rPr>
                        <a:t>MUCHA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58,7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58536756"/>
                  </a:ext>
                </a:extLst>
              </a:tr>
              <a:tr h="500997">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500997">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sp>
        <p:nvSpPr>
          <p:cNvPr id="5" name="TextBox 4">
            <a:extLst>
              <a:ext uri="{FF2B5EF4-FFF2-40B4-BE49-F238E27FC236}">
                <a16:creationId xmlns:a16="http://schemas.microsoft.com/office/drawing/2014/main" id="{77B0F7C3-8866-3A05-EBCA-0C56C3B6F043}"/>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7621817"/>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087600" cy="830997"/>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830997"/>
          </a:xfrm>
          <a:prstGeom prst="rect">
            <a:avLst/>
          </a:prstGeom>
          <a:noFill/>
        </p:spPr>
        <p:txBody>
          <a:bodyPr wrap="square" rtlCol="0">
            <a:spAutoFit/>
          </a:bodyPr>
          <a:lstStyle/>
          <a:p>
            <a:pPr marL="685800" lvl="1" algn="r" defTabSz="1371600"/>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4.B INSTANCIAS/INSTITUCIONES SOBRE LAS CUALES RECAE MAYOR RESPONSABILIDAD PARA VELAR POR LA SEGURIDAD DE LOS PERIODISTAS / SEGÚN GRADO DE RESPONSABILIDAD: EL PODER LEGISLATIVO </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3231949485"/>
              </p:ext>
            </p:extLst>
          </p:nvPr>
        </p:nvGraphicFramePr>
        <p:xfrm>
          <a:off x="517572" y="1407590"/>
          <a:ext cx="17430224" cy="3759157"/>
        </p:xfrm>
        <a:graphic>
          <a:graphicData uri="http://schemas.openxmlformats.org/drawingml/2006/table">
            <a:tbl>
              <a:tblPr/>
              <a:tblGrid>
                <a:gridCol w="3768607">
                  <a:extLst>
                    <a:ext uri="{9D8B030D-6E8A-4147-A177-3AD203B41FA5}">
                      <a16:colId xmlns:a16="http://schemas.microsoft.com/office/drawing/2014/main" val="2603815270"/>
                    </a:ext>
                  </a:extLst>
                </a:gridCol>
                <a:gridCol w="2148028">
                  <a:extLst>
                    <a:ext uri="{9D8B030D-6E8A-4147-A177-3AD203B41FA5}">
                      <a16:colId xmlns:a16="http://schemas.microsoft.com/office/drawing/2014/main" val="2271645990"/>
                    </a:ext>
                  </a:extLst>
                </a:gridCol>
                <a:gridCol w="2148028">
                  <a:extLst>
                    <a:ext uri="{9D8B030D-6E8A-4147-A177-3AD203B41FA5}">
                      <a16:colId xmlns:a16="http://schemas.microsoft.com/office/drawing/2014/main" val="3365438893"/>
                    </a:ext>
                  </a:extLst>
                </a:gridCol>
                <a:gridCol w="2148028">
                  <a:extLst>
                    <a:ext uri="{9D8B030D-6E8A-4147-A177-3AD203B41FA5}">
                      <a16:colId xmlns:a16="http://schemas.microsoft.com/office/drawing/2014/main" val="2198213398"/>
                    </a:ext>
                  </a:extLst>
                </a:gridCol>
                <a:gridCol w="2148028">
                  <a:extLst>
                    <a:ext uri="{9D8B030D-6E8A-4147-A177-3AD203B41FA5}">
                      <a16:colId xmlns:a16="http://schemas.microsoft.com/office/drawing/2014/main" val="2276656453"/>
                    </a:ext>
                  </a:extLst>
                </a:gridCol>
                <a:gridCol w="1679127">
                  <a:extLst>
                    <a:ext uri="{9D8B030D-6E8A-4147-A177-3AD203B41FA5}">
                      <a16:colId xmlns:a16="http://schemas.microsoft.com/office/drawing/2014/main" val="80904801"/>
                    </a:ext>
                  </a:extLst>
                </a:gridCol>
                <a:gridCol w="1541081">
                  <a:extLst>
                    <a:ext uri="{9D8B030D-6E8A-4147-A177-3AD203B41FA5}">
                      <a16:colId xmlns:a16="http://schemas.microsoft.com/office/drawing/2014/main" val="92665308"/>
                    </a:ext>
                  </a:extLst>
                </a:gridCol>
                <a:gridCol w="1849297">
                  <a:extLst>
                    <a:ext uri="{9D8B030D-6E8A-4147-A177-3AD203B41FA5}">
                      <a16:colId xmlns:a16="http://schemas.microsoft.com/office/drawing/2014/main" val="3771453558"/>
                    </a:ext>
                  </a:extLst>
                </a:gridCol>
              </a:tblGrid>
              <a:tr h="361856">
                <a:tc gridSpan="8">
                  <a:txBody>
                    <a:bodyPr/>
                    <a:lstStyle/>
                    <a:p>
                      <a:pPr algn="ctr" fontAlgn="b"/>
                      <a:endParaRPr lang="es-ES" sz="2100" b="1" i="0" u="none" strike="noStrike" dirty="0">
                        <a:solidFill>
                          <a:schemeClr val="tx1"/>
                        </a:solidFill>
                        <a:effectLst/>
                        <a:latin typeface="Calibri" panose="020F0502020204030204" pitchFamily="34" charset="0"/>
                      </a:endParaRPr>
                    </a:p>
                    <a:p>
                      <a:pPr algn="ctr" fontAlgn="b"/>
                      <a:r>
                        <a:rPr lang="es-MX" sz="2400" b="1" i="0" u="none" strike="noStrike" dirty="0">
                          <a:solidFill>
                            <a:schemeClr val="tx1"/>
                          </a:solidFill>
                          <a:effectLst/>
                          <a:latin typeface="Calibri" panose="020F0502020204030204" pitchFamily="34" charset="0"/>
                        </a:rPr>
                        <a:t>¿</a:t>
                      </a:r>
                      <a:r>
                        <a:rPr lang="es-MX" sz="2100" b="1" i="0" u="none" strike="noStrike" dirty="0">
                          <a:solidFill>
                            <a:schemeClr val="tx1"/>
                          </a:solidFill>
                          <a:effectLst/>
                          <a:latin typeface="Calibri" panose="020F0502020204030204" pitchFamily="34" charset="0"/>
                        </a:rPr>
                        <a:t>Sobre qué instancias/instituciones cree Ud. recae actualmente la mayor responsabilidad para velar por la seguridad</a:t>
                      </a:r>
                    </a:p>
                    <a:p>
                      <a:pPr algn="ctr" fontAlgn="b"/>
                      <a:r>
                        <a:rPr lang="es-MX" sz="2100" b="1" i="0" u="none" strike="noStrike" dirty="0">
                          <a:solidFill>
                            <a:schemeClr val="tx1"/>
                          </a:solidFill>
                          <a:effectLst/>
                          <a:latin typeface="Calibri" panose="020F0502020204030204" pitchFamily="34" charset="0"/>
                        </a:rPr>
                        <a:t> de los periodistas en nuestro país? Indicar según el grado de responsabilidad : EL PODER  </a:t>
                      </a:r>
                      <a:r>
                        <a:rPr lang="es-PY" sz="2100" b="1" i="0" u="none" strike="noStrike" dirty="0">
                          <a:solidFill>
                            <a:schemeClr val="tx1"/>
                          </a:solidFill>
                          <a:effectLst/>
                          <a:latin typeface="Calibri" panose="020F0502020204030204" pitchFamily="34" charset="0"/>
                        </a:rPr>
                        <a:t>LEGISLATIVO </a:t>
                      </a:r>
                      <a:endParaRPr lang="es-ES" sz="2100" b="1" i="0" u="none" strike="noStrike" dirty="0">
                        <a:solidFill>
                          <a:schemeClr val="tx1"/>
                        </a:solidFill>
                        <a:effectLst/>
                        <a:latin typeface="Calibri" panose="020F0502020204030204" pitchFamily="34" charset="0"/>
                      </a:endParaRPr>
                    </a:p>
                    <a:p>
                      <a:pPr algn="ctr" fontAlgn="b"/>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algn="l" fontAlgn="b"/>
                      <a:r>
                        <a:rPr lang="es-PY" sz="2400" b="1" i="0" u="none" strike="noStrike" dirty="0">
                          <a:solidFill>
                            <a:srgbClr val="000000"/>
                          </a:solidFill>
                          <a:effectLst/>
                          <a:latin typeface="Calibri" panose="020F0502020204030204" pitchFamily="34" charset="0"/>
                        </a:rPr>
                        <a:t>NINGUNA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algn="l" fontAlgn="b"/>
                      <a:r>
                        <a:rPr lang="es-PY" sz="2400" b="1" i="0" u="none" strike="noStrike" dirty="0">
                          <a:solidFill>
                            <a:srgbClr val="000000"/>
                          </a:solidFill>
                          <a:effectLst/>
                          <a:latin typeface="Calibri" panose="020F0502020204030204" pitchFamily="34" charset="0"/>
                        </a:rPr>
                        <a:t>POCA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05408002"/>
                  </a:ext>
                </a:extLst>
              </a:tr>
              <a:tr h="279980">
                <a:tc>
                  <a:txBody>
                    <a:bodyPr/>
                    <a:lstStyle/>
                    <a:p>
                      <a:pPr algn="l" fontAlgn="b"/>
                      <a:r>
                        <a:rPr lang="es-PY" sz="2400" b="1" i="0" u="none" strike="noStrike" dirty="0">
                          <a:solidFill>
                            <a:srgbClr val="000000"/>
                          </a:solidFill>
                          <a:effectLst/>
                          <a:latin typeface="Calibri" panose="020F0502020204030204" pitchFamily="34" charset="0"/>
                        </a:rPr>
                        <a:t>MUCHA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9190933"/>
                  </a:ext>
                </a:extLst>
              </a:tr>
              <a:tr h="279980">
                <a:tc>
                  <a:txBody>
                    <a:bodyPr/>
                    <a:lstStyle/>
                    <a:p>
                      <a:pPr algn="l" fontAlgn="b"/>
                      <a:r>
                        <a:rPr lang="es-PY" sz="24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79980">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677376890"/>
              </p:ext>
            </p:extLst>
          </p:nvPr>
        </p:nvGraphicFramePr>
        <p:xfrm>
          <a:off x="517572" y="5434303"/>
          <a:ext cx="17430224" cy="3706928"/>
        </p:xfrm>
        <a:graphic>
          <a:graphicData uri="http://schemas.openxmlformats.org/drawingml/2006/table">
            <a:tbl>
              <a:tblPr/>
              <a:tblGrid>
                <a:gridCol w="3355134">
                  <a:extLst>
                    <a:ext uri="{9D8B030D-6E8A-4147-A177-3AD203B41FA5}">
                      <a16:colId xmlns:a16="http://schemas.microsoft.com/office/drawing/2014/main" val="2603815270"/>
                    </a:ext>
                  </a:extLst>
                </a:gridCol>
                <a:gridCol w="1912357">
                  <a:extLst>
                    <a:ext uri="{9D8B030D-6E8A-4147-A177-3AD203B41FA5}">
                      <a16:colId xmlns:a16="http://schemas.microsoft.com/office/drawing/2014/main" val="2271645990"/>
                    </a:ext>
                  </a:extLst>
                </a:gridCol>
                <a:gridCol w="1912357">
                  <a:extLst>
                    <a:ext uri="{9D8B030D-6E8A-4147-A177-3AD203B41FA5}">
                      <a16:colId xmlns:a16="http://schemas.microsoft.com/office/drawing/2014/main" val="3365438893"/>
                    </a:ext>
                  </a:extLst>
                </a:gridCol>
                <a:gridCol w="1912357">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533400">
                <a:tc gridSpan="9">
                  <a:txBody>
                    <a:bodyPr/>
                    <a:lstStyle/>
                    <a:p>
                      <a:pPr marL="0" marR="0" lvl="0" indent="0" algn="ctr" defTabSz="1371600" rtl="0" eaLnBrk="1" fontAlgn="b" latinLnBrk="0" hangingPunct="1">
                        <a:lnSpc>
                          <a:spcPct val="100000"/>
                        </a:lnSpc>
                        <a:spcBef>
                          <a:spcPts val="0"/>
                        </a:spcBef>
                        <a:spcAft>
                          <a:spcPts val="0"/>
                        </a:spcAft>
                        <a:buClrTx/>
                        <a:buSzTx/>
                        <a:buFontTx/>
                        <a:buNone/>
                        <a:tabLst/>
                        <a:defRPr/>
                      </a:pPr>
                      <a:endParaRPr lang="es-ES" sz="2100" b="1" i="0" u="none" strike="noStrike" dirty="0">
                        <a:solidFill>
                          <a:schemeClr val="tx1"/>
                        </a:solidFill>
                        <a:effectLst/>
                        <a:latin typeface="Calibri" panose="020F0502020204030204" pitchFamily="34" charset="0"/>
                      </a:endParaRPr>
                    </a:p>
                    <a:p>
                      <a:pPr algn="ctr" fontAlgn="b"/>
                      <a:r>
                        <a:rPr lang="es-MX" sz="2400" b="1" i="0" u="none" strike="noStrike" dirty="0">
                          <a:solidFill>
                            <a:schemeClr val="tx1"/>
                          </a:solidFill>
                          <a:effectLst/>
                          <a:latin typeface="Calibri" panose="020F0502020204030204" pitchFamily="34" charset="0"/>
                        </a:rPr>
                        <a:t>¿</a:t>
                      </a:r>
                      <a:r>
                        <a:rPr lang="es-MX" sz="2100" b="1" i="0" u="none" strike="noStrike" dirty="0">
                          <a:solidFill>
                            <a:schemeClr val="tx1"/>
                          </a:solidFill>
                          <a:effectLst/>
                          <a:latin typeface="Calibri" panose="020F0502020204030204" pitchFamily="34" charset="0"/>
                        </a:rPr>
                        <a:t>Sobre qué instancias/instituciones cree Ud. recae actualmente la mayor responsabilidad para velar por la seguridad</a:t>
                      </a:r>
                    </a:p>
                    <a:p>
                      <a:pPr algn="ctr" fontAlgn="b"/>
                      <a:r>
                        <a:rPr lang="es-MX" sz="2100" b="1" i="0" u="none" strike="noStrike" dirty="0">
                          <a:solidFill>
                            <a:schemeClr val="tx1"/>
                          </a:solidFill>
                          <a:effectLst/>
                          <a:latin typeface="Calibri" panose="020F0502020204030204" pitchFamily="34" charset="0"/>
                        </a:rPr>
                        <a:t> de los periodistas en nuestro país? Indicar según el grado de responsabilidad EL PODER  LEGISLATIVO </a:t>
                      </a:r>
                      <a:endParaRPr lang="es-ES" sz="2100" b="1" i="0" u="none" strike="noStrike" dirty="0">
                        <a:solidFill>
                          <a:schemeClr val="tx1"/>
                        </a:solidFill>
                        <a:effectLst/>
                        <a:latin typeface="Calibri" panose="020F0502020204030204" pitchFamily="34" charset="0"/>
                      </a:endParaRPr>
                    </a:p>
                    <a:p>
                      <a:pPr marL="0" marR="0" lvl="0" indent="0" algn="ctr" defTabSz="1371600" rtl="0" eaLnBrk="1" fontAlgn="b" latinLnBrk="0" hangingPunct="1">
                        <a:lnSpc>
                          <a:spcPct val="100000"/>
                        </a:lnSpc>
                        <a:spcBef>
                          <a:spcPts val="0"/>
                        </a:spcBef>
                        <a:spcAft>
                          <a:spcPts val="0"/>
                        </a:spcAft>
                        <a:buClrTx/>
                        <a:buSzTx/>
                        <a:buFontTx/>
                        <a:buNone/>
                        <a:tabLst/>
                        <a:defRPr/>
                      </a:pP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29398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93986">
                <a:tc>
                  <a:txBody>
                    <a:bodyPr/>
                    <a:lstStyle/>
                    <a:p>
                      <a:pPr algn="l" fontAlgn="b"/>
                      <a:r>
                        <a:rPr lang="es-PY" sz="2400" b="1" i="0" u="none" strike="noStrike" dirty="0">
                          <a:solidFill>
                            <a:srgbClr val="000000"/>
                          </a:solidFill>
                          <a:effectLst/>
                          <a:latin typeface="Calibri" panose="020F0502020204030204" pitchFamily="34" charset="0"/>
                        </a:rPr>
                        <a:t>NINGUNA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93986">
                <a:tc>
                  <a:txBody>
                    <a:bodyPr/>
                    <a:lstStyle/>
                    <a:p>
                      <a:pPr algn="l" fontAlgn="b"/>
                      <a:r>
                        <a:rPr lang="es-PY" sz="2400" b="1" i="0" u="none" strike="noStrike" dirty="0">
                          <a:solidFill>
                            <a:srgbClr val="000000"/>
                          </a:solidFill>
                          <a:effectLst/>
                          <a:latin typeface="Calibri" panose="020F0502020204030204" pitchFamily="34" charset="0"/>
                        </a:rPr>
                        <a:t>POCA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0323557"/>
                  </a:ext>
                </a:extLst>
              </a:tr>
              <a:tr h="293986">
                <a:tc>
                  <a:txBody>
                    <a:bodyPr/>
                    <a:lstStyle/>
                    <a:p>
                      <a:pPr algn="l" fontAlgn="b"/>
                      <a:r>
                        <a:rPr lang="es-PY" sz="2400" b="1" i="0" u="none" strike="noStrike" dirty="0">
                          <a:solidFill>
                            <a:srgbClr val="000000"/>
                          </a:solidFill>
                          <a:effectLst/>
                          <a:latin typeface="Calibri" panose="020F0502020204030204" pitchFamily="34" charset="0"/>
                        </a:rPr>
                        <a:t>MUCHA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58536756"/>
                  </a:ext>
                </a:extLst>
              </a:tr>
              <a:tr h="293986">
                <a:tc>
                  <a:txBody>
                    <a:bodyPr/>
                    <a:lstStyle/>
                    <a:p>
                      <a:pPr algn="l" fontAlgn="b"/>
                      <a:r>
                        <a:rPr lang="es-PY" sz="24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93986">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sp>
        <p:nvSpPr>
          <p:cNvPr id="5" name="TextBox 4">
            <a:extLst>
              <a:ext uri="{FF2B5EF4-FFF2-40B4-BE49-F238E27FC236}">
                <a16:creationId xmlns:a16="http://schemas.microsoft.com/office/drawing/2014/main" id="{9A3CB22A-C71A-CB82-5763-68B2707F23EA}"/>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51119096"/>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087600" cy="830997"/>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713016"/>
          </a:xfrm>
          <a:prstGeom prst="rect">
            <a:avLst/>
          </a:prstGeom>
          <a:noFill/>
        </p:spPr>
        <p:txBody>
          <a:bodyPr wrap="square" rtlCol="0">
            <a:spAutoFit/>
          </a:bodyPr>
          <a:lstStyle/>
          <a:p>
            <a:pPr marL="685800" algn="r">
              <a:lnSpc>
                <a:spcPct val="115000"/>
              </a:lnSpc>
              <a:spcAft>
                <a:spcPts val="800"/>
              </a:spcAft>
            </a:pPr>
            <a:r>
              <a:rPr lang="es-PY" sz="1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4.B INSTANCIAS/INSTITUCIONES SOBRE LAS CUALES RECAE MAYOR RESPONSABILIDAD PARA VELAR POR LA SEGURIDAD DE LOS PERIODISTAS / SEGÚN GRADO DE RESPONSABILIDAD : EL PODER JUDICIAL </a:t>
            </a:r>
            <a:endParaRPr lang="es-PY" sz="1800" kern="100" dirty="0">
              <a:effectLst/>
              <a:latin typeface="Aptos" panose="020B0004020202020204" pitchFamily="34" charset="0"/>
              <a:ea typeface="Aptos" panose="020B0004020202020204" pitchFamily="34" charset="0"/>
              <a:cs typeface="Times New Roman" panose="02020603050405020304" pitchFamily="18" charset="0"/>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3335248261"/>
              </p:ext>
            </p:extLst>
          </p:nvPr>
        </p:nvGraphicFramePr>
        <p:xfrm>
          <a:off x="428888" y="1575679"/>
          <a:ext cx="17237027" cy="3164797"/>
        </p:xfrm>
        <a:graphic>
          <a:graphicData uri="http://schemas.openxmlformats.org/drawingml/2006/table">
            <a:tbl>
              <a:tblPr/>
              <a:tblGrid>
                <a:gridCol w="3726836">
                  <a:extLst>
                    <a:ext uri="{9D8B030D-6E8A-4147-A177-3AD203B41FA5}">
                      <a16:colId xmlns:a16="http://schemas.microsoft.com/office/drawing/2014/main" val="2603815270"/>
                    </a:ext>
                  </a:extLst>
                </a:gridCol>
                <a:gridCol w="2124219">
                  <a:extLst>
                    <a:ext uri="{9D8B030D-6E8A-4147-A177-3AD203B41FA5}">
                      <a16:colId xmlns:a16="http://schemas.microsoft.com/office/drawing/2014/main" val="2271645990"/>
                    </a:ext>
                  </a:extLst>
                </a:gridCol>
                <a:gridCol w="2124219">
                  <a:extLst>
                    <a:ext uri="{9D8B030D-6E8A-4147-A177-3AD203B41FA5}">
                      <a16:colId xmlns:a16="http://schemas.microsoft.com/office/drawing/2014/main" val="3365438893"/>
                    </a:ext>
                  </a:extLst>
                </a:gridCol>
                <a:gridCol w="2124219">
                  <a:extLst>
                    <a:ext uri="{9D8B030D-6E8A-4147-A177-3AD203B41FA5}">
                      <a16:colId xmlns:a16="http://schemas.microsoft.com/office/drawing/2014/main" val="2198213398"/>
                    </a:ext>
                  </a:extLst>
                </a:gridCol>
                <a:gridCol w="2124219">
                  <a:extLst>
                    <a:ext uri="{9D8B030D-6E8A-4147-A177-3AD203B41FA5}">
                      <a16:colId xmlns:a16="http://schemas.microsoft.com/office/drawing/2014/main" val="2276656453"/>
                    </a:ext>
                  </a:extLst>
                </a:gridCol>
                <a:gridCol w="1660516">
                  <a:extLst>
                    <a:ext uri="{9D8B030D-6E8A-4147-A177-3AD203B41FA5}">
                      <a16:colId xmlns:a16="http://schemas.microsoft.com/office/drawing/2014/main" val="80904801"/>
                    </a:ext>
                  </a:extLst>
                </a:gridCol>
                <a:gridCol w="1524000">
                  <a:extLst>
                    <a:ext uri="{9D8B030D-6E8A-4147-A177-3AD203B41FA5}">
                      <a16:colId xmlns:a16="http://schemas.microsoft.com/office/drawing/2014/main" val="92665308"/>
                    </a:ext>
                  </a:extLst>
                </a:gridCol>
                <a:gridCol w="1828799">
                  <a:extLst>
                    <a:ext uri="{9D8B030D-6E8A-4147-A177-3AD203B41FA5}">
                      <a16:colId xmlns:a16="http://schemas.microsoft.com/office/drawing/2014/main" val="3771453558"/>
                    </a:ext>
                  </a:extLst>
                </a:gridCol>
              </a:tblGrid>
              <a:tr h="361856">
                <a:tc gridSpan="8">
                  <a:txBody>
                    <a:bodyPr/>
                    <a:lstStyle/>
                    <a:p>
                      <a:pPr algn="ctr" fontAlgn="b"/>
                      <a:r>
                        <a:rPr lang="es-MX" sz="2400" b="1" i="0" u="none" strike="noStrike" dirty="0">
                          <a:solidFill>
                            <a:schemeClr val="tx1"/>
                          </a:solidFill>
                          <a:effectLst/>
                          <a:latin typeface="Calibri" panose="020F0502020204030204" pitchFamily="34" charset="0"/>
                        </a:rPr>
                        <a:t>¿Sobre qué instancias/instituciones cree Ud. recae actualmente la mayor responsabilidad para velar por la seguridad</a:t>
                      </a:r>
                    </a:p>
                    <a:p>
                      <a:pPr algn="ctr" fontAlgn="b"/>
                      <a:r>
                        <a:rPr lang="es-MX" sz="2400" b="1" i="0" u="none" strike="noStrike" dirty="0">
                          <a:solidFill>
                            <a:schemeClr val="tx1"/>
                          </a:solidFill>
                          <a:effectLst/>
                          <a:latin typeface="Calibri" panose="020F0502020204030204" pitchFamily="34" charset="0"/>
                        </a:rPr>
                        <a:t> de los periodistas en nuestro país? Indicar según el grado de responsabilidad: EL PODER  JUDICIAL </a:t>
                      </a:r>
                      <a:endParaRPr lang="es-ES" sz="24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algn="l" fontAlgn="b"/>
                      <a:r>
                        <a:rPr lang="es-PY" sz="2400" b="1" i="0" u="none" strike="noStrike" dirty="0">
                          <a:solidFill>
                            <a:srgbClr val="000000"/>
                          </a:solidFill>
                          <a:effectLst/>
                          <a:latin typeface="Calibri" panose="020F0502020204030204" pitchFamily="34" charset="0"/>
                        </a:rPr>
                        <a:t>NINGUNA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algn="l" fontAlgn="b"/>
                      <a:r>
                        <a:rPr lang="es-PY" sz="2400" b="1" i="0" u="none" strike="noStrike">
                          <a:solidFill>
                            <a:srgbClr val="000000"/>
                          </a:solidFill>
                          <a:effectLst/>
                          <a:latin typeface="Calibri" panose="020F0502020204030204" pitchFamily="34" charset="0"/>
                        </a:rPr>
                        <a:t>POCA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05408002"/>
                  </a:ext>
                </a:extLst>
              </a:tr>
              <a:tr h="279980">
                <a:tc>
                  <a:txBody>
                    <a:bodyPr/>
                    <a:lstStyle/>
                    <a:p>
                      <a:pPr algn="l" fontAlgn="b"/>
                      <a:r>
                        <a:rPr lang="es-PY" sz="2400" b="1" i="0" u="none" strike="noStrike" dirty="0">
                          <a:solidFill>
                            <a:srgbClr val="000000"/>
                          </a:solidFill>
                          <a:effectLst/>
                          <a:latin typeface="Calibri" panose="020F0502020204030204" pitchFamily="34" charset="0"/>
                        </a:rPr>
                        <a:t>MUCHA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9190933"/>
                  </a:ext>
                </a:extLst>
              </a:tr>
              <a:tr h="279980">
                <a:tc>
                  <a:txBody>
                    <a:bodyPr/>
                    <a:lstStyle/>
                    <a:p>
                      <a:pPr algn="l" fontAlgn="b"/>
                      <a:r>
                        <a:rPr lang="es-PY" sz="24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79980">
                <a:tc>
                  <a:txBody>
                    <a:bodyPr/>
                    <a:lstStyle/>
                    <a:p>
                      <a:pPr algn="l" fontAlgn="b"/>
                      <a:r>
                        <a:rPr lang="es-PY" sz="24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2484813254"/>
              </p:ext>
            </p:extLst>
          </p:nvPr>
        </p:nvGraphicFramePr>
        <p:xfrm>
          <a:off x="428888" y="5451956"/>
          <a:ext cx="17430224" cy="3112568"/>
        </p:xfrm>
        <a:graphic>
          <a:graphicData uri="http://schemas.openxmlformats.org/drawingml/2006/table">
            <a:tbl>
              <a:tblPr/>
              <a:tblGrid>
                <a:gridCol w="3355134">
                  <a:extLst>
                    <a:ext uri="{9D8B030D-6E8A-4147-A177-3AD203B41FA5}">
                      <a16:colId xmlns:a16="http://schemas.microsoft.com/office/drawing/2014/main" val="2603815270"/>
                    </a:ext>
                  </a:extLst>
                </a:gridCol>
                <a:gridCol w="1912357">
                  <a:extLst>
                    <a:ext uri="{9D8B030D-6E8A-4147-A177-3AD203B41FA5}">
                      <a16:colId xmlns:a16="http://schemas.microsoft.com/office/drawing/2014/main" val="2271645990"/>
                    </a:ext>
                  </a:extLst>
                </a:gridCol>
                <a:gridCol w="1912357">
                  <a:extLst>
                    <a:ext uri="{9D8B030D-6E8A-4147-A177-3AD203B41FA5}">
                      <a16:colId xmlns:a16="http://schemas.microsoft.com/office/drawing/2014/main" val="3365438893"/>
                    </a:ext>
                  </a:extLst>
                </a:gridCol>
                <a:gridCol w="1912357">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533400">
                <a:tc gridSpan="9">
                  <a:txBody>
                    <a:bodyPr/>
                    <a:lstStyle/>
                    <a:p>
                      <a:pPr algn="ctr" fontAlgn="b"/>
                      <a:r>
                        <a:rPr lang="es-MX" sz="2400" b="1" i="0" u="none" strike="noStrike" dirty="0">
                          <a:solidFill>
                            <a:schemeClr val="tx1"/>
                          </a:solidFill>
                          <a:effectLst/>
                          <a:latin typeface="Calibri" panose="020F0502020204030204" pitchFamily="34" charset="0"/>
                        </a:rPr>
                        <a:t>¿Sobre qué instancias/instituciones cree Ud. recae actualmente la mayor responsabilidad para velar por la seguridad</a:t>
                      </a:r>
                    </a:p>
                    <a:p>
                      <a:pPr algn="ctr" fontAlgn="b"/>
                      <a:r>
                        <a:rPr lang="es-MX" sz="2400" b="1" i="0" u="none" strike="noStrike" dirty="0">
                          <a:solidFill>
                            <a:schemeClr val="tx1"/>
                          </a:solidFill>
                          <a:effectLst/>
                          <a:latin typeface="Calibri" panose="020F0502020204030204" pitchFamily="34" charset="0"/>
                        </a:rPr>
                        <a:t> de los periodistas en nuestro país? Indicar según el grado de responsabilidad: EL PODER  JUDICIAL </a:t>
                      </a:r>
                      <a:endParaRPr lang="es-ES" sz="24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29398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93986">
                <a:tc>
                  <a:txBody>
                    <a:bodyPr/>
                    <a:lstStyle/>
                    <a:p>
                      <a:pPr algn="l" fontAlgn="b"/>
                      <a:r>
                        <a:rPr lang="es-PY" sz="2400" b="1" i="0" u="none" strike="noStrike" dirty="0">
                          <a:solidFill>
                            <a:srgbClr val="000000"/>
                          </a:solidFill>
                          <a:effectLst/>
                          <a:latin typeface="Calibri" panose="020F0502020204030204" pitchFamily="34" charset="0"/>
                        </a:rPr>
                        <a:t>NINGUNA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93986">
                <a:tc>
                  <a:txBody>
                    <a:bodyPr/>
                    <a:lstStyle/>
                    <a:p>
                      <a:pPr algn="l" fontAlgn="b"/>
                      <a:r>
                        <a:rPr lang="es-PY" sz="2400" b="1" i="0" u="none" strike="noStrike">
                          <a:solidFill>
                            <a:srgbClr val="000000"/>
                          </a:solidFill>
                          <a:effectLst/>
                          <a:latin typeface="Calibri" panose="020F0502020204030204" pitchFamily="34" charset="0"/>
                        </a:rPr>
                        <a:t>POCA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0323557"/>
                  </a:ext>
                </a:extLst>
              </a:tr>
              <a:tr h="293986">
                <a:tc>
                  <a:txBody>
                    <a:bodyPr/>
                    <a:lstStyle/>
                    <a:p>
                      <a:pPr algn="l" fontAlgn="b"/>
                      <a:r>
                        <a:rPr lang="es-PY" sz="2400" b="1" i="0" u="none" strike="noStrike" dirty="0">
                          <a:solidFill>
                            <a:srgbClr val="000000"/>
                          </a:solidFill>
                          <a:effectLst/>
                          <a:latin typeface="Calibri" panose="020F0502020204030204" pitchFamily="34" charset="0"/>
                        </a:rPr>
                        <a:t>MUCHA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58,4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58536756"/>
                  </a:ext>
                </a:extLst>
              </a:tr>
              <a:tr h="293986">
                <a:tc>
                  <a:txBody>
                    <a:bodyPr/>
                    <a:lstStyle/>
                    <a:p>
                      <a:pPr algn="l" fontAlgn="b"/>
                      <a:r>
                        <a:rPr lang="es-PY" sz="24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93986">
                <a:tc>
                  <a:txBody>
                    <a:bodyPr/>
                    <a:lstStyle/>
                    <a:p>
                      <a:pPr algn="l" fontAlgn="b"/>
                      <a:r>
                        <a:rPr lang="es-PY" sz="24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sp>
        <p:nvSpPr>
          <p:cNvPr id="5" name="TextBox 4">
            <a:extLst>
              <a:ext uri="{FF2B5EF4-FFF2-40B4-BE49-F238E27FC236}">
                <a16:creationId xmlns:a16="http://schemas.microsoft.com/office/drawing/2014/main" id="{A88A61E4-E2EE-DD5F-EB8E-DFE02FDFC9DA}"/>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53210651"/>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087600" cy="830997"/>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1276440"/>
          </a:xfrm>
          <a:prstGeom prst="rect">
            <a:avLst/>
          </a:prstGeom>
          <a:noFill/>
        </p:spPr>
        <p:txBody>
          <a:bodyPr wrap="square" rtlCol="0">
            <a:spAutoFit/>
          </a:bodyPr>
          <a:lstStyle/>
          <a:p>
            <a:pPr marL="685800" algn="r">
              <a:lnSpc>
                <a:spcPct val="115000"/>
              </a:lnSpc>
              <a:spcAft>
                <a:spcPts val="800"/>
              </a:spcAft>
            </a:pPr>
            <a:r>
              <a:rPr lang="es-PY" sz="2200" b="1" kern="1200" dirty="0">
                <a:solidFill>
                  <a:srgbClr val="000000"/>
                </a:solidFill>
                <a:effectLst/>
                <a:ea typeface="Times New Roman" panose="02020603050405020304" pitchFamily="18" charset="0"/>
                <a:cs typeface="Times New Roman" panose="02020603050405020304" pitchFamily="18" charset="0"/>
              </a:rPr>
              <a:t>4.B INSTANCIAS/INSTITUCIONES SOBRE LAS CUALES RECAE MAYOR RESPONSABILIDAD PARA VELAR POR LA SEGURIDAD DE LOS PERIODISTAS / SEGÚN GRADO DE RESPONSABILIDAD: MINISTERIO PUBLICO </a:t>
            </a:r>
            <a:endParaRPr lang="es-PY" sz="2200" b="1" kern="100" dirty="0">
              <a:effectLst/>
              <a:ea typeface="Aptos" panose="020B0004020202020204" pitchFamily="34" charset="0"/>
              <a:cs typeface="Times New Roman" panose="02020603050405020304" pitchFamily="18" charset="0"/>
            </a:endParaRPr>
          </a:p>
          <a:p>
            <a:pPr>
              <a:lnSpc>
                <a:spcPct val="115000"/>
              </a:lnSpc>
              <a:spcAft>
                <a:spcPts val="800"/>
              </a:spcAft>
            </a:pPr>
            <a:r>
              <a:rPr lang="es-PY" sz="1800" kern="100" dirty="0">
                <a:effectLst/>
                <a:latin typeface="Aptos" panose="020B0004020202020204" pitchFamily="34" charset="0"/>
                <a:ea typeface="Aptos" panose="020B0004020202020204" pitchFamily="34" charset="0"/>
                <a:cs typeface="Times New Roman" panose="02020603050405020304" pitchFamily="18" charset="0"/>
              </a:rPr>
              <a:t> </a:t>
            </a: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3018266874"/>
              </p:ext>
            </p:extLst>
          </p:nvPr>
        </p:nvGraphicFramePr>
        <p:xfrm>
          <a:off x="412821" y="1668689"/>
          <a:ext cx="17273362" cy="3484837"/>
        </p:xfrm>
        <a:graphic>
          <a:graphicData uri="http://schemas.openxmlformats.org/drawingml/2006/table">
            <a:tbl>
              <a:tblPr/>
              <a:tblGrid>
                <a:gridCol w="3734691">
                  <a:extLst>
                    <a:ext uri="{9D8B030D-6E8A-4147-A177-3AD203B41FA5}">
                      <a16:colId xmlns:a16="http://schemas.microsoft.com/office/drawing/2014/main" val="2603815270"/>
                    </a:ext>
                  </a:extLst>
                </a:gridCol>
                <a:gridCol w="2128697">
                  <a:extLst>
                    <a:ext uri="{9D8B030D-6E8A-4147-A177-3AD203B41FA5}">
                      <a16:colId xmlns:a16="http://schemas.microsoft.com/office/drawing/2014/main" val="2271645990"/>
                    </a:ext>
                  </a:extLst>
                </a:gridCol>
                <a:gridCol w="2128697">
                  <a:extLst>
                    <a:ext uri="{9D8B030D-6E8A-4147-A177-3AD203B41FA5}">
                      <a16:colId xmlns:a16="http://schemas.microsoft.com/office/drawing/2014/main" val="3365438893"/>
                    </a:ext>
                  </a:extLst>
                </a:gridCol>
                <a:gridCol w="2128697">
                  <a:extLst>
                    <a:ext uri="{9D8B030D-6E8A-4147-A177-3AD203B41FA5}">
                      <a16:colId xmlns:a16="http://schemas.microsoft.com/office/drawing/2014/main" val="2198213398"/>
                    </a:ext>
                  </a:extLst>
                </a:gridCol>
                <a:gridCol w="2128697">
                  <a:extLst>
                    <a:ext uri="{9D8B030D-6E8A-4147-A177-3AD203B41FA5}">
                      <a16:colId xmlns:a16="http://schemas.microsoft.com/office/drawing/2014/main" val="2276656453"/>
                    </a:ext>
                  </a:extLst>
                </a:gridCol>
                <a:gridCol w="1664017">
                  <a:extLst>
                    <a:ext uri="{9D8B030D-6E8A-4147-A177-3AD203B41FA5}">
                      <a16:colId xmlns:a16="http://schemas.microsoft.com/office/drawing/2014/main" val="80904801"/>
                    </a:ext>
                  </a:extLst>
                </a:gridCol>
                <a:gridCol w="1527213">
                  <a:extLst>
                    <a:ext uri="{9D8B030D-6E8A-4147-A177-3AD203B41FA5}">
                      <a16:colId xmlns:a16="http://schemas.microsoft.com/office/drawing/2014/main" val="92665308"/>
                    </a:ext>
                  </a:extLst>
                </a:gridCol>
                <a:gridCol w="1832653">
                  <a:extLst>
                    <a:ext uri="{9D8B030D-6E8A-4147-A177-3AD203B41FA5}">
                      <a16:colId xmlns:a16="http://schemas.microsoft.com/office/drawing/2014/main" val="3771453558"/>
                    </a:ext>
                  </a:extLst>
                </a:gridCol>
              </a:tblGrid>
              <a:tr h="361856">
                <a:tc gridSpan="8">
                  <a:txBody>
                    <a:bodyPr/>
                    <a:lstStyle/>
                    <a:p>
                      <a:pPr algn="ctr" fontAlgn="b"/>
                      <a:endParaRPr lang="es-ES" sz="2100" b="1" i="0" u="none" strike="noStrike" dirty="0">
                        <a:solidFill>
                          <a:schemeClr val="tx1"/>
                        </a:solidFill>
                        <a:effectLst/>
                        <a:latin typeface="Calibri" panose="020F0502020204030204" pitchFamily="34" charset="0"/>
                      </a:endParaRPr>
                    </a:p>
                    <a:p>
                      <a:pPr algn="ctr" fontAlgn="b"/>
                      <a:r>
                        <a:rPr lang="es-MX" sz="2400" b="1" i="0" u="none" strike="noStrike" dirty="0">
                          <a:solidFill>
                            <a:schemeClr val="tx1"/>
                          </a:solidFill>
                          <a:effectLst/>
                          <a:latin typeface="Calibri" panose="020F0502020204030204" pitchFamily="34" charset="0"/>
                        </a:rPr>
                        <a:t>¿Sobre qué instancias/instituciones cree Ud. recae actualmente la mayor responsabilidad para velar por la seguridad</a:t>
                      </a:r>
                    </a:p>
                    <a:p>
                      <a:pPr algn="ctr" fontAlgn="b"/>
                      <a:r>
                        <a:rPr lang="es-MX" sz="2400" b="1" i="0" u="none" strike="noStrike" dirty="0">
                          <a:solidFill>
                            <a:schemeClr val="tx1"/>
                          </a:solidFill>
                          <a:effectLst/>
                          <a:latin typeface="Calibri" panose="020F0502020204030204" pitchFamily="34" charset="0"/>
                        </a:rPr>
                        <a:t> de los periodistas en nuestro país? Indicar según el grado de responsabilidad : EL </a:t>
                      </a:r>
                      <a:r>
                        <a:rPr lang="es-PY" sz="2400" b="1" i="0" u="none" strike="noStrike" dirty="0">
                          <a:solidFill>
                            <a:schemeClr val="tx1"/>
                          </a:solidFill>
                          <a:effectLst/>
                          <a:latin typeface="Calibri" panose="020F0502020204030204" pitchFamily="34" charset="0"/>
                        </a:rPr>
                        <a:t>MINISTERIO PUBLICO </a:t>
                      </a:r>
                      <a:endParaRPr lang="es-ES" sz="24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algn="l" fontAlgn="b"/>
                      <a:r>
                        <a:rPr lang="es-PY" sz="2400" b="1" i="0" u="none" strike="noStrike" dirty="0">
                          <a:solidFill>
                            <a:srgbClr val="000000"/>
                          </a:solidFill>
                          <a:effectLst/>
                          <a:latin typeface="Calibri" panose="020F0502020204030204" pitchFamily="34" charset="0"/>
                        </a:rPr>
                        <a:t>NINGUNA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algn="l" fontAlgn="b"/>
                      <a:r>
                        <a:rPr lang="es-PY" sz="2400" b="1" i="0" u="none" strike="noStrike">
                          <a:solidFill>
                            <a:srgbClr val="000000"/>
                          </a:solidFill>
                          <a:effectLst/>
                          <a:latin typeface="Calibri" panose="020F0502020204030204" pitchFamily="34" charset="0"/>
                        </a:rPr>
                        <a:t>POCA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05408002"/>
                  </a:ext>
                </a:extLst>
              </a:tr>
              <a:tr h="279980">
                <a:tc>
                  <a:txBody>
                    <a:bodyPr/>
                    <a:lstStyle/>
                    <a:p>
                      <a:pPr algn="l" fontAlgn="b"/>
                      <a:r>
                        <a:rPr lang="es-PY" sz="2400" b="1" i="0" u="none" strike="noStrike">
                          <a:solidFill>
                            <a:srgbClr val="000000"/>
                          </a:solidFill>
                          <a:effectLst/>
                          <a:latin typeface="Calibri" panose="020F0502020204030204" pitchFamily="34" charset="0"/>
                        </a:rPr>
                        <a:t>MUCHA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9190933"/>
                  </a:ext>
                </a:extLst>
              </a:tr>
              <a:tr h="279980">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79980">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4089729976"/>
              </p:ext>
            </p:extLst>
          </p:nvPr>
        </p:nvGraphicFramePr>
        <p:xfrm>
          <a:off x="481239" y="5647788"/>
          <a:ext cx="17273361" cy="3341168"/>
        </p:xfrm>
        <a:graphic>
          <a:graphicData uri="http://schemas.openxmlformats.org/drawingml/2006/table">
            <a:tbl>
              <a:tblPr/>
              <a:tblGrid>
                <a:gridCol w="3324939">
                  <a:extLst>
                    <a:ext uri="{9D8B030D-6E8A-4147-A177-3AD203B41FA5}">
                      <a16:colId xmlns:a16="http://schemas.microsoft.com/office/drawing/2014/main" val="2603815270"/>
                    </a:ext>
                  </a:extLst>
                </a:gridCol>
                <a:gridCol w="1895147">
                  <a:extLst>
                    <a:ext uri="{9D8B030D-6E8A-4147-A177-3AD203B41FA5}">
                      <a16:colId xmlns:a16="http://schemas.microsoft.com/office/drawing/2014/main" val="2271645990"/>
                    </a:ext>
                  </a:extLst>
                </a:gridCol>
                <a:gridCol w="1895147">
                  <a:extLst>
                    <a:ext uri="{9D8B030D-6E8A-4147-A177-3AD203B41FA5}">
                      <a16:colId xmlns:a16="http://schemas.microsoft.com/office/drawing/2014/main" val="3365438893"/>
                    </a:ext>
                  </a:extLst>
                </a:gridCol>
                <a:gridCol w="1895147">
                  <a:extLst>
                    <a:ext uri="{9D8B030D-6E8A-4147-A177-3AD203B41FA5}">
                      <a16:colId xmlns:a16="http://schemas.microsoft.com/office/drawing/2014/main" val="3437335281"/>
                    </a:ext>
                  </a:extLst>
                </a:gridCol>
                <a:gridCol w="1895147">
                  <a:extLst>
                    <a:ext uri="{9D8B030D-6E8A-4147-A177-3AD203B41FA5}">
                      <a16:colId xmlns:a16="http://schemas.microsoft.com/office/drawing/2014/main" val="2198213398"/>
                    </a:ext>
                  </a:extLst>
                </a:gridCol>
                <a:gridCol w="1895147">
                  <a:extLst>
                    <a:ext uri="{9D8B030D-6E8A-4147-A177-3AD203B41FA5}">
                      <a16:colId xmlns:a16="http://schemas.microsoft.com/office/drawing/2014/main" val="2276656453"/>
                    </a:ext>
                  </a:extLst>
                </a:gridCol>
                <a:gridCol w="1895147">
                  <a:extLst>
                    <a:ext uri="{9D8B030D-6E8A-4147-A177-3AD203B41FA5}">
                      <a16:colId xmlns:a16="http://schemas.microsoft.com/office/drawing/2014/main" val="80904801"/>
                    </a:ext>
                  </a:extLst>
                </a:gridCol>
                <a:gridCol w="1288770">
                  <a:extLst>
                    <a:ext uri="{9D8B030D-6E8A-4147-A177-3AD203B41FA5}">
                      <a16:colId xmlns:a16="http://schemas.microsoft.com/office/drawing/2014/main" val="92665308"/>
                    </a:ext>
                  </a:extLst>
                </a:gridCol>
                <a:gridCol w="1288770">
                  <a:extLst>
                    <a:ext uri="{9D8B030D-6E8A-4147-A177-3AD203B41FA5}">
                      <a16:colId xmlns:a16="http://schemas.microsoft.com/office/drawing/2014/main" val="3771453558"/>
                    </a:ext>
                  </a:extLst>
                </a:gridCol>
              </a:tblGrid>
              <a:tr h="533400">
                <a:tc gridSpan="9">
                  <a:txBody>
                    <a:bodyPr/>
                    <a:lstStyle/>
                    <a:p>
                      <a:pPr algn="ctr" fontAlgn="b"/>
                      <a:endParaRPr lang="es-ES" sz="2100" b="1" i="0" u="none" strike="noStrike" dirty="0">
                        <a:solidFill>
                          <a:schemeClr val="tx1"/>
                        </a:solidFill>
                        <a:effectLst/>
                        <a:latin typeface="Calibri" panose="020F0502020204030204" pitchFamily="34" charset="0"/>
                      </a:endParaRPr>
                    </a:p>
                    <a:p>
                      <a:pPr algn="ctr" fontAlgn="b"/>
                      <a:r>
                        <a:rPr lang="es-MX" sz="2000" b="1" i="0" u="none" strike="noStrike" dirty="0">
                          <a:solidFill>
                            <a:schemeClr val="tx1"/>
                          </a:solidFill>
                          <a:effectLst/>
                          <a:latin typeface="Calibri" panose="020F0502020204030204" pitchFamily="34" charset="0"/>
                        </a:rPr>
                        <a:t>¿</a:t>
                      </a:r>
                      <a:r>
                        <a:rPr lang="es-MX" sz="2100" b="1" i="0" u="none" strike="noStrike" dirty="0">
                          <a:solidFill>
                            <a:schemeClr val="tx1"/>
                          </a:solidFill>
                          <a:effectLst/>
                          <a:latin typeface="Calibri" panose="020F0502020204030204" pitchFamily="34" charset="0"/>
                        </a:rPr>
                        <a:t>Sobre qué instancias/instituciones cree Ud. recae actualmente la mayor responsabilidad para velar por la seguridad</a:t>
                      </a:r>
                    </a:p>
                    <a:p>
                      <a:pPr algn="ctr" fontAlgn="b"/>
                      <a:r>
                        <a:rPr lang="es-MX" sz="2100" b="1" i="0" u="none" strike="noStrike" dirty="0">
                          <a:solidFill>
                            <a:schemeClr val="tx1"/>
                          </a:solidFill>
                          <a:effectLst/>
                          <a:latin typeface="Calibri" panose="020F0502020204030204" pitchFamily="34" charset="0"/>
                        </a:rPr>
                        <a:t> de los periodistas en nuestro país? Indicar según el grado de responsabilidad : EL MINISTERIO PUBLICO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29398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93986">
                <a:tc>
                  <a:txBody>
                    <a:bodyPr/>
                    <a:lstStyle/>
                    <a:p>
                      <a:pPr algn="l" fontAlgn="b"/>
                      <a:r>
                        <a:rPr lang="es-PY" sz="2400" b="1" i="0" u="none" strike="noStrike" dirty="0">
                          <a:solidFill>
                            <a:srgbClr val="000000"/>
                          </a:solidFill>
                          <a:effectLst/>
                          <a:latin typeface="Calibri" panose="020F0502020204030204" pitchFamily="34" charset="0"/>
                        </a:rPr>
                        <a:t>NINGUNA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93986">
                <a:tc>
                  <a:txBody>
                    <a:bodyPr/>
                    <a:lstStyle/>
                    <a:p>
                      <a:pPr algn="l" fontAlgn="b"/>
                      <a:r>
                        <a:rPr lang="es-PY" sz="2400" b="1" i="0" u="none" strike="noStrike">
                          <a:solidFill>
                            <a:srgbClr val="000000"/>
                          </a:solidFill>
                          <a:effectLst/>
                          <a:latin typeface="Calibri" panose="020F0502020204030204" pitchFamily="34" charset="0"/>
                        </a:rPr>
                        <a:t>POCA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0323557"/>
                  </a:ext>
                </a:extLst>
              </a:tr>
              <a:tr h="293986">
                <a:tc>
                  <a:txBody>
                    <a:bodyPr/>
                    <a:lstStyle/>
                    <a:p>
                      <a:pPr algn="l" fontAlgn="b"/>
                      <a:r>
                        <a:rPr lang="es-PY" sz="2400" b="1" i="0" u="none" strike="noStrike">
                          <a:solidFill>
                            <a:srgbClr val="000000"/>
                          </a:solidFill>
                          <a:effectLst/>
                          <a:latin typeface="Calibri" panose="020F0502020204030204" pitchFamily="34" charset="0"/>
                        </a:rPr>
                        <a:t>MUCHA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58,4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58536756"/>
                  </a:ext>
                </a:extLst>
              </a:tr>
              <a:tr h="293986">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93986">
                <a:tc>
                  <a:txBody>
                    <a:bodyPr/>
                    <a:lstStyle/>
                    <a:p>
                      <a:pPr algn="l" fontAlgn="b"/>
                      <a:r>
                        <a:rPr lang="es-PY" sz="24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spTree>
    <p:extLst>
      <p:ext uri="{BB962C8B-B14F-4D97-AF65-F5344CB8AC3E}">
        <p14:creationId xmlns:p14="http://schemas.microsoft.com/office/powerpoint/2010/main" val="3990478707"/>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087600" cy="830997"/>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1235979"/>
          </a:xfrm>
          <a:prstGeom prst="rect">
            <a:avLst/>
          </a:prstGeom>
          <a:noFill/>
        </p:spPr>
        <p:txBody>
          <a:bodyPr wrap="square" rtlCol="0">
            <a:spAutoFit/>
          </a:bodyPr>
          <a:lstStyle/>
          <a:p>
            <a:pPr marL="685800" algn="r">
              <a:lnSpc>
                <a:spcPct val="115000"/>
              </a:lnSpc>
              <a:spcAft>
                <a:spcPts val="800"/>
              </a:spcAft>
            </a:pPr>
            <a:r>
              <a:rPr lang="es-PY" sz="2000" b="1" kern="1200" dirty="0">
                <a:solidFill>
                  <a:srgbClr val="000000"/>
                </a:solidFill>
                <a:effectLst/>
                <a:ea typeface="Times New Roman" panose="02020603050405020304" pitchFamily="18" charset="0"/>
                <a:cs typeface="Times New Roman" panose="02020603050405020304" pitchFamily="18" charset="0"/>
              </a:rPr>
              <a:t>4.B INSTANCIAS/INSTITUCIONES SOBRE LAS CUALES RECAE MAYOR RESPONSABILIDAD PARA VELAR POR LA SEGURIDAD DE LOS PERIODISTAS / SEGÚN GRADO DE RESPONSABILIDAD: LOS MEDIOS EN LOS QUE TRABAJAN </a:t>
            </a:r>
            <a:endParaRPr lang="es-PY" sz="2000" kern="100" dirty="0">
              <a:effectLst/>
              <a:ea typeface="Aptos" panose="020B0004020202020204" pitchFamily="34" charset="0"/>
              <a:cs typeface="Times New Roman" panose="02020603050405020304" pitchFamily="18" charset="0"/>
            </a:endParaRPr>
          </a:p>
          <a:p>
            <a:pPr>
              <a:lnSpc>
                <a:spcPct val="115000"/>
              </a:lnSpc>
              <a:spcAft>
                <a:spcPts val="800"/>
              </a:spcAft>
            </a:pPr>
            <a:r>
              <a:rPr lang="es-PY" sz="2000" kern="100" dirty="0">
                <a:effectLst/>
                <a:ea typeface="Aptos" panose="020B0004020202020204" pitchFamily="34" charset="0"/>
                <a:cs typeface="Times New Roman" panose="02020603050405020304" pitchFamily="18" charset="0"/>
              </a:rPr>
              <a:t> </a:t>
            </a: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1166677249"/>
              </p:ext>
            </p:extLst>
          </p:nvPr>
        </p:nvGraphicFramePr>
        <p:xfrm>
          <a:off x="517572" y="1676310"/>
          <a:ext cx="17237027" cy="3484837"/>
        </p:xfrm>
        <a:graphic>
          <a:graphicData uri="http://schemas.openxmlformats.org/drawingml/2006/table">
            <a:tbl>
              <a:tblPr/>
              <a:tblGrid>
                <a:gridCol w="3726836">
                  <a:extLst>
                    <a:ext uri="{9D8B030D-6E8A-4147-A177-3AD203B41FA5}">
                      <a16:colId xmlns:a16="http://schemas.microsoft.com/office/drawing/2014/main" val="2603815270"/>
                    </a:ext>
                  </a:extLst>
                </a:gridCol>
                <a:gridCol w="2124219">
                  <a:extLst>
                    <a:ext uri="{9D8B030D-6E8A-4147-A177-3AD203B41FA5}">
                      <a16:colId xmlns:a16="http://schemas.microsoft.com/office/drawing/2014/main" val="2271645990"/>
                    </a:ext>
                  </a:extLst>
                </a:gridCol>
                <a:gridCol w="2124219">
                  <a:extLst>
                    <a:ext uri="{9D8B030D-6E8A-4147-A177-3AD203B41FA5}">
                      <a16:colId xmlns:a16="http://schemas.microsoft.com/office/drawing/2014/main" val="3365438893"/>
                    </a:ext>
                  </a:extLst>
                </a:gridCol>
                <a:gridCol w="2124219">
                  <a:extLst>
                    <a:ext uri="{9D8B030D-6E8A-4147-A177-3AD203B41FA5}">
                      <a16:colId xmlns:a16="http://schemas.microsoft.com/office/drawing/2014/main" val="2198213398"/>
                    </a:ext>
                  </a:extLst>
                </a:gridCol>
                <a:gridCol w="2124219">
                  <a:extLst>
                    <a:ext uri="{9D8B030D-6E8A-4147-A177-3AD203B41FA5}">
                      <a16:colId xmlns:a16="http://schemas.microsoft.com/office/drawing/2014/main" val="2276656453"/>
                    </a:ext>
                  </a:extLst>
                </a:gridCol>
                <a:gridCol w="1660516">
                  <a:extLst>
                    <a:ext uri="{9D8B030D-6E8A-4147-A177-3AD203B41FA5}">
                      <a16:colId xmlns:a16="http://schemas.microsoft.com/office/drawing/2014/main" val="80904801"/>
                    </a:ext>
                  </a:extLst>
                </a:gridCol>
                <a:gridCol w="1524000">
                  <a:extLst>
                    <a:ext uri="{9D8B030D-6E8A-4147-A177-3AD203B41FA5}">
                      <a16:colId xmlns:a16="http://schemas.microsoft.com/office/drawing/2014/main" val="92665308"/>
                    </a:ext>
                  </a:extLst>
                </a:gridCol>
                <a:gridCol w="1828799">
                  <a:extLst>
                    <a:ext uri="{9D8B030D-6E8A-4147-A177-3AD203B41FA5}">
                      <a16:colId xmlns:a16="http://schemas.microsoft.com/office/drawing/2014/main" val="3771453558"/>
                    </a:ext>
                  </a:extLst>
                </a:gridCol>
              </a:tblGrid>
              <a:tr h="361856">
                <a:tc gridSpan="8">
                  <a:txBody>
                    <a:bodyPr/>
                    <a:lstStyle/>
                    <a:p>
                      <a:pPr algn="ctr" fontAlgn="b"/>
                      <a:endParaRPr lang="es-ES" sz="2100" b="1" i="0" u="none" strike="noStrike" dirty="0">
                        <a:solidFill>
                          <a:schemeClr val="tx1"/>
                        </a:solidFill>
                        <a:effectLst/>
                        <a:latin typeface="Calibri" panose="020F0502020204030204" pitchFamily="34" charset="0"/>
                      </a:endParaRPr>
                    </a:p>
                    <a:p>
                      <a:pPr algn="ctr" fontAlgn="b"/>
                      <a:r>
                        <a:rPr lang="es-MX" sz="2400" b="1" i="0" u="none" strike="noStrike" dirty="0">
                          <a:solidFill>
                            <a:schemeClr val="tx1"/>
                          </a:solidFill>
                          <a:effectLst/>
                          <a:latin typeface="Calibri" panose="020F0502020204030204" pitchFamily="34" charset="0"/>
                        </a:rPr>
                        <a:t>¿Sobre  qué instancias/instituciones cree Ud. recae actualmente la mayor responsabilidad para velar por la seguridad</a:t>
                      </a:r>
                    </a:p>
                    <a:p>
                      <a:pPr algn="ctr" fontAlgn="b"/>
                      <a:r>
                        <a:rPr lang="es-MX" sz="2400" b="1" i="0" u="none" strike="noStrike" dirty="0">
                          <a:solidFill>
                            <a:schemeClr val="tx1"/>
                          </a:solidFill>
                          <a:effectLst/>
                          <a:latin typeface="Calibri" panose="020F0502020204030204" pitchFamily="34" charset="0"/>
                        </a:rPr>
                        <a:t> de los periodistas en nuestro país? Indicar según el grado de responsabilidad DE LOS MEDIOS EN LOS QUE TRABAJAN </a:t>
                      </a:r>
                      <a:endParaRPr lang="es-ES" sz="24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algn="l" fontAlgn="b"/>
                      <a:r>
                        <a:rPr lang="es-PY" sz="2400" b="1" i="0" u="none" strike="noStrike" dirty="0">
                          <a:solidFill>
                            <a:srgbClr val="000000"/>
                          </a:solidFill>
                          <a:effectLst/>
                          <a:latin typeface="Calibri" panose="020F0502020204030204" pitchFamily="34" charset="0"/>
                        </a:rPr>
                        <a:t>NINGUNA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algn="l" fontAlgn="b"/>
                      <a:r>
                        <a:rPr lang="es-PY" sz="2400" b="1" i="0" u="none" strike="noStrike">
                          <a:solidFill>
                            <a:srgbClr val="000000"/>
                          </a:solidFill>
                          <a:effectLst/>
                          <a:latin typeface="Calibri" panose="020F0502020204030204" pitchFamily="34" charset="0"/>
                        </a:rPr>
                        <a:t>POCA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05408002"/>
                  </a:ext>
                </a:extLst>
              </a:tr>
              <a:tr h="279980">
                <a:tc>
                  <a:txBody>
                    <a:bodyPr/>
                    <a:lstStyle/>
                    <a:p>
                      <a:pPr algn="l" fontAlgn="b"/>
                      <a:r>
                        <a:rPr lang="es-PY" sz="2400" b="1" i="0" u="none" strike="noStrike">
                          <a:solidFill>
                            <a:srgbClr val="000000"/>
                          </a:solidFill>
                          <a:effectLst/>
                          <a:latin typeface="Calibri" panose="020F0502020204030204" pitchFamily="34" charset="0"/>
                        </a:rPr>
                        <a:t>MUCHA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48,1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9190933"/>
                  </a:ext>
                </a:extLst>
              </a:tr>
              <a:tr h="279980">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79980">
                <a:tc>
                  <a:txBody>
                    <a:bodyPr/>
                    <a:lstStyle/>
                    <a:p>
                      <a:pPr algn="l" fontAlgn="b"/>
                      <a:r>
                        <a:rPr lang="es-PY" sz="24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394148444"/>
              </p:ext>
            </p:extLst>
          </p:nvPr>
        </p:nvGraphicFramePr>
        <p:xfrm>
          <a:off x="517572" y="5772084"/>
          <a:ext cx="17430224" cy="3478328"/>
        </p:xfrm>
        <a:graphic>
          <a:graphicData uri="http://schemas.openxmlformats.org/drawingml/2006/table">
            <a:tbl>
              <a:tblPr/>
              <a:tblGrid>
                <a:gridCol w="3355134">
                  <a:extLst>
                    <a:ext uri="{9D8B030D-6E8A-4147-A177-3AD203B41FA5}">
                      <a16:colId xmlns:a16="http://schemas.microsoft.com/office/drawing/2014/main" val="2603815270"/>
                    </a:ext>
                  </a:extLst>
                </a:gridCol>
                <a:gridCol w="1912357">
                  <a:extLst>
                    <a:ext uri="{9D8B030D-6E8A-4147-A177-3AD203B41FA5}">
                      <a16:colId xmlns:a16="http://schemas.microsoft.com/office/drawing/2014/main" val="2271645990"/>
                    </a:ext>
                  </a:extLst>
                </a:gridCol>
                <a:gridCol w="1912357">
                  <a:extLst>
                    <a:ext uri="{9D8B030D-6E8A-4147-A177-3AD203B41FA5}">
                      <a16:colId xmlns:a16="http://schemas.microsoft.com/office/drawing/2014/main" val="3365438893"/>
                    </a:ext>
                  </a:extLst>
                </a:gridCol>
                <a:gridCol w="1912357">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533400">
                <a:tc gridSpan="9">
                  <a:txBody>
                    <a:bodyPr/>
                    <a:lstStyle/>
                    <a:p>
                      <a:pPr algn="ctr" fontAlgn="b"/>
                      <a:endParaRPr lang="es-ES" sz="2400" b="1" i="0" u="none" strike="noStrike" dirty="0">
                        <a:solidFill>
                          <a:schemeClr val="tx1"/>
                        </a:solidFill>
                        <a:effectLst/>
                        <a:latin typeface="Calibri" panose="020F0502020204030204" pitchFamily="34" charset="0"/>
                      </a:endParaRPr>
                    </a:p>
                    <a:p>
                      <a:pPr algn="ctr" fontAlgn="b"/>
                      <a:r>
                        <a:rPr lang="es-MX" sz="2400" b="1" i="0" u="none" strike="noStrike" dirty="0">
                          <a:solidFill>
                            <a:schemeClr val="tx1"/>
                          </a:solidFill>
                          <a:effectLst/>
                          <a:latin typeface="Calibri" panose="020F0502020204030204" pitchFamily="34" charset="0"/>
                        </a:rPr>
                        <a:t>¿Sobre qué instancias/instituciones cree Ud. recae actualmente la mayor responsabilidad para velar por la seguridad</a:t>
                      </a:r>
                    </a:p>
                    <a:p>
                      <a:pPr algn="ctr" fontAlgn="b"/>
                      <a:r>
                        <a:rPr lang="es-MX" sz="2400" b="1" i="0" u="none" strike="noStrike" dirty="0">
                          <a:solidFill>
                            <a:schemeClr val="tx1"/>
                          </a:solidFill>
                          <a:effectLst/>
                          <a:latin typeface="Calibri" panose="020F0502020204030204" pitchFamily="34" charset="0"/>
                        </a:rPr>
                        <a:t> de los periodistas en nuestro país? Indicar según el grado de responsabilidad DE LOS MEDIOS EN LOS QUE TRABAJAN </a:t>
                      </a:r>
                      <a:endParaRPr lang="es-ES" sz="24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29398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93986">
                <a:tc>
                  <a:txBody>
                    <a:bodyPr/>
                    <a:lstStyle/>
                    <a:p>
                      <a:pPr algn="l" fontAlgn="b"/>
                      <a:r>
                        <a:rPr lang="es-PY" sz="2400" b="1" i="0" u="none" strike="noStrike" dirty="0">
                          <a:solidFill>
                            <a:srgbClr val="000000"/>
                          </a:solidFill>
                          <a:effectLst/>
                          <a:latin typeface="Calibri" panose="020F0502020204030204" pitchFamily="34" charset="0"/>
                        </a:rPr>
                        <a:t>NINGUNA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93986">
                <a:tc>
                  <a:txBody>
                    <a:bodyPr/>
                    <a:lstStyle/>
                    <a:p>
                      <a:pPr algn="l" fontAlgn="b"/>
                      <a:r>
                        <a:rPr lang="es-PY" sz="2400" b="1" i="0" u="none" strike="noStrike">
                          <a:solidFill>
                            <a:srgbClr val="000000"/>
                          </a:solidFill>
                          <a:effectLst/>
                          <a:latin typeface="Calibri" panose="020F0502020204030204" pitchFamily="34" charset="0"/>
                        </a:rPr>
                        <a:t>POCA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19,2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0323557"/>
                  </a:ext>
                </a:extLst>
              </a:tr>
              <a:tr h="293986">
                <a:tc>
                  <a:txBody>
                    <a:bodyPr/>
                    <a:lstStyle/>
                    <a:p>
                      <a:pPr algn="l" fontAlgn="b"/>
                      <a:r>
                        <a:rPr lang="es-PY" sz="2400" b="1" i="0" u="none" strike="noStrike">
                          <a:solidFill>
                            <a:srgbClr val="000000"/>
                          </a:solidFill>
                          <a:effectLst/>
                          <a:latin typeface="Calibri" panose="020F0502020204030204" pitchFamily="34" charset="0"/>
                        </a:rPr>
                        <a:t>MUCHA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58536756"/>
                  </a:ext>
                </a:extLst>
              </a:tr>
              <a:tr h="293986">
                <a:tc>
                  <a:txBody>
                    <a:bodyPr/>
                    <a:lstStyle/>
                    <a:p>
                      <a:pPr algn="l" fontAlgn="b"/>
                      <a:r>
                        <a:rPr lang="es-PY" sz="2400" b="1" i="0" u="none" strike="noStrike">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93986">
                <a:tc>
                  <a:txBody>
                    <a:bodyPr/>
                    <a:lstStyle/>
                    <a:p>
                      <a:pPr algn="l" fontAlgn="b"/>
                      <a:r>
                        <a:rPr lang="es-PY" sz="2400" b="1" i="0" u="none" strike="noStrike" dirty="0">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sp>
        <p:nvSpPr>
          <p:cNvPr id="5" name="TextBox 4">
            <a:extLst>
              <a:ext uri="{FF2B5EF4-FFF2-40B4-BE49-F238E27FC236}">
                <a16:creationId xmlns:a16="http://schemas.microsoft.com/office/drawing/2014/main" id="{8EA836C4-787F-E305-3036-177D14EBA7AF}"/>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2208752"/>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087600" cy="830997"/>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782009"/>
          </a:xfrm>
          <a:prstGeom prst="rect">
            <a:avLst/>
          </a:prstGeom>
          <a:noFill/>
        </p:spPr>
        <p:txBody>
          <a:bodyPr wrap="square" rtlCol="0">
            <a:spAutoFit/>
          </a:bodyPr>
          <a:lstStyle/>
          <a:p>
            <a:pPr marL="685800" algn="r">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4.B INSTANCIAS/INSTITUCIONES SOBRE LAS CUALES RECAE MAYOR RESPONSABILIDAD PARA VELAR POR LA SEGURIDAD DE LOS PERIODISTAS / SEGÚN GRADO DE RESPONSABILIDAD: LOS GREMIOS PERIODISTICOS</a:t>
            </a:r>
            <a:endParaRPr lang="es-PY" sz="2000" b="1" kern="100" dirty="0">
              <a:effectLst/>
              <a:latin typeface="Aptos" panose="020B0004020202020204" pitchFamily="34" charset="0"/>
              <a:ea typeface="Aptos" panose="020B0004020202020204" pitchFamily="34" charset="0"/>
              <a:cs typeface="Times New Roman" panose="02020603050405020304" pitchFamily="18" charset="0"/>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1168163291"/>
              </p:ext>
            </p:extLst>
          </p:nvPr>
        </p:nvGraphicFramePr>
        <p:xfrm>
          <a:off x="517572" y="1407590"/>
          <a:ext cx="17237027" cy="3408637"/>
        </p:xfrm>
        <a:graphic>
          <a:graphicData uri="http://schemas.openxmlformats.org/drawingml/2006/table">
            <a:tbl>
              <a:tblPr/>
              <a:tblGrid>
                <a:gridCol w="3726836">
                  <a:extLst>
                    <a:ext uri="{9D8B030D-6E8A-4147-A177-3AD203B41FA5}">
                      <a16:colId xmlns:a16="http://schemas.microsoft.com/office/drawing/2014/main" val="2603815270"/>
                    </a:ext>
                  </a:extLst>
                </a:gridCol>
                <a:gridCol w="2124219">
                  <a:extLst>
                    <a:ext uri="{9D8B030D-6E8A-4147-A177-3AD203B41FA5}">
                      <a16:colId xmlns:a16="http://schemas.microsoft.com/office/drawing/2014/main" val="2271645990"/>
                    </a:ext>
                  </a:extLst>
                </a:gridCol>
                <a:gridCol w="2124219">
                  <a:extLst>
                    <a:ext uri="{9D8B030D-6E8A-4147-A177-3AD203B41FA5}">
                      <a16:colId xmlns:a16="http://schemas.microsoft.com/office/drawing/2014/main" val="3365438893"/>
                    </a:ext>
                  </a:extLst>
                </a:gridCol>
                <a:gridCol w="2124219">
                  <a:extLst>
                    <a:ext uri="{9D8B030D-6E8A-4147-A177-3AD203B41FA5}">
                      <a16:colId xmlns:a16="http://schemas.microsoft.com/office/drawing/2014/main" val="2198213398"/>
                    </a:ext>
                  </a:extLst>
                </a:gridCol>
                <a:gridCol w="2124219">
                  <a:extLst>
                    <a:ext uri="{9D8B030D-6E8A-4147-A177-3AD203B41FA5}">
                      <a16:colId xmlns:a16="http://schemas.microsoft.com/office/drawing/2014/main" val="2276656453"/>
                    </a:ext>
                  </a:extLst>
                </a:gridCol>
                <a:gridCol w="1660516">
                  <a:extLst>
                    <a:ext uri="{9D8B030D-6E8A-4147-A177-3AD203B41FA5}">
                      <a16:colId xmlns:a16="http://schemas.microsoft.com/office/drawing/2014/main" val="80904801"/>
                    </a:ext>
                  </a:extLst>
                </a:gridCol>
                <a:gridCol w="1524000">
                  <a:extLst>
                    <a:ext uri="{9D8B030D-6E8A-4147-A177-3AD203B41FA5}">
                      <a16:colId xmlns:a16="http://schemas.microsoft.com/office/drawing/2014/main" val="92665308"/>
                    </a:ext>
                  </a:extLst>
                </a:gridCol>
                <a:gridCol w="1828799">
                  <a:extLst>
                    <a:ext uri="{9D8B030D-6E8A-4147-A177-3AD203B41FA5}">
                      <a16:colId xmlns:a16="http://schemas.microsoft.com/office/drawing/2014/main" val="3771453558"/>
                    </a:ext>
                  </a:extLst>
                </a:gridCol>
              </a:tblGrid>
              <a:tr h="361856">
                <a:tc gridSpan="8">
                  <a:txBody>
                    <a:bodyPr/>
                    <a:lstStyle/>
                    <a:p>
                      <a:pPr algn="ctr" fontAlgn="b"/>
                      <a:endParaRPr lang="es-ES" sz="2100" b="1" i="0" u="none" strike="noStrike" dirty="0">
                        <a:solidFill>
                          <a:schemeClr val="tx1"/>
                        </a:solidFill>
                        <a:effectLst/>
                        <a:latin typeface="Calibri" panose="020F0502020204030204" pitchFamily="34" charset="0"/>
                      </a:endParaRPr>
                    </a:p>
                    <a:p>
                      <a:pPr algn="ctr" fontAlgn="b"/>
                      <a:r>
                        <a:rPr lang="es-MX" sz="2000" b="1" i="0" u="none" strike="noStrike" dirty="0">
                          <a:solidFill>
                            <a:schemeClr val="tx1"/>
                          </a:solidFill>
                          <a:effectLst/>
                          <a:latin typeface="Calibri" panose="020F0502020204030204" pitchFamily="34" charset="0"/>
                        </a:rPr>
                        <a:t>¿</a:t>
                      </a:r>
                      <a:r>
                        <a:rPr lang="es-MX" sz="2100" b="1" i="0" u="none" strike="noStrike" dirty="0">
                          <a:solidFill>
                            <a:schemeClr val="tx1"/>
                          </a:solidFill>
                          <a:effectLst/>
                          <a:latin typeface="Calibri" panose="020F0502020204030204" pitchFamily="34" charset="0"/>
                        </a:rPr>
                        <a:t>Sobre qué instancias/instituciones cree Ud. recae actualmente la mayor responsabilidad para velar por la seguridad</a:t>
                      </a:r>
                    </a:p>
                    <a:p>
                      <a:pPr algn="ctr" fontAlgn="b"/>
                      <a:r>
                        <a:rPr lang="es-MX" sz="2100" b="1" i="0" u="none" strike="noStrike" dirty="0">
                          <a:solidFill>
                            <a:schemeClr val="tx1"/>
                          </a:solidFill>
                          <a:effectLst/>
                          <a:latin typeface="Calibri" panose="020F0502020204030204" pitchFamily="34" charset="0"/>
                        </a:rPr>
                        <a:t> de los periodistas en nuestro país? Indicar según el grado de responsabilidad DE </a:t>
                      </a:r>
                      <a:r>
                        <a:rPr lang="es-PY" sz="2100" b="1" i="0" u="none" strike="noStrike" dirty="0">
                          <a:solidFill>
                            <a:schemeClr val="tx1"/>
                          </a:solidFill>
                          <a:effectLst/>
                          <a:latin typeface="Calibri" panose="020F0502020204030204" pitchFamily="34" charset="0"/>
                        </a:rPr>
                        <a:t>LOS GREMIOS PERIODISTICOS </a:t>
                      </a:r>
                      <a:endParaRPr lang="es-ES" sz="2100" b="1" i="0" u="none" strike="noStrike" dirty="0">
                        <a:solidFill>
                          <a:schemeClr val="tx1"/>
                        </a:solidFill>
                        <a:effectLst/>
                        <a:latin typeface="Calibri" panose="020F0502020204030204" pitchFamily="34" charset="0"/>
                      </a:endParaRPr>
                    </a:p>
                    <a:p>
                      <a:pPr algn="ctr" fontAlgn="b"/>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algn="l" fontAlgn="b"/>
                      <a:r>
                        <a:rPr lang="es-PY" sz="2000" b="1" i="0" u="none" strike="noStrike" dirty="0">
                          <a:solidFill>
                            <a:srgbClr val="000000"/>
                          </a:solidFill>
                          <a:effectLst/>
                          <a:latin typeface="Calibri" panose="020F0502020204030204" pitchFamily="34" charset="0"/>
                        </a:rPr>
                        <a:t>NINGUNA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algn="l" fontAlgn="b"/>
                      <a:r>
                        <a:rPr lang="es-PY" sz="2000" b="1" i="0" u="none" strike="noStrike" dirty="0">
                          <a:solidFill>
                            <a:srgbClr val="000000"/>
                          </a:solidFill>
                          <a:effectLst/>
                          <a:latin typeface="Calibri" panose="020F0502020204030204" pitchFamily="34" charset="0"/>
                        </a:rPr>
                        <a:t>POCA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05408002"/>
                  </a:ext>
                </a:extLst>
              </a:tr>
              <a:tr h="279980">
                <a:tc>
                  <a:txBody>
                    <a:bodyPr/>
                    <a:lstStyle/>
                    <a:p>
                      <a:pPr algn="l" fontAlgn="b"/>
                      <a:r>
                        <a:rPr lang="es-PY" sz="2000" b="1" i="0" u="none" strike="noStrike" dirty="0">
                          <a:solidFill>
                            <a:srgbClr val="000000"/>
                          </a:solidFill>
                          <a:effectLst/>
                          <a:latin typeface="Calibri" panose="020F0502020204030204" pitchFamily="34" charset="0"/>
                        </a:rPr>
                        <a:t>MUCHA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48,1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9190933"/>
                  </a:ext>
                </a:extLst>
              </a:tr>
              <a:tr h="279980">
                <a:tc>
                  <a:txBody>
                    <a:bodyPr/>
                    <a:lstStyle/>
                    <a:p>
                      <a:pPr algn="l" fontAlgn="b"/>
                      <a:r>
                        <a:rPr lang="es-PY" sz="20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79980">
                <a:tc>
                  <a:txBody>
                    <a:bodyPr/>
                    <a:lstStyle/>
                    <a:p>
                      <a:pPr algn="l" fontAlgn="b"/>
                      <a:r>
                        <a:rPr lang="es-PY" sz="20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3856951789"/>
              </p:ext>
            </p:extLst>
          </p:nvPr>
        </p:nvGraphicFramePr>
        <p:xfrm>
          <a:off x="428888" y="5225161"/>
          <a:ext cx="17430224" cy="3356408"/>
        </p:xfrm>
        <a:graphic>
          <a:graphicData uri="http://schemas.openxmlformats.org/drawingml/2006/table">
            <a:tbl>
              <a:tblPr/>
              <a:tblGrid>
                <a:gridCol w="3355134">
                  <a:extLst>
                    <a:ext uri="{9D8B030D-6E8A-4147-A177-3AD203B41FA5}">
                      <a16:colId xmlns:a16="http://schemas.microsoft.com/office/drawing/2014/main" val="2603815270"/>
                    </a:ext>
                  </a:extLst>
                </a:gridCol>
                <a:gridCol w="1912357">
                  <a:extLst>
                    <a:ext uri="{9D8B030D-6E8A-4147-A177-3AD203B41FA5}">
                      <a16:colId xmlns:a16="http://schemas.microsoft.com/office/drawing/2014/main" val="2271645990"/>
                    </a:ext>
                  </a:extLst>
                </a:gridCol>
                <a:gridCol w="1912357">
                  <a:extLst>
                    <a:ext uri="{9D8B030D-6E8A-4147-A177-3AD203B41FA5}">
                      <a16:colId xmlns:a16="http://schemas.microsoft.com/office/drawing/2014/main" val="3365438893"/>
                    </a:ext>
                  </a:extLst>
                </a:gridCol>
                <a:gridCol w="1912357">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533400">
                <a:tc gridSpan="9">
                  <a:txBody>
                    <a:bodyPr/>
                    <a:lstStyle/>
                    <a:p>
                      <a:pPr algn="ctr" fontAlgn="b"/>
                      <a:endParaRPr lang="es-ES" sz="2100" b="1" i="0" u="none" strike="noStrike" dirty="0">
                        <a:solidFill>
                          <a:schemeClr val="tx1"/>
                        </a:solidFill>
                        <a:effectLst/>
                        <a:latin typeface="Calibri" panose="020F0502020204030204" pitchFamily="34" charset="0"/>
                      </a:endParaRPr>
                    </a:p>
                    <a:p>
                      <a:pPr algn="ctr" fontAlgn="b"/>
                      <a:r>
                        <a:rPr lang="es-MX" sz="2000" b="1" i="0" u="none" strike="noStrike" dirty="0">
                          <a:solidFill>
                            <a:schemeClr val="tx1"/>
                          </a:solidFill>
                          <a:effectLst/>
                          <a:latin typeface="Calibri" panose="020F0502020204030204" pitchFamily="34" charset="0"/>
                        </a:rPr>
                        <a:t>¿</a:t>
                      </a:r>
                      <a:r>
                        <a:rPr lang="es-MX" sz="2100" b="1" i="0" u="none" strike="noStrike" dirty="0">
                          <a:solidFill>
                            <a:schemeClr val="tx1"/>
                          </a:solidFill>
                          <a:effectLst/>
                          <a:latin typeface="Calibri" panose="020F0502020204030204" pitchFamily="34" charset="0"/>
                        </a:rPr>
                        <a:t>Sobre qué instancias/instituciones cree Ud. recae actualmente la mayor responsabilidad para velar por la seguridad</a:t>
                      </a:r>
                    </a:p>
                    <a:p>
                      <a:pPr algn="ctr" fontAlgn="b"/>
                      <a:r>
                        <a:rPr lang="es-MX" sz="2100" b="1" i="0" u="none" strike="noStrike" dirty="0">
                          <a:solidFill>
                            <a:schemeClr val="tx1"/>
                          </a:solidFill>
                          <a:effectLst/>
                          <a:latin typeface="Calibri" panose="020F0502020204030204" pitchFamily="34" charset="0"/>
                        </a:rPr>
                        <a:t> de los periodistas en nuestro país? Indicar según el grado de responsabilidad DE </a:t>
                      </a:r>
                      <a:r>
                        <a:rPr lang="es-PY" sz="2100" b="1" i="0" u="none" strike="noStrike" dirty="0">
                          <a:solidFill>
                            <a:schemeClr val="tx1"/>
                          </a:solidFill>
                          <a:effectLst/>
                          <a:latin typeface="Calibri" panose="020F0502020204030204" pitchFamily="34" charset="0"/>
                        </a:rPr>
                        <a:t>LOS GREMIOS PERIODISTICOS </a:t>
                      </a:r>
                      <a:endParaRPr lang="es-ES" sz="2100" b="1" i="0" u="none" strike="noStrike" dirty="0">
                        <a:solidFill>
                          <a:schemeClr val="tx1"/>
                        </a:solidFill>
                        <a:effectLst/>
                        <a:latin typeface="Calibri" panose="020F0502020204030204" pitchFamily="34" charset="0"/>
                      </a:endParaRPr>
                    </a:p>
                    <a:p>
                      <a:pPr algn="ctr" fontAlgn="b"/>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29398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93986">
                <a:tc>
                  <a:txBody>
                    <a:bodyPr/>
                    <a:lstStyle/>
                    <a:p>
                      <a:pPr algn="l" fontAlgn="b"/>
                      <a:r>
                        <a:rPr lang="es-PY" sz="2000" b="1" i="0" u="none" strike="noStrike" dirty="0">
                          <a:solidFill>
                            <a:srgbClr val="000000"/>
                          </a:solidFill>
                          <a:effectLst/>
                          <a:latin typeface="Calibri" panose="020F0502020204030204" pitchFamily="34" charset="0"/>
                        </a:rPr>
                        <a:t>NINGUNA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93986">
                <a:tc>
                  <a:txBody>
                    <a:bodyPr/>
                    <a:lstStyle/>
                    <a:p>
                      <a:pPr algn="l" fontAlgn="b"/>
                      <a:r>
                        <a:rPr lang="es-PY" sz="2000" b="1" i="0" u="none" strike="noStrike" dirty="0">
                          <a:solidFill>
                            <a:srgbClr val="000000"/>
                          </a:solidFill>
                          <a:effectLst/>
                          <a:latin typeface="Calibri" panose="020F0502020204030204" pitchFamily="34" charset="0"/>
                        </a:rPr>
                        <a:t>POCA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30,2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0323557"/>
                  </a:ext>
                </a:extLst>
              </a:tr>
              <a:tr h="293986">
                <a:tc>
                  <a:txBody>
                    <a:bodyPr/>
                    <a:lstStyle/>
                    <a:p>
                      <a:pPr algn="l" fontAlgn="b"/>
                      <a:r>
                        <a:rPr lang="es-PY" sz="2000" b="1" i="0" u="none" strike="noStrike" dirty="0">
                          <a:solidFill>
                            <a:srgbClr val="000000"/>
                          </a:solidFill>
                          <a:effectLst/>
                          <a:latin typeface="Calibri" panose="020F0502020204030204" pitchFamily="34" charset="0"/>
                        </a:rPr>
                        <a:t>MUCHA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34,9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58536756"/>
                  </a:ext>
                </a:extLst>
              </a:tr>
              <a:tr h="293986">
                <a:tc>
                  <a:txBody>
                    <a:bodyPr/>
                    <a:lstStyle/>
                    <a:p>
                      <a:pPr algn="l" fontAlgn="b"/>
                      <a:r>
                        <a:rPr lang="es-PY" sz="2000" b="1" i="0" u="none" strike="noStrike" dirty="0">
                          <a:solidFill>
                            <a:srgbClr val="000000"/>
                          </a:solidFill>
                          <a:effectLst/>
                          <a:latin typeface="Calibri" panose="020F0502020204030204" pitchFamily="34" charset="0"/>
                        </a:rPr>
                        <a:t>SIN RESPUESTA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93986">
                <a:tc>
                  <a:txBody>
                    <a:bodyPr/>
                    <a:lstStyle/>
                    <a:p>
                      <a:pPr algn="l" fontAlgn="b"/>
                      <a:r>
                        <a:rPr lang="es-PY" sz="2000" b="1" i="0" u="none" strike="noStrike">
                          <a:solidFill>
                            <a:srgbClr val="000000"/>
                          </a:solidFill>
                          <a:effectLst/>
                          <a:latin typeface="Calibri" panose="020F0502020204030204" pitchFamily="34" charset="0"/>
                        </a:rPr>
                        <a:t>BASE ESTADISTICA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sp>
        <p:nvSpPr>
          <p:cNvPr id="5" name="TextBox 4">
            <a:extLst>
              <a:ext uri="{FF2B5EF4-FFF2-40B4-BE49-F238E27FC236}">
                <a16:creationId xmlns:a16="http://schemas.microsoft.com/office/drawing/2014/main" id="{C569FB79-68E7-9E0C-C5BD-FC3601D14B3E}"/>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464349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163800" cy="1021652"/>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1205651"/>
          </a:xfrm>
          <a:prstGeom prst="rect">
            <a:avLst/>
          </a:prstGeom>
          <a:noFill/>
        </p:spPr>
        <p:txBody>
          <a:bodyPr wrap="square" rtlCol="0">
            <a:spAutoFit/>
          </a:bodyPr>
          <a:lstStyle/>
          <a:p>
            <a:pPr marL="685800" algn="r">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4.C. PROTECCIÓN DE LOS PERIODISTAS ANTE UNA AMENAZA AL EJERCICIO DE SU LABOR POR PARTE DE LOS ESTAMENTOS DE SEGURIDAD DEL ESTADO (MINISTERIO DEL INTERIOR, POLICÍA NACIONAL, FISCALÍA, PODER JUDICIAL)  </a:t>
            </a:r>
            <a:endParaRPr lang="es-PY" sz="2000" kern="100" dirty="0">
              <a:effectLst/>
              <a:latin typeface="Aptos" panose="020B0004020202020204" pitchFamily="34" charset="0"/>
              <a:ea typeface="Aptos" panose="020B0004020202020204" pitchFamily="34" charset="0"/>
              <a:cs typeface="Times New Roman" panose="02020603050405020304" pitchFamily="18" charset="0"/>
            </a:endParaRPr>
          </a:p>
          <a:p>
            <a:pPr>
              <a:lnSpc>
                <a:spcPct val="115000"/>
              </a:lnSpc>
              <a:spcAft>
                <a:spcPts val="800"/>
              </a:spcAft>
            </a:pPr>
            <a:r>
              <a:rPr lang="es-PY" sz="1800" kern="100" dirty="0">
                <a:effectLst/>
                <a:latin typeface="Aptos" panose="020B0004020202020204" pitchFamily="34" charset="0"/>
                <a:ea typeface="Aptos" panose="020B0004020202020204" pitchFamily="34" charset="0"/>
                <a:cs typeface="Times New Roman" panose="02020603050405020304" pitchFamily="18" charset="0"/>
              </a:rPr>
              <a:t> </a:t>
            </a: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518357529"/>
              </p:ext>
            </p:extLst>
          </p:nvPr>
        </p:nvGraphicFramePr>
        <p:xfrm>
          <a:off x="517569" y="1741524"/>
          <a:ext cx="17237027" cy="3073357"/>
        </p:xfrm>
        <a:graphic>
          <a:graphicData uri="http://schemas.openxmlformats.org/drawingml/2006/table">
            <a:tbl>
              <a:tblPr/>
              <a:tblGrid>
                <a:gridCol w="3726836">
                  <a:extLst>
                    <a:ext uri="{9D8B030D-6E8A-4147-A177-3AD203B41FA5}">
                      <a16:colId xmlns:a16="http://schemas.microsoft.com/office/drawing/2014/main" val="2603815270"/>
                    </a:ext>
                  </a:extLst>
                </a:gridCol>
                <a:gridCol w="2124219">
                  <a:extLst>
                    <a:ext uri="{9D8B030D-6E8A-4147-A177-3AD203B41FA5}">
                      <a16:colId xmlns:a16="http://schemas.microsoft.com/office/drawing/2014/main" val="2271645990"/>
                    </a:ext>
                  </a:extLst>
                </a:gridCol>
                <a:gridCol w="2124219">
                  <a:extLst>
                    <a:ext uri="{9D8B030D-6E8A-4147-A177-3AD203B41FA5}">
                      <a16:colId xmlns:a16="http://schemas.microsoft.com/office/drawing/2014/main" val="3365438893"/>
                    </a:ext>
                  </a:extLst>
                </a:gridCol>
                <a:gridCol w="2124219">
                  <a:extLst>
                    <a:ext uri="{9D8B030D-6E8A-4147-A177-3AD203B41FA5}">
                      <a16:colId xmlns:a16="http://schemas.microsoft.com/office/drawing/2014/main" val="2198213398"/>
                    </a:ext>
                  </a:extLst>
                </a:gridCol>
                <a:gridCol w="2124219">
                  <a:extLst>
                    <a:ext uri="{9D8B030D-6E8A-4147-A177-3AD203B41FA5}">
                      <a16:colId xmlns:a16="http://schemas.microsoft.com/office/drawing/2014/main" val="2276656453"/>
                    </a:ext>
                  </a:extLst>
                </a:gridCol>
                <a:gridCol w="1660516">
                  <a:extLst>
                    <a:ext uri="{9D8B030D-6E8A-4147-A177-3AD203B41FA5}">
                      <a16:colId xmlns:a16="http://schemas.microsoft.com/office/drawing/2014/main" val="80904801"/>
                    </a:ext>
                  </a:extLst>
                </a:gridCol>
                <a:gridCol w="1524000">
                  <a:extLst>
                    <a:ext uri="{9D8B030D-6E8A-4147-A177-3AD203B41FA5}">
                      <a16:colId xmlns:a16="http://schemas.microsoft.com/office/drawing/2014/main" val="92665308"/>
                    </a:ext>
                  </a:extLst>
                </a:gridCol>
                <a:gridCol w="1828799">
                  <a:extLst>
                    <a:ext uri="{9D8B030D-6E8A-4147-A177-3AD203B41FA5}">
                      <a16:colId xmlns:a16="http://schemas.microsoft.com/office/drawing/2014/main" val="3771453558"/>
                    </a:ext>
                  </a:extLst>
                </a:gridCol>
              </a:tblGrid>
              <a:tr h="361856">
                <a:tc gridSpan="8">
                  <a:txBody>
                    <a:bodyPr/>
                    <a:lstStyle/>
                    <a:p>
                      <a:pPr algn="ctr" fontAlgn="b"/>
                      <a:r>
                        <a:rPr lang="es-MX" sz="2100" b="1" i="0" u="none" strike="noStrike" dirty="0">
                          <a:solidFill>
                            <a:schemeClr val="tx1"/>
                          </a:solidFill>
                          <a:effectLst/>
                          <a:latin typeface="Calibri" panose="020F0502020204030204" pitchFamily="34" charset="0"/>
                        </a:rPr>
                        <a:t>Cuando un/a periodista recibe amenazas por la labor que realiza, ¿qué tan protegido/a puede sentirse por el acompañamiento</a:t>
                      </a:r>
                    </a:p>
                    <a:p>
                      <a:pPr algn="ctr" fontAlgn="b"/>
                      <a:r>
                        <a:rPr lang="es-MX" sz="2100" b="1" i="0" u="none" strike="noStrike" dirty="0">
                          <a:solidFill>
                            <a:schemeClr val="tx1"/>
                          </a:solidFill>
                          <a:effectLst/>
                          <a:latin typeface="Calibri" panose="020F0502020204030204" pitchFamily="34" charset="0"/>
                        </a:rPr>
                        <a:t> que le dan los estamentos de seguridad del Estado? (Ministerio del Interior, Policía Nacional, Fiscalía, Poder Judicial)</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NADA PROTEGIDO/A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POCO PROTEGIDO/A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68,4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05408002"/>
                  </a:ext>
                </a:extLst>
              </a:tr>
              <a:tr h="279980">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PROTEGIDO/A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9190933"/>
                  </a:ext>
                </a:extLst>
              </a:tr>
              <a:tr h="279980">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SIN RESPUESTA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79980">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1792833680"/>
              </p:ext>
            </p:extLst>
          </p:nvPr>
        </p:nvGraphicFramePr>
        <p:xfrm>
          <a:off x="428888" y="5219700"/>
          <a:ext cx="17325708" cy="3823844"/>
        </p:xfrm>
        <a:graphic>
          <a:graphicData uri="http://schemas.openxmlformats.org/drawingml/2006/table">
            <a:tbl>
              <a:tblPr/>
              <a:tblGrid>
                <a:gridCol w="3335016">
                  <a:extLst>
                    <a:ext uri="{9D8B030D-6E8A-4147-A177-3AD203B41FA5}">
                      <a16:colId xmlns:a16="http://schemas.microsoft.com/office/drawing/2014/main" val="2603815270"/>
                    </a:ext>
                  </a:extLst>
                </a:gridCol>
                <a:gridCol w="1900890">
                  <a:extLst>
                    <a:ext uri="{9D8B030D-6E8A-4147-A177-3AD203B41FA5}">
                      <a16:colId xmlns:a16="http://schemas.microsoft.com/office/drawing/2014/main" val="2271645990"/>
                    </a:ext>
                  </a:extLst>
                </a:gridCol>
                <a:gridCol w="1900890">
                  <a:extLst>
                    <a:ext uri="{9D8B030D-6E8A-4147-A177-3AD203B41FA5}">
                      <a16:colId xmlns:a16="http://schemas.microsoft.com/office/drawing/2014/main" val="3365438893"/>
                    </a:ext>
                  </a:extLst>
                </a:gridCol>
                <a:gridCol w="1900890">
                  <a:extLst>
                    <a:ext uri="{9D8B030D-6E8A-4147-A177-3AD203B41FA5}">
                      <a16:colId xmlns:a16="http://schemas.microsoft.com/office/drawing/2014/main" val="3437335281"/>
                    </a:ext>
                  </a:extLst>
                </a:gridCol>
                <a:gridCol w="1900890">
                  <a:extLst>
                    <a:ext uri="{9D8B030D-6E8A-4147-A177-3AD203B41FA5}">
                      <a16:colId xmlns:a16="http://schemas.microsoft.com/office/drawing/2014/main" val="2198213398"/>
                    </a:ext>
                  </a:extLst>
                </a:gridCol>
                <a:gridCol w="1900890">
                  <a:extLst>
                    <a:ext uri="{9D8B030D-6E8A-4147-A177-3AD203B41FA5}">
                      <a16:colId xmlns:a16="http://schemas.microsoft.com/office/drawing/2014/main" val="2276656453"/>
                    </a:ext>
                  </a:extLst>
                </a:gridCol>
                <a:gridCol w="1900890">
                  <a:extLst>
                    <a:ext uri="{9D8B030D-6E8A-4147-A177-3AD203B41FA5}">
                      <a16:colId xmlns:a16="http://schemas.microsoft.com/office/drawing/2014/main" val="80904801"/>
                    </a:ext>
                  </a:extLst>
                </a:gridCol>
                <a:gridCol w="1292676">
                  <a:extLst>
                    <a:ext uri="{9D8B030D-6E8A-4147-A177-3AD203B41FA5}">
                      <a16:colId xmlns:a16="http://schemas.microsoft.com/office/drawing/2014/main" val="92665308"/>
                    </a:ext>
                  </a:extLst>
                </a:gridCol>
                <a:gridCol w="1292676">
                  <a:extLst>
                    <a:ext uri="{9D8B030D-6E8A-4147-A177-3AD203B41FA5}">
                      <a16:colId xmlns:a16="http://schemas.microsoft.com/office/drawing/2014/main" val="3771453558"/>
                    </a:ext>
                  </a:extLst>
                </a:gridCol>
              </a:tblGrid>
              <a:tr h="1107311">
                <a:tc gridSpan="9">
                  <a:txBody>
                    <a:bodyPr/>
                    <a:lstStyle/>
                    <a:p>
                      <a:pPr marL="0" marR="0" lvl="0" indent="0" algn="ctr" defTabSz="1371600" rtl="0" eaLnBrk="1" fontAlgn="b" latinLnBrk="0" hangingPunct="1">
                        <a:lnSpc>
                          <a:spcPct val="100000"/>
                        </a:lnSpc>
                        <a:spcBef>
                          <a:spcPts val="0"/>
                        </a:spcBef>
                        <a:spcAft>
                          <a:spcPts val="0"/>
                        </a:spcAft>
                        <a:buClrTx/>
                        <a:buSzTx/>
                        <a:buFontTx/>
                        <a:buNone/>
                        <a:tabLst/>
                        <a:defRPr/>
                      </a:pPr>
                      <a:r>
                        <a:rPr lang="es-MX" sz="2100" b="1" i="0" u="none" strike="noStrike" dirty="0">
                          <a:solidFill>
                            <a:schemeClr val="tx1"/>
                          </a:solidFill>
                          <a:effectLst/>
                          <a:latin typeface="Calibri" panose="020F0502020204030204" pitchFamily="34" charset="0"/>
                        </a:rPr>
                        <a:t>Cuando un/a periodista recibe amenazas por la labor que realiza, ¿qué tan protegido/a puede sentirse por el acompañamiento </a:t>
                      </a:r>
                    </a:p>
                    <a:p>
                      <a:pPr marL="0" marR="0" lvl="0" indent="0" algn="ctr" defTabSz="1371600" rtl="0" eaLnBrk="1" fontAlgn="b" latinLnBrk="0" hangingPunct="1">
                        <a:lnSpc>
                          <a:spcPct val="100000"/>
                        </a:lnSpc>
                        <a:spcBef>
                          <a:spcPts val="0"/>
                        </a:spcBef>
                        <a:spcAft>
                          <a:spcPts val="0"/>
                        </a:spcAft>
                        <a:buClrTx/>
                        <a:buSzTx/>
                        <a:buFontTx/>
                        <a:buNone/>
                        <a:tabLst/>
                        <a:defRPr/>
                      </a:pPr>
                      <a:r>
                        <a:rPr lang="es-MX" sz="2100" b="1" i="0" u="none" strike="noStrike" dirty="0">
                          <a:solidFill>
                            <a:schemeClr val="tx1"/>
                          </a:solidFill>
                          <a:effectLst/>
                          <a:latin typeface="Calibri" panose="020F0502020204030204" pitchFamily="34" charset="0"/>
                        </a:rPr>
                        <a:t>que le dan los estamentos de seguridad del Estado? (Ministerio del Interior, Policía Nacional, Fiscalía, Poder Judicial)</a:t>
                      </a:r>
                      <a:endParaRPr lang="es-ES" sz="2100" b="1" i="0" u="none" strike="noStrike" dirty="0">
                        <a:solidFill>
                          <a:schemeClr val="tx1"/>
                        </a:solidFill>
                        <a:effectLst/>
                        <a:latin typeface="Calibri" panose="020F0502020204030204" pitchFamily="34" charset="0"/>
                      </a:endParaRPr>
                    </a:p>
                    <a:p>
                      <a:pPr marL="0" marR="0" lvl="0" indent="0" algn="ctr" defTabSz="1371600" rtl="0" eaLnBrk="1" fontAlgn="b" latinLnBrk="0" hangingPunct="1">
                        <a:lnSpc>
                          <a:spcPct val="100000"/>
                        </a:lnSpc>
                        <a:spcBef>
                          <a:spcPts val="0"/>
                        </a:spcBef>
                        <a:spcAft>
                          <a:spcPts val="0"/>
                        </a:spcAft>
                        <a:buClrTx/>
                        <a:buSzTx/>
                        <a:buFontTx/>
                        <a:buNone/>
                        <a:tabLst/>
                        <a:defRPr/>
                      </a:pP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69033">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429500">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NADA PROTEGIDO/A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29,6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35,3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429500">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POCO PROTEGIDO/A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0323557"/>
                  </a:ext>
                </a:extLst>
              </a:tr>
              <a:tr h="429500">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PROTEGIDO/A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58536756"/>
                  </a:ext>
                </a:extLst>
              </a:tr>
              <a:tr h="429500">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SIN RESPUESTA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429500">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sp>
        <p:nvSpPr>
          <p:cNvPr id="5" name="TextBox 4">
            <a:extLst>
              <a:ext uri="{FF2B5EF4-FFF2-40B4-BE49-F238E27FC236}">
                <a16:creationId xmlns:a16="http://schemas.microsoft.com/office/drawing/2014/main" id="{59A8BF42-C999-4E00-D8C2-DEF72E44B0E3}"/>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0193836"/>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163800" cy="1092537"/>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1346522"/>
          </a:xfrm>
          <a:prstGeom prst="rect">
            <a:avLst/>
          </a:prstGeom>
          <a:noFill/>
        </p:spPr>
        <p:txBody>
          <a:bodyPr wrap="square" rtlCol="0">
            <a:spAutoFit/>
          </a:bodyPr>
          <a:lstStyle/>
          <a:p>
            <a:pPr marL="685800" algn="r">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4.C PROTECCIÓN DE LOS PERIODISTAS ANTE UNA AMENAZA AL EJERCICIO DE SU LABOR POR PARTE DE LOS GREMIOS DEL PERIODISMO </a:t>
            </a:r>
            <a:endParaRPr lang="es-PY" sz="2400" kern="100" dirty="0">
              <a:effectLst/>
              <a:latin typeface="Aptos" panose="020B0004020202020204" pitchFamily="34" charset="0"/>
              <a:ea typeface="Aptos" panose="020B0004020202020204" pitchFamily="34" charset="0"/>
              <a:cs typeface="Times New Roman" panose="02020603050405020304" pitchFamily="18" charset="0"/>
            </a:endParaRPr>
          </a:p>
          <a:p>
            <a:pPr>
              <a:lnSpc>
                <a:spcPct val="115000"/>
              </a:lnSpc>
              <a:spcAft>
                <a:spcPts val="800"/>
              </a:spcAft>
            </a:pPr>
            <a:r>
              <a:rPr lang="es-PY" sz="1800" kern="100" dirty="0">
                <a:effectLst/>
                <a:latin typeface="Aptos" panose="020B0004020202020204" pitchFamily="34" charset="0"/>
                <a:ea typeface="Aptos" panose="020B0004020202020204" pitchFamily="34" charset="0"/>
                <a:cs typeface="Times New Roman" panose="02020603050405020304" pitchFamily="18" charset="0"/>
              </a:rPr>
              <a:t> </a:t>
            </a:r>
            <a:endParaRPr kumimoji="0" lang="es-PY"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2337681068"/>
              </p:ext>
            </p:extLst>
          </p:nvPr>
        </p:nvGraphicFramePr>
        <p:xfrm>
          <a:off x="525486" y="1873584"/>
          <a:ext cx="17237027" cy="3073357"/>
        </p:xfrm>
        <a:graphic>
          <a:graphicData uri="http://schemas.openxmlformats.org/drawingml/2006/table">
            <a:tbl>
              <a:tblPr/>
              <a:tblGrid>
                <a:gridCol w="3726836">
                  <a:extLst>
                    <a:ext uri="{9D8B030D-6E8A-4147-A177-3AD203B41FA5}">
                      <a16:colId xmlns:a16="http://schemas.microsoft.com/office/drawing/2014/main" val="2603815270"/>
                    </a:ext>
                  </a:extLst>
                </a:gridCol>
                <a:gridCol w="2124219">
                  <a:extLst>
                    <a:ext uri="{9D8B030D-6E8A-4147-A177-3AD203B41FA5}">
                      <a16:colId xmlns:a16="http://schemas.microsoft.com/office/drawing/2014/main" val="2271645990"/>
                    </a:ext>
                  </a:extLst>
                </a:gridCol>
                <a:gridCol w="2124219">
                  <a:extLst>
                    <a:ext uri="{9D8B030D-6E8A-4147-A177-3AD203B41FA5}">
                      <a16:colId xmlns:a16="http://schemas.microsoft.com/office/drawing/2014/main" val="3365438893"/>
                    </a:ext>
                  </a:extLst>
                </a:gridCol>
                <a:gridCol w="2124219">
                  <a:extLst>
                    <a:ext uri="{9D8B030D-6E8A-4147-A177-3AD203B41FA5}">
                      <a16:colId xmlns:a16="http://schemas.microsoft.com/office/drawing/2014/main" val="2198213398"/>
                    </a:ext>
                  </a:extLst>
                </a:gridCol>
                <a:gridCol w="2124219">
                  <a:extLst>
                    <a:ext uri="{9D8B030D-6E8A-4147-A177-3AD203B41FA5}">
                      <a16:colId xmlns:a16="http://schemas.microsoft.com/office/drawing/2014/main" val="2276656453"/>
                    </a:ext>
                  </a:extLst>
                </a:gridCol>
                <a:gridCol w="1660516">
                  <a:extLst>
                    <a:ext uri="{9D8B030D-6E8A-4147-A177-3AD203B41FA5}">
                      <a16:colId xmlns:a16="http://schemas.microsoft.com/office/drawing/2014/main" val="80904801"/>
                    </a:ext>
                  </a:extLst>
                </a:gridCol>
                <a:gridCol w="1524000">
                  <a:extLst>
                    <a:ext uri="{9D8B030D-6E8A-4147-A177-3AD203B41FA5}">
                      <a16:colId xmlns:a16="http://schemas.microsoft.com/office/drawing/2014/main" val="92665308"/>
                    </a:ext>
                  </a:extLst>
                </a:gridCol>
                <a:gridCol w="1828799">
                  <a:extLst>
                    <a:ext uri="{9D8B030D-6E8A-4147-A177-3AD203B41FA5}">
                      <a16:colId xmlns:a16="http://schemas.microsoft.com/office/drawing/2014/main" val="3771453558"/>
                    </a:ext>
                  </a:extLst>
                </a:gridCol>
              </a:tblGrid>
              <a:tr h="361856">
                <a:tc gridSpan="8">
                  <a:txBody>
                    <a:bodyPr/>
                    <a:lstStyle/>
                    <a:p>
                      <a:pPr algn="ctr" fontAlgn="b"/>
                      <a:r>
                        <a:rPr lang="es-MX" sz="2100" b="1" i="0" u="none" strike="noStrike" dirty="0">
                          <a:solidFill>
                            <a:schemeClr val="tx1"/>
                          </a:solidFill>
                          <a:effectLst/>
                          <a:latin typeface="Calibri" panose="020F0502020204030204" pitchFamily="34" charset="0"/>
                        </a:rPr>
                        <a:t>¿Cuándo un/a periodista recibe amenazas por la labor que realiza, ¿qué tan protegido/a puede  sentirse por el acompañamiento </a:t>
                      </a:r>
                    </a:p>
                    <a:p>
                      <a:pPr algn="ctr" fontAlgn="b"/>
                      <a:r>
                        <a:rPr lang="es-MX" sz="2100" b="1" i="0" u="none" strike="noStrike" dirty="0">
                          <a:solidFill>
                            <a:schemeClr val="tx1"/>
                          </a:solidFill>
                          <a:effectLst/>
                          <a:latin typeface="Calibri" panose="020F0502020204030204" pitchFamily="34" charset="0"/>
                        </a:rPr>
                        <a:t>que le dan los GREMIOS DEL PERIODISMO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NADA PROTEGIDO/A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POCO PROTEGIDO/A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05408002"/>
                  </a:ext>
                </a:extLst>
              </a:tr>
              <a:tr h="279980">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PROTEGIDO/A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9190933"/>
                  </a:ext>
                </a:extLst>
              </a:tr>
              <a:tr h="279980">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SIN RESPUESTA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23,1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79980">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1238027029"/>
              </p:ext>
            </p:extLst>
          </p:nvPr>
        </p:nvGraphicFramePr>
        <p:xfrm>
          <a:off x="485251" y="5733786"/>
          <a:ext cx="17430224" cy="3021128"/>
        </p:xfrm>
        <a:graphic>
          <a:graphicData uri="http://schemas.openxmlformats.org/drawingml/2006/table">
            <a:tbl>
              <a:tblPr/>
              <a:tblGrid>
                <a:gridCol w="3355134">
                  <a:extLst>
                    <a:ext uri="{9D8B030D-6E8A-4147-A177-3AD203B41FA5}">
                      <a16:colId xmlns:a16="http://schemas.microsoft.com/office/drawing/2014/main" val="2603815270"/>
                    </a:ext>
                  </a:extLst>
                </a:gridCol>
                <a:gridCol w="1912357">
                  <a:extLst>
                    <a:ext uri="{9D8B030D-6E8A-4147-A177-3AD203B41FA5}">
                      <a16:colId xmlns:a16="http://schemas.microsoft.com/office/drawing/2014/main" val="2271645990"/>
                    </a:ext>
                  </a:extLst>
                </a:gridCol>
                <a:gridCol w="1912357">
                  <a:extLst>
                    <a:ext uri="{9D8B030D-6E8A-4147-A177-3AD203B41FA5}">
                      <a16:colId xmlns:a16="http://schemas.microsoft.com/office/drawing/2014/main" val="3365438893"/>
                    </a:ext>
                  </a:extLst>
                </a:gridCol>
                <a:gridCol w="1912357">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533400">
                <a:tc gridSpan="9">
                  <a:txBody>
                    <a:bodyPr/>
                    <a:lstStyle/>
                    <a:p>
                      <a:pPr algn="ctr" fontAlgn="b"/>
                      <a:r>
                        <a:rPr lang="es-MX" sz="2100" b="1" i="0" u="none" strike="noStrike" dirty="0">
                          <a:solidFill>
                            <a:schemeClr val="tx1"/>
                          </a:solidFill>
                          <a:effectLst/>
                          <a:latin typeface="Calibri" panose="020F0502020204030204" pitchFamily="34" charset="0"/>
                        </a:rPr>
                        <a:t>¿Cuándo un/a periodista recibe amenazas por la labor que realiza, ¿qué tan protegido/a puede sentirse por el acompañamiento </a:t>
                      </a:r>
                    </a:p>
                    <a:p>
                      <a:pPr algn="ctr" fontAlgn="b"/>
                      <a:r>
                        <a:rPr lang="es-MX" sz="2100" b="1" i="0" u="none" strike="noStrike" dirty="0">
                          <a:solidFill>
                            <a:schemeClr val="tx1"/>
                          </a:solidFill>
                          <a:effectLst/>
                          <a:latin typeface="Calibri" panose="020F0502020204030204" pitchFamily="34" charset="0"/>
                        </a:rPr>
                        <a:t>que le dan GREMIOS DEL PERIODISMO?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29398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93986">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NADA PROTEGIDO/A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30,3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93986">
                <a:tc>
                  <a:txBody>
                    <a:bodyPr/>
                    <a:lstStyle/>
                    <a:p>
                      <a:pPr fontAlgn="b">
                        <a:lnSpc>
                          <a:spcPct val="115000"/>
                        </a:lnSpc>
                        <a:spcAft>
                          <a:spcPts val="800"/>
                        </a:spcAft>
                      </a:pPr>
                      <a:r>
                        <a:rPr lang="es-PY" sz="24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POCO PROTEGIDO/A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39,4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37,1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0323557"/>
                  </a:ext>
                </a:extLst>
              </a:tr>
              <a:tr h="293986">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PROTEGIDO/A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19,8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58536756"/>
                  </a:ext>
                </a:extLst>
              </a:tr>
              <a:tr h="293986">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SIN RESPUESTA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16,5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18,1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93986">
                <a:tc>
                  <a:txBody>
                    <a:bodyPr/>
                    <a:lstStyle/>
                    <a:p>
                      <a:pPr fontAlgn="b">
                        <a:lnSpc>
                          <a:spcPct val="115000"/>
                        </a:lnSpc>
                        <a:spcAft>
                          <a:spcPts val="800"/>
                        </a:spcAft>
                      </a:pPr>
                      <a:r>
                        <a:rPr lang="es-PY" sz="24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35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54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sp>
        <p:nvSpPr>
          <p:cNvPr id="5" name="TextBox 4">
            <a:extLst>
              <a:ext uri="{FF2B5EF4-FFF2-40B4-BE49-F238E27FC236}">
                <a16:creationId xmlns:a16="http://schemas.microsoft.com/office/drawing/2014/main" id="{2FEF9900-1437-F1E5-F1C5-C54BD8677446}"/>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0965016"/>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ángulo 12"/>
          <p:cNvSpPr/>
          <p:nvPr/>
        </p:nvSpPr>
        <p:spPr>
          <a:xfrm>
            <a:off x="0" y="315053"/>
            <a:ext cx="15087600" cy="830997"/>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1371600" rtl="0" eaLnBrk="1" fontAlgn="auto" latinLnBrk="0" hangingPunct="1">
              <a:lnSpc>
                <a:spcPct val="100000"/>
              </a:lnSpc>
              <a:spcBef>
                <a:spcPts val="0"/>
              </a:spcBef>
              <a:spcAft>
                <a:spcPts val="0"/>
              </a:spcAft>
              <a:buClrTx/>
              <a:buSzTx/>
              <a:buFontTx/>
              <a:buNone/>
              <a:tabLst/>
              <a:defRPr/>
            </a:pPr>
            <a:endParaRPr kumimoji="0" lang="es-PY" sz="27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C2CB7CCD-D16E-4C53-B1F3-727206C0C4D8}"/>
              </a:ext>
            </a:extLst>
          </p:cNvPr>
          <p:cNvSpPr txBox="1"/>
          <p:nvPr/>
        </p:nvSpPr>
        <p:spPr>
          <a:xfrm>
            <a:off x="171123" y="381918"/>
            <a:ext cx="14644686" cy="1154355"/>
          </a:xfrm>
          <a:prstGeom prst="rect">
            <a:avLst/>
          </a:prstGeom>
          <a:noFill/>
        </p:spPr>
        <p:txBody>
          <a:bodyPr wrap="square" rtlCol="0">
            <a:spAutoFit/>
          </a:bodyPr>
          <a:lstStyle/>
          <a:p>
            <a:pPr marL="685800" algn="r">
              <a:spcAft>
                <a:spcPts val="800"/>
              </a:spcAft>
            </a:pPr>
            <a:r>
              <a:rPr lang="es-PY" sz="1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4.D. VALORACIÓN DE LA EFICIENCIA DE INSTITUCIONES PARA LA ATENCIÓN DE LOS CASOS DE VIOLENCIA CONTRA PERIODISTAS EN PARAGUAY:</a:t>
            </a:r>
          </a:p>
          <a:p>
            <a:pPr marL="685800" algn="r">
              <a:spcAft>
                <a:spcPts val="800"/>
              </a:spcAft>
            </a:pPr>
            <a:r>
              <a:rPr lang="es-PY" sz="18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LA POLICIA NACIONAL </a:t>
            </a:r>
            <a:endParaRPr lang="es-PY" sz="1800" b="1" kern="100" dirty="0">
              <a:effectLst/>
              <a:latin typeface="Aptos" panose="020B0004020202020204" pitchFamily="34" charset="0"/>
              <a:ea typeface="Aptos" panose="020B0004020202020204" pitchFamily="34" charset="0"/>
              <a:cs typeface="Times New Roman" panose="02020603050405020304" pitchFamily="18" charset="0"/>
            </a:endParaRPr>
          </a:p>
          <a:p>
            <a:pPr>
              <a:lnSpc>
                <a:spcPct val="115000"/>
              </a:lnSpc>
              <a:spcAft>
                <a:spcPts val="800"/>
              </a:spcAft>
            </a:pPr>
            <a:r>
              <a:rPr lang="es-PY" sz="1800" kern="100" dirty="0">
                <a:effectLst/>
                <a:latin typeface="Aptos" panose="020B0004020202020204" pitchFamily="34" charset="0"/>
                <a:ea typeface="Aptos" panose="020B0004020202020204" pitchFamily="34" charset="0"/>
                <a:cs typeface="Times New Roman" panose="02020603050405020304" pitchFamily="18" charset="0"/>
              </a:rPr>
              <a:t> </a:t>
            </a:r>
          </a:p>
        </p:txBody>
      </p:sp>
      <p:graphicFrame>
        <p:nvGraphicFramePr>
          <p:cNvPr id="8" name="Tabla 7">
            <a:extLst>
              <a:ext uri="{FF2B5EF4-FFF2-40B4-BE49-F238E27FC236}">
                <a16:creationId xmlns:a16="http://schemas.microsoft.com/office/drawing/2014/main" id="{1F517A0B-3166-43A7-A858-526DEDD022E5}"/>
              </a:ext>
            </a:extLst>
          </p:cNvPr>
          <p:cNvGraphicFramePr>
            <a:graphicFrameLocks noGrp="1"/>
          </p:cNvGraphicFramePr>
          <p:nvPr>
            <p:extLst>
              <p:ext uri="{D42A27DB-BD31-4B8C-83A1-F6EECF244321}">
                <p14:modId xmlns:p14="http://schemas.microsoft.com/office/powerpoint/2010/main" val="3326075611"/>
              </p:ext>
            </p:extLst>
          </p:nvPr>
        </p:nvGraphicFramePr>
        <p:xfrm>
          <a:off x="517572" y="1407590"/>
          <a:ext cx="17237027" cy="3397207"/>
        </p:xfrm>
        <a:graphic>
          <a:graphicData uri="http://schemas.openxmlformats.org/drawingml/2006/table">
            <a:tbl>
              <a:tblPr/>
              <a:tblGrid>
                <a:gridCol w="3726836">
                  <a:extLst>
                    <a:ext uri="{9D8B030D-6E8A-4147-A177-3AD203B41FA5}">
                      <a16:colId xmlns:a16="http://schemas.microsoft.com/office/drawing/2014/main" val="2603815270"/>
                    </a:ext>
                  </a:extLst>
                </a:gridCol>
                <a:gridCol w="2124219">
                  <a:extLst>
                    <a:ext uri="{9D8B030D-6E8A-4147-A177-3AD203B41FA5}">
                      <a16:colId xmlns:a16="http://schemas.microsoft.com/office/drawing/2014/main" val="2271645990"/>
                    </a:ext>
                  </a:extLst>
                </a:gridCol>
                <a:gridCol w="2124219">
                  <a:extLst>
                    <a:ext uri="{9D8B030D-6E8A-4147-A177-3AD203B41FA5}">
                      <a16:colId xmlns:a16="http://schemas.microsoft.com/office/drawing/2014/main" val="3365438893"/>
                    </a:ext>
                  </a:extLst>
                </a:gridCol>
                <a:gridCol w="2124219">
                  <a:extLst>
                    <a:ext uri="{9D8B030D-6E8A-4147-A177-3AD203B41FA5}">
                      <a16:colId xmlns:a16="http://schemas.microsoft.com/office/drawing/2014/main" val="2198213398"/>
                    </a:ext>
                  </a:extLst>
                </a:gridCol>
                <a:gridCol w="2124219">
                  <a:extLst>
                    <a:ext uri="{9D8B030D-6E8A-4147-A177-3AD203B41FA5}">
                      <a16:colId xmlns:a16="http://schemas.microsoft.com/office/drawing/2014/main" val="2276656453"/>
                    </a:ext>
                  </a:extLst>
                </a:gridCol>
                <a:gridCol w="1660516">
                  <a:extLst>
                    <a:ext uri="{9D8B030D-6E8A-4147-A177-3AD203B41FA5}">
                      <a16:colId xmlns:a16="http://schemas.microsoft.com/office/drawing/2014/main" val="80904801"/>
                    </a:ext>
                  </a:extLst>
                </a:gridCol>
                <a:gridCol w="1524000">
                  <a:extLst>
                    <a:ext uri="{9D8B030D-6E8A-4147-A177-3AD203B41FA5}">
                      <a16:colId xmlns:a16="http://schemas.microsoft.com/office/drawing/2014/main" val="92665308"/>
                    </a:ext>
                  </a:extLst>
                </a:gridCol>
                <a:gridCol w="1828799">
                  <a:extLst>
                    <a:ext uri="{9D8B030D-6E8A-4147-A177-3AD203B41FA5}">
                      <a16:colId xmlns:a16="http://schemas.microsoft.com/office/drawing/2014/main" val="3771453558"/>
                    </a:ext>
                  </a:extLst>
                </a:gridCol>
              </a:tblGrid>
              <a:tr h="361856">
                <a:tc gridSpan="8">
                  <a:txBody>
                    <a:bodyPr/>
                    <a:lstStyle/>
                    <a:p>
                      <a:pPr algn="ctr" fontAlgn="b"/>
                      <a:r>
                        <a:rPr lang="es-MX" sz="2100" b="1" i="0" u="none" strike="noStrike" dirty="0">
                          <a:solidFill>
                            <a:schemeClr val="tx1"/>
                          </a:solidFill>
                          <a:effectLst/>
                          <a:latin typeface="Calibri" panose="020F0502020204030204" pitchFamily="34" charset="0"/>
                        </a:rPr>
                        <a:t>¿Cómo evalúa Ud. la eficiencia de las siguientes instituciones para la atención de los casos de violencia en Paraguay?</a:t>
                      </a:r>
                    </a:p>
                    <a:p>
                      <a:pPr algn="ctr" fontAlgn="b"/>
                      <a:r>
                        <a:rPr lang="es-MX" sz="2100" b="1" i="0" u="none" strike="noStrike" dirty="0">
                          <a:solidFill>
                            <a:schemeClr val="tx1"/>
                          </a:solidFill>
                          <a:effectLst/>
                          <a:latin typeface="Calibri" panose="020F0502020204030204" pitchFamily="34" charset="0"/>
                        </a:rPr>
                        <a:t>Policía Nacional </a:t>
                      </a:r>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549434">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1 (ASUNCION)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2 (CENTRO)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3 (NORTE)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4 (SUR)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5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ZONA 6 (CENTRO ESTE)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PÉSIMA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MALA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551632895"/>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REGULAR</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55,6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40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763723735"/>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BUENA</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05408002"/>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EXCELENTE</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9,1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09190933"/>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NS/NR</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31,1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79980">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graphicFrame>
        <p:nvGraphicFramePr>
          <p:cNvPr id="3" name="Tabla 2">
            <a:extLst>
              <a:ext uri="{FF2B5EF4-FFF2-40B4-BE49-F238E27FC236}">
                <a16:creationId xmlns:a16="http://schemas.microsoft.com/office/drawing/2014/main" id="{25812059-4BF4-F7D5-0E2E-F9BD15260B80}"/>
              </a:ext>
            </a:extLst>
          </p:cNvPr>
          <p:cNvGraphicFramePr>
            <a:graphicFrameLocks noGrp="1"/>
          </p:cNvGraphicFramePr>
          <p:nvPr>
            <p:extLst>
              <p:ext uri="{D42A27DB-BD31-4B8C-83A1-F6EECF244321}">
                <p14:modId xmlns:p14="http://schemas.microsoft.com/office/powerpoint/2010/main" val="1539572587"/>
              </p:ext>
            </p:extLst>
          </p:nvPr>
        </p:nvGraphicFramePr>
        <p:xfrm>
          <a:off x="428888" y="5225161"/>
          <a:ext cx="17430224" cy="4091738"/>
        </p:xfrm>
        <a:graphic>
          <a:graphicData uri="http://schemas.openxmlformats.org/drawingml/2006/table">
            <a:tbl>
              <a:tblPr/>
              <a:tblGrid>
                <a:gridCol w="3355134">
                  <a:extLst>
                    <a:ext uri="{9D8B030D-6E8A-4147-A177-3AD203B41FA5}">
                      <a16:colId xmlns:a16="http://schemas.microsoft.com/office/drawing/2014/main" val="2603815270"/>
                    </a:ext>
                  </a:extLst>
                </a:gridCol>
                <a:gridCol w="1912357">
                  <a:extLst>
                    <a:ext uri="{9D8B030D-6E8A-4147-A177-3AD203B41FA5}">
                      <a16:colId xmlns:a16="http://schemas.microsoft.com/office/drawing/2014/main" val="2271645990"/>
                    </a:ext>
                  </a:extLst>
                </a:gridCol>
                <a:gridCol w="1912357">
                  <a:extLst>
                    <a:ext uri="{9D8B030D-6E8A-4147-A177-3AD203B41FA5}">
                      <a16:colId xmlns:a16="http://schemas.microsoft.com/office/drawing/2014/main" val="3365438893"/>
                    </a:ext>
                  </a:extLst>
                </a:gridCol>
                <a:gridCol w="1912357">
                  <a:extLst>
                    <a:ext uri="{9D8B030D-6E8A-4147-A177-3AD203B41FA5}">
                      <a16:colId xmlns:a16="http://schemas.microsoft.com/office/drawing/2014/main" val="3437335281"/>
                    </a:ext>
                  </a:extLst>
                </a:gridCol>
                <a:gridCol w="1912357">
                  <a:extLst>
                    <a:ext uri="{9D8B030D-6E8A-4147-A177-3AD203B41FA5}">
                      <a16:colId xmlns:a16="http://schemas.microsoft.com/office/drawing/2014/main" val="2198213398"/>
                    </a:ext>
                  </a:extLst>
                </a:gridCol>
                <a:gridCol w="1912357">
                  <a:extLst>
                    <a:ext uri="{9D8B030D-6E8A-4147-A177-3AD203B41FA5}">
                      <a16:colId xmlns:a16="http://schemas.microsoft.com/office/drawing/2014/main" val="2276656453"/>
                    </a:ext>
                  </a:extLst>
                </a:gridCol>
                <a:gridCol w="1912357">
                  <a:extLst>
                    <a:ext uri="{9D8B030D-6E8A-4147-A177-3AD203B41FA5}">
                      <a16:colId xmlns:a16="http://schemas.microsoft.com/office/drawing/2014/main" val="80904801"/>
                    </a:ext>
                  </a:extLst>
                </a:gridCol>
                <a:gridCol w="1300474">
                  <a:extLst>
                    <a:ext uri="{9D8B030D-6E8A-4147-A177-3AD203B41FA5}">
                      <a16:colId xmlns:a16="http://schemas.microsoft.com/office/drawing/2014/main" val="92665308"/>
                    </a:ext>
                  </a:extLst>
                </a:gridCol>
                <a:gridCol w="1300474">
                  <a:extLst>
                    <a:ext uri="{9D8B030D-6E8A-4147-A177-3AD203B41FA5}">
                      <a16:colId xmlns:a16="http://schemas.microsoft.com/office/drawing/2014/main" val="3771453558"/>
                    </a:ext>
                  </a:extLst>
                </a:gridCol>
              </a:tblGrid>
              <a:tr h="533400">
                <a:tc gridSpan="9">
                  <a:txBody>
                    <a:bodyPr/>
                    <a:lstStyle/>
                    <a:p>
                      <a:pPr algn="ctr" fontAlgn="b"/>
                      <a:r>
                        <a:rPr lang="es-MX" sz="2100" b="1" i="0" u="none" strike="noStrike" dirty="0">
                          <a:solidFill>
                            <a:schemeClr val="tx1"/>
                          </a:solidFill>
                          <a:effectLst/>
                          <a:latin typeface="Calibri" panose="020F0502020204030204" pitchFamily="34" charset="0"/>
                        </a:rPr>
                        <a:t>¿Cómo evalúa Ud. la eficiencia de las siguientes instituciones para la atención de los casos de violencia en Paraguay? </a:t>
                      </a:r>
                    </a:p>
                    <a:p>
                      <a:pPr algn="ctr" fontAlgn="b"/>
                      <a:r>
                        <a:rPr lang="es-MX" sz="2100" b="1" i="0" u="none" strike="noStrike" dirty="0">
                          <a:solidFill>
                            <a:schemeClr val="tx1"/>
                          </a:solidFill>
                          <a:effectLst/>
                          <a:latin typeface="Calibri" panose="020F0502020204030204" pitchFamily="34" charset="0"/>
                        </a:rPr>
                        <a:t>Policía Nacional </a:t>
                      </a:r>
                      <a:endParaRPr lang="es-ES" sz="2100" b="1" i="0" u="none" strike="noStrike" dirty="0">
                        <a:solidFill>
                          <a:schemeClr val="tx1"/>
                        </a:solidFill>
                        <a:effectLst/>
                        <a:latin typeface="Calibri" panose="020F0502020204030204" pitchFamily="34" charset="0"/>
                      </a:endParaRPr>
                    </a:p>
                    <a:p>
                      <a:pPr algn="ctr" fontAlgn="b"/>
                      <a:endParaRPr lang="es-ES" sz="2100" b="1" i="0" u="none" strike="noStrike" dirty="0">
                        <a:solidFill>
                          <a:schemeClr val="tx1"/>
                        </a:solidFill>
                        <a:effectLst/>
                        <a:latin typeface="Calibri" panose="020F0502020204030204" pitchFamily="34" charset="0"/>
                      </a:endParaRPr>
                    </a:p>
                  </a:txBody>
                  <a:tcPr marL="7418" marR="7418" marT="741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hMerge="1">
                  <a:txBody>
                    <a:bodyPr/>
                    <a:lstStyle/>
                    <a:p>
                      <a:endParaRPr lang="es-PY"/>
                    </a:p>
                  </a:txBody>
                  <a:tcPr>
                    <a:lnL w="6350" cap="flat" cmpd="sng" algn="ctr">
                      <a:solidFill>
                        <a:srgbClr val="000000"/>
                      </a:solidFill>
                      <a:prstDash val="solid"/>
                      <a:round/>
                      <a:headEnd type="none" w="med" len="med"/>
                      <a:tailEnd type="none" w="med" len="med"/>
                    </a:lnL>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tc hMerge="1">
                  <a:txBody>
                    <a:bodyPr/>
                    <a:lstStyle/>
                    <a:p>
                      <a:endParaRPr lang="es-PY"/>
                    </a:p>
                  </a:txBody>
                  <a:tcPr/>
                </a:tc>
                <a:extLst>
                  <a:ext uri="{0D108BD9-81ED-4DB2-BD59-A6C34878D82A}">
                    <a16:rowId xmlns:a16="http://schemas.microsoft.com/office/drawing/2014/main" val="69492167"/>
                  </a:ext>
                </a:extLst>
              </a:tr>
              <a:tr h="293986">
                <a:tc>
                  <a:txBody>
                    <a:bodyPr/>
                    <a:lstStyle/>
                    <a:p>
                      <a:pPr algn="l" fontAlgn="b"/>
                      <a:r>
                        <a:rPr lang="es-PY" sz="1600" b="1" i="0" u="none" strike="noStrike" dirty="0">
                          <a:solidFill>
                            <a:srgbClr val="000000"/>
                          </a:solidFill>
                          <a:effectLst/>
                          <a:latin typeface="Calibri" panose="020F050202020403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rgbClr val="000000"/>
                          </a:solidFill>
                          <a:effectLst/>
                          <a:latin typeface="Calibri" panose="020F0502020204030204" pitchFamily="34" charset="0"/>
                        </a:rPr>
                        <a:t>TOTAL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MASCULINO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FEMENINO</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18 A 24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25 A 35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a:solidFill>
                            <a:schemeClr val="tx1"/>
                          </a:solidFill>
                          <a:effectLst/>
                          <a:latin typeface="Calibri" panose="020F0502020204030204" pitchFamily="34" charset="0"/>
                        </a:rPr>
                        <a:t>36 A 45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46 A 60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b"/>
                      <a:r>
                        <a:rPr lang="es-PY" sz="1600" b="1" i="0" u="none" strike="noStrike" dirty="0">
                          <a:solidFill>
                            <a:schemeClr val="tx1"/>
                          </a:solidFill>
                          <a:effectLst/>
                          <a:latin typeface="Calibri" panose="020F0502020204030204" pitchFamily="34" charset="0"/>
                        </a:rPr>
                        <a:t>60 Y MAS AÑOS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3045923603"/>
                  </a:ext>
                </a:extLst>
              </a:tr>
              <a:tr h="293986">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PÉSIMA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a:solidFill>
                            <a:srgbClr val="000000"/>
                          </a:solidFill>
                          <a:effectLst/>
                          <a:latin typeface="Calibri" panose="020F0502020204030204" pitchFamily="34" charset="0"/>
                        </a:rPr>
                        <a:t>10,5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89810845"/>
                  </a:ext>
                </a:extLst>
              </a:tr>
              <a:tr h="293986">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MALA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439604171"/>
                  </a:ext>
                </a:extLst>
              </a:tr>
              <a:tr h="293986">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REGULAR</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41,5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38,1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32603202"/>
                  </a:ext>
                </a:extLst>
              </a:tr>
              <a:tr h="293986">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BUENA</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0323557"/>
                  </a:ext>
                </a:extLst>
              </a:tr>
              <a:tr h="293986">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EXCELENTE</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458536756"/>
                  </a:ext>
                </a:extLst>
              </a:tr>
              <a:tr h="293986">
                <a:tc>
                  <a:txBody>
                    <a:bodyPr/>
                    <a:lstStyle/>
                    <a:p>
                      <a:pPr fontAlgn="b">
                        <a:lnSpc>
                          <a:spcPct val="115000"/>
                        </a:lnSpc>
                        <a:spcAft>
                          <a:spcPts val="800"/>
                        </a:spcAft>
                      </a:pPr>
                      <a:r>
                        <a:rPr lang="es-PY" sz="2000" b="1" kern="12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NS/NR</a:t>
                      </a:r>
                      <a:endParaRPr lang="es-PY" sz="1200" kern="10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19,5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20,8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48246302"/>
                  </a:ext>
                </a:extLst>
              </a:tr>
              <a:tr h="293986">
                <a:tc>
                  <a:txBody>
                    <a:bodyPr/>
                    <a:lstStyle/>
                    <a:p>
                      <a:pPr fontAlgn="b">
                        <a:lnSpc>
                          <a:spcPct val="115000"/>
                        </a:lnSpc>
                        <a:spcAft>
                          <a:spcPts val="800"/>
                        </a:spcAft>
                      </a:pPr>
                      <a:r>
                        <a:rPr lang="es-PY" sz="2000" b="1" kern="12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BASE ESTADISTICA </a:t>
                      </a:r>
                      <a:endParaRPr lang="es-PY" sz="1200" kern="100" dirty="0">
                        <a:effectLst/>
                        <a:latin typeface="Aptos" panose="020B0004020202020204" pitchFamily="34" charset="0"/>
                        <a:ea typeface="Aptos" panose="020B0004020202020204" pitchFamily="34" charset="0"/>
                        <a:cs typeface="Times New Roman" panose="02020603050405020304" pitchFamily="18"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000" b="1" i="0" u="none" strike="noStrike" dirty="0">
                          <a:solidFill>
                            <a:srgbClr val="000000"/>
                          </a:solidFill>
                          <a:effectLst/>
                          <a:latin typeface="Calibri" panose="020F0502020204030204" pitchFamily="34" charset="0"/>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125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43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b"/>
                      <a:r>
                        <a:rPr lang="es-PY" sz="2400" b="1" i="0" u="none" strike="noStrike" dirty="0">
                          <a:solidFill>
                            <a:srgbClr val="000000"/>
                          </a:solidFill>
                          <a:effectLst/>
                          <a:latin typeface="Calibri" panose="020F050202020403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9262013"/>
                  </a:ext>
                </a:extLst>
              </a:tr>
            </a:tbl>
          </a:graphicData>
        </a:graphic>
      </p:graphicFrame>
      <p:sp>
        <p:nvSpPr>
          <p:cNvPr id="5" name="TextBox 4">
            <a:extLst>
              <a:ext uri="{FF2B5EF4-FFF2-40B4-BE49-F238E27FC236}">
                <a16:creationId xmlns:a16="http://schemas.microsoft.com/office/drawing/2014/main" id="{CADCDCBA-FC31-A707-DD44-E8982C23796E}"/>
              </a:ext>
            </a:extLst>
          </p:cNvPr>
          <p:cNvSpPr txBox="1"/>
          <p:nvPr/>
        </p:nvSpPr>
        <p:spPr>
          <a:xfrm>
            <a:off x="428888" y="9837993"/>
            <a:ext cx="17430225" cy="334707"/>
          </a:xfrm>
          <a:prstGeom prst="rect">
            <a:avLst/>
          </a:prstGeom>
          <a:noFill/>
        </p:spPr>
        <p:txBody>
          <a:bodyPr wrap="square" rtlCol="0">
            <a:spAutoFit/>
          </a:bodyPr>
          <a:lstStyle/>
          <a:p>
            <a:pPr marL="0" marR="0" lvl="0" indent="0" algn="r" defTabSz="1371600" rtl="0" eaLnBrk="1" fontAlgn="auto" latinLnBrk="0" hangingPunct="1">
              <a:lnSpc>
                <a:spcPct val="100000"/>
              </a:lnSpc>
              <a:spcBef>
                <a:spcPts val="0"/>
              </a:spcBef>
              <a:spcAft>
                <a:spcPts val="0"/>
              </a:spcAft>
              <a:buClrTx/>
              <a:buSzTx/>
              <a:buFontTx/>
              <a:buNone/>
              <a:tabLst/>
              <a:defRPr/>
            </a:pPr>
            <a:r>
              <a:rPr kumimoji="0" lang="en-US" sz="1575" b="1" i="0" u="none" strike="noStrike" kern="1200" cap="none" spc="0" normalizeH="0" baseline="0" noProof="0" dirty="0">
                <a:ln>
                  <a:noFill/>
                </a:ln>
                <a:solidFill>
                  <a:prstClr val="black"/>
                </a:solidFill>
                <a:effectLst/>
                <a:uLnTx/>
                <a:uFillTx/>
                <a:latin typeface="Calibri" panose="020F0502020204030204"/>
                <a:ea typeface="+mn-ea"/>
                <a:cs typeface="+mn-cs"/>
              </a:rPr>
              <a:t>MULTITARGET COMMUNICATION &amp; RESEARCH / LA SEGURIDAD DE LOS PERIODISTAS EN EL EJERCICIO DE SU PROFESION  EN PARAGUAY  Y EL ASEDIO EN EL MUNDO DIGITAL  / ABRIL   2024</a:t>
            </a:r>
            <a:endParaRPr kumimoji="0" lang="es-PY" sz="1575"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7397744"/>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Theme">
  <a:themeElements>
    <a:clrScheme name="Tema de Office">
      <a:dk1>
        <a:sysClr val="windowText" lastClr="000000"/>
      </a:dk1>
      <a:lt1>
        <a:sysClr val="window" lastClr="FFFFFF"/>
      </a:lt1>
      <a:dk2>
        <a:srgbClr val="44546A"/>
      </a:dk2>
      <a:lt2>
        <a:srgbClr val="E7E6E6"/>
      </a:lt2>
      <a:accent1>
        <a:srgbClr val="1D9A78"/>
      </a:accent1>
      <a:accent2>
        <a:srgbClr val="8BC145"/>
      </a:accent2>
      <a:accent3>
        <a:srgbClr val="36AFCE"/>
      </a:accent3>
      <a:accent4>
        <a:srgbClr val="1D6FA9"/>
      </a:accent4>
      <a:accent5>
        <a:srgbClr val="B74919"/>
      </a:accent5>
      <a:accent6>
        <a:srgbClr val="F19D19"/>
      </a:accent6>
      <a:hlink>
        <a:srgbClr val="0563C1"/>
      </a:hlink>
      <a:folHlink>
        <a:srgbClr val="954F72"/>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AE6F2518-B084-4896-AF52-66CC2144AA26}"/>
    </a:ext>
  </a:extLst>
</a:theme>
</file>

<file path=ppt/theme/themeOverride1.xml><?xml version="1.0" encoding="utf-8"?>
<a:themeOverride xmlns:a="http://schemas.openxmlformats.org/drawingml/2006/main">
  <a:clrScheme name="Tema de Office">
    <a:dk1>
      <a:sysClr val="windowText" lastClr="000000"/>
    </a:dk1>
    <a:lt1>
      <a:sysClr val="window" lastClr="FFFFFF"/>
    </a:lt1>
    <a:dk2>
      <a:srgbClr val="44546A"/>
    </a:dk2>
    <a:lt2>
      <a:srgbClr val="E7E6E6"/>
    </a:lt2>
    <a:accent1>
      <a:srgbClr val="1D9A78"/>
    </a:accent1>
    <a:accent2>
      <a:srgbClr val="8BC145"/>
    </a:accent2>
    <a:accent3>
      <a:srgbClr val="36AFCE"/>
    </a:accent3>
    <a:accent4>
      <a:srgbClr val="1D6FA9"/>
    </a:accent4>
    <a:accent5>
      <a:srgbClr val="B74919"/>
    </a:accent5>
    <a:accent6>
      <a:srgbClr val="F19D19"/>
    </a:accent6>
    <a:hlink>
      <a:srgbClr val="0563C1"/>
    </a:hlink>
    <a:folHlink>
      <a:srgbClr val="954F72"/>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Tema de Office">
    <a:dk1>
      <a:sysClr val="windowText" lastClr="000000"/>
    </a:dk1>
    <a:lt1>
      <a:sysClr val="window" lastClr="FFFFFF"/>
    </a:lt1>
    <a:dk2>
      <a:srgbClr val="44546A"/>
    </a:dk2>
    <a:lt2>
      <a:srgbClr val="E7E6E6"/>
    </a:lt2>
    <a:accent1>
      <a:srgbClr val="1D9A78"/>
    </a:accent1>
    <a:accent2>
      <a:srgbClr val="8BC145"/>
    </a:accent2>
    <a:accent3>
      <a:srgbClr val="36AFCE"/>
    </a:accent3>
    <a:accent4>
      <a:srgbClr val="1D6FA9"/>
    </a:accent4>
    <a:accent5>
      <a:srgbClr val="B74919"/>
    </a:accent5>
    <a:accent6>
      <a:srgbClr val="F19D19"/>
    </a:accent6>
    <a:hlink>
      <a:srgbClr val="0563C1"/>
    </a:hlink>
    <a:folHlink>
      <a:srgbClr val="954F72"/>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Tema de Office">
    <a:dk1>
      <a:sysClr val="windowText" lastClr="000000"/>
    </a:dk1>
    <a:lt1>
      <a:sysClr val="window" lastClr="FFFFFF"/>
    </a:lt1>
    <a:dk2>
      <a:srgbClr val="44546A"/>
    </a:dk2>
    <a:lt2>
      <a:srgbClr val="E7E6E6"/>
    </a:lt2>
    <a:accent1>
      <a:srgbClr val="1D9A78"/>
    </a:accent1>
    <a:accent2>
      <a:srgbClr val="8BC145"/>
    </a:accent2>
    <a:accent3>
      <a:srgbClr val="36AFCE"/>
    </a:accent3>
    <a:accent4>
      <a:srgbClr val="1D6FA9"/>
    </a:accent4>
    <a:accent5>
      <a:srgbClr val="B74919"/>
    </a:accent5>
    <a:accent6>
      <a:srgbClr val="F19D19"/>
    </a:accent6>
    <a:hlink>
      <a:srgbClr val="0563C1"/>
    </a:hlink>
    <a:folHlink>
      <a:srgbClr val="954F72"/>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2.xml><?xml version="1.0" encoding="utf-8"?>
<a:themeOverride xmlns:a="http://schemas.openxmlformats.org/drawingml/2006/main">
  <a:clrScheme name="Tema de Office">
    <a:dk1>
      <a:sysClr val="windowText" lastClr="000000"/>
    </a:dk1>
    <a:lt1>
      <a:sysClr val="window" lastClr="FFFFFF"/>
    </a:lt1>
    <a:dk2>
      <a:srgbClr val="44546A"/>
    </a:dk2>
    <a:lt2>
      <a:srgbClr val="E7E6E6"/>
    </a:lt2>
    <a:accent1>
      <a:srgbClr val="1D9A78"/>
    </a:accent1>
    <a:accent2>
      <a:srgbClr val="8BC145"/>
    </a:accent2>
    <a:accent3>
      <a:srgbClr val="36AFCE"/>
    </a:accent3>
    <a:accent4>
      <a:srgbClr val="1D6FA9"/>
    </a:accent4>
    <a:accent5>
      <a:srgbClr val="B74919"/>
    </a:accent5>
    <a:accent6>
      <a:srgbClr val="F19D19"/>
    </a:accent6>
    <a:hlink>
      <a:srgbClr val="0563C1"/>
    </a:hlink>
    <a:folHlink>
      <a:srgbClr val="954F72"/>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3.xml><?xml version="1.0" encoding="utf-8"?>
<a:themeOverride xmlns:a="http://schemas.openxmlformats.org/drawingml/2006/main">
  <a:clrScheme name="Tema de Office">
    <a:dk1>
      <a:sysClr val="windowText" lastClr="000000"/>
    </a:dk1>
    <a:lt1>
      <a:sysClr val="window" lastClr="FFFFFF"/>
    </a:lt1>
    <a:dk2>
      <a:srgbClr val="44546A"/>
    </a:dk2>
    <a:lt2>
      <a:srgbClr val="E7E6E6"/>
    </a:lt2>
    <a:accent1>
      <a:srgbClr val="1D9A78"/>
    </a:accent1>
    <a:accent2>
      <a:srgbClr val="8BC145"/>
    </a:accent2>
    <a:accent3>
      <a:srgbClr val="36AFCE"/>
    </a:accent3>
    <a:accent4>
      <a:srgbClr val="1D6FA9"/>
    </a:accent4>
    <a:accent5>
      <a:srgbClr val="B74919"/>
    </a:accent5>
    <a:accent6>
      <a:srgbClr val="F19D19"/>
    </a:accent6>
    <a:hlink>
      <a:srgbClr val="0563C1"/>
    </a:hlink>
    <a:folHlink>
      <a:srgbClr val="954F72"/>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4.xml><?xml version="1.0" encoding="utf-8"?>
<a:themeOverride xmlns:a="http://schemas.openxmlformats.org/drawingml/2006/main">
  <a:clrScheme name="Tema de Office">
    <a:dk1>
      <a:sysClr val="windowText" lastClr="000000"/>
    </a:dk1>
    <a:lt1>
      <a:sysClr val="window" lastClr="FFFFFF"/>
    </a:lt1>
    <a:dk2>
      <a:srgbClr val="44546A"/>
    </a:dk2>
    <a:lt2>
      <a:srgbClr val="E7E6E6"/>
    </a:lt2>
    <a:accent1>
      <a:srgbClr val="1D9A78"/>
    </a:accent1>
    <a:accent2>
      <a:srgbClr val="8BC145"/>
    </a:accent2>
    <a:accent3>
      <a:srgbClr val="36AFCE"/>
    </a:accent3>
    <a:accent4>
      <a:srgbClr val="1D6FA9"/>
    </a:accent4>
    <a:accent5>
      <a:srgbClr val="B74919"/>
    </a:accent5>
    <a:accent6>
      <a:srgbClr val="F19D19"/>
    </a:accent6>
    <a:hlink>
      <a:srgbClr val="0563C1"/>
    </a:hlink>
    <a:folHlink>
      <a:srgbClr val="954F72"/>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5.xml><?xml version="1.0" encoding="utf-8"?>
<a:themeOverride xmlns:a="http://schemas.openxmlformats.org/drawingml/2006/main">
  <a:clrScheme name="Tema de Office">
    <a:dk1>
      <a:sysClr val="windowText" lastClr="000000"/>
    </a:dk1>
    <a:lt1>
      <a:sysClr val="window" lastClr="FFFFFF"/>
    </a:lt1>
    <a:dk2>
      <a:srgbClr val="44546A"/>
    </a:dk2>
    <a:lt2>
      <a:srgbClr val="E7E6E6"/>
    </a:lt2>
    <a:accent1>
      <a:srgbClr val="1D9A78"/>
    </a:accent1>
    <a:accent2>
      <a:srgbClr val="8BC145"/>
    </a:accent2>
    <a:accent3>
      <a:srgbClr val="36AFCE"/>
    </a:accent3>
    <a:accent4>
      <a:srgbClr val="1D6FA9"/>
    </a:accent4>
    <a:accent5>
      <a:srgbClr val="B74919"/>
    </a:accent5>
    <a:accent6>
      <a:srgbClr val="F19D19"/>
    </a:accent6>
    <a:hlink>
      <a:srgbClr val="0563C1"/>
    </a:hlink>
    <a:folHlink>
      <a:srgbClr val="954F72"/>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6.xml><?xml version="1.0" encoding="utf-8"?>
<a:themeOverride xmlns:a="http://schemas.openxmlformats.org/drawingml/2006/main">
  <a:clrScheme name="Tema de Office">
    <a:dk1>
      <a:sysClr val="windowText" lastClr="000000"/>
    </a:dk1>
    <a:lt1>
      <a:sysClr val="window" lastClr="FFFFFF"/>
    </a:lt1>
    <a:dk2>
      <a:srgbClr val="44546A"/>
    </a:dk2>
    <a:lt2>
      <a:srgbClr val="E7E6E6"/>
    </a:lt2>
    <a:accent1>
      <a:srgbClr val="1D9A78"/>
    </a:accent1>
    <a:accent2>
      <a:srgbClr val="8BC145"/>
    </a:accent2>
    <a:accent3>
      <a:srgbClr val="36AFCE"/>
    </a:accent3>
    <a:accent4>
      <a:srgbClr val="1D6FA9"/>
    </a:accent4>
    <a:accent5>
      <a:srgbClr val="B74919"/>
    </a:accent5>
    <a:accent6>
      <a:srgbClr val="F19D19"/>
    </a:accent6>
    <a:hlink>
      <a:srgbClr val="0563C1"/>
    </a:hlink>
    <a:folHlink>
      <a:srgbClr val="954F72"/>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7.xml><?xml version="1.0" encoding="utf-8"?>
<a:themeOverride xmlns:a="http://schemas.openxmlformats.org/drawingml/2006/main">
  <a:clrScheme name="Tema de Office">
    <a:dk1>
      <a:sysClr val="windowText" lastClr="000000"/>
    </a:dk1>
    <a:lt1>
      <a:sysClr val="window" lastClr="FFFFFF"/>
    </a:lt1>
    <a:dk2>
      <a:srgbClr val="44546A"/>
    </a:dk2>
    <a:lt2>
      <a:srgbClr val="E7E6E6"/>
    </a:lt2>
    <a:accent1>
      <a:srgbClr val="1D9A78"/>
    </a:accent1>
    <a:accent2>
      <a:srgbClr val="8BC145"/>
    </a:accent2>
    <a:accent3>
      <a:srgbClr val="36AFCE"/>
    </a:accent3>
    <a:accent4>
      <a:srgbClr val="1D6FA9"/>
    </a:accent4>
    <a:accent5>
      <a:srgbClr val="B74919"/>
    </a:accent5>
    <a:accent6>
      <a:srgbClr val="F19D19"/>
    </a:accent6>
    <a:hlink>
      <a:srgbClr val="0563C1"/>
    </a:hlink>
    <a:folHlink>
      <a:srgbClr val="954F72"/>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8.xml><?xml version="1.0" encoding="utf-8"?>
<a:themeOverride xmlns:a="http://schemas.openxmlformats.org/drawingml/2006/main">
  <a:clrScheme name="Tema de Office">
    <a:dk1>
      <a:sysClr val="windowText" lastClr="000000"/>
    </a:dk1>
    <a:lt1>
      <a:sysClr val="window" lastClr="FFFFFF"/>
    </a:lt1>
    <a:dk2>
      <a:srgbClr val="44546A"/>
    </a:dk2>
    <a:lt2>
      <a:srgbClr val="E7E6E6"/>
    </a:lt2>
    <a:accent1>
      <a:srgbClr val="1D9A78"/>
    </a:accent1>
    <a:accent2>
      <a:srgbClr val="8BC145"/>
    </a:accent2>
    <a:accent3>
      <a:srgbClr val="36AFCE"/>
    </a:accent3>
    <a:accent4>
      <a:srgbClr val="1D6FA9"/>
    </a:accent4>
    <a:accent5>
      <a:srgbClr val="B74919"/>
    </a:accent5>
    <a:accent6>
      <a:srgbClr val="F19D19"/>
    </a:accent6>
    <a:hlink>
      <a:srgbClr val="0563C1"/>
    </a:hlink>
    <a:folHlink>
      <a:srgbClr val="954F72"/>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9.xml><?xml version="1.0" encoding="utf-8"?>
<a:themeOverride xmlns:a="http://schemas.openxmlformats.org/drawingml/2006/main">
  <a:clrScheme name="Tema de Office">
    <a:dk1>
      <a:sysClr val="windowText" lastClr="000000"/>
    </a:dk1>
    <a:lt1>
      <a:sysClr val="window" lastClr="FFFFFF"/>
    </a:lt1>
    <a:dk2>
      <a:srgbClr val="44546A"/>
    </a:dk2>
    <a:lt2>
      <a:srgbClr val="E7E6E6"/>
    </a:lt2>
    <a:accent1>
      <a:srgbClr val="1D9A78"/>
    </a:accent1>
    <a:accent2>
      <a:srgbClr val="8BC145"/>
    </a:accent2>
    <a:accent3>
      <a:srgbClr val="36AFCE"/>
    </a:accent3>
    <a:accent4>
      <a:srgbClr val="1D6FA9"/>
    </a:accent4>
    <a:accent5>
      <a:srgbClr val="B74919"/>
    </a:accent5>
    <a:accent6>
      <a:srgbClr val="F19D19"/>
    </a:accent6>
    <a:hlink>
      <a:srgbClr val="0563C1"/>
    </a:hlink>
    <a:folHlink>
      <a:srgbClr val="954F72"/>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Tema de Office">
    <a:dk1>
      <a:sysClr val="windowText" lastClr="000000"/>
    </a:dk1>
    <a:lt1>
      <a:sysClr val="window" lastClr="FFFFFF"/>
    </a:lt1>
    <a:dk2>
      <a:srgbClr val="44546A"/>
    </a:dk2>
    <a:lt2>
      <a:srgbClr val="E7E6E6"/>
    </a:lt2>
    <a:accent1>
      <a:srgbClr val="1D9A78"/>
    </a:accent1>
    <a:accent2>
      <a:srgbClr val="8BC145"/>
    </a:accent2>
    <a:accent3>
      <a:srgbClr val="36AFCE"/>
    </a:accent3>
    <a:accent4>
      <a:srgbClr val="1D6FA9"/>
    </a:accent4>
    <a:accent5>
      <a:srgbClr val="B74919"/>
    </a:accent5>
    <a:accent6>
      <a:srgbClr val="F19D19"/>
    </a:accent6>
    <a:hlink>
      <a:srgbClr val="0563C1"/>
    </a:hlink>
    <a:folHlink>
      <a:srgbClr val="954F72"/>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0.xml><?xml version="1.0" encoding="utf-8"?>
<a:themeOverride xmlns:a="http://schemas.openxmlformats.org/drawingml/2006/main">
  <a:clrScheme name="Tema de Office">
    <a:dk1>
      <a:sysClr val="windowText" lastClr="000000"/>
    </a:dk1>
    <a:lt1>
      <a:sysClr val="window" lastClr="FFFFFF"/>
    </a:lt1>
    <a:dk2>
      <a:srgbClr val="44546A"/>
    </a:dk2>
    <a:lt2>
      <a:srgbClr val="E7E6E6"/>
    </a:lt2>
    <a:accent1>
      <a:srgbClr val="1D9A78"/>
    </a:accent1>
    <a:accent2>
      <a:srgbClr val="8BC145"/>
    </a:accent2>
    <a:accent3>
      <a:srgbClr val="36AFCE"/>
    </a:accent3>
    <a:accent4>
      <a:srgbClr val="1D6FA9"/>
    </a:accent4>
    <a:accent5>
      <a:srgbClr val="B74919"/>
    </a:accent5>
    <a:accent6>
      <a:srgbClr val="F19D19"/>
    </a:accent6>
    <a:hlink>
      <a:srgbClr val="0563C1"/>
    </a:hlink>
    <a:folHlink>
      <a:srgbClr val="954F72"/>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Tema de Office">
    <a:dk1>
      <a:sysClr val="windowText" lastClr="000000"/>
    </a:dk1>
    <a:lt1>
      <a:sysClr val="window" lastClr="FFFFFF"/>
    </a:lt1>
    <a:dk2>
      <a:srgbClr val="44546A"/>
    </a:dk2>
    <a:lt2>
      <a:srgbClr val="E7E6E6"/>
    </a:lt2>
    <a:accent1>
      <a:srgbClr val="1D9A78"/>
    </a:accent1>
    <a:accent2>
      <a:srgbClr val="8BC145"/>
    </a:accent2>
    <a:accent3>
      <a:srgbClr val="36AFCE"/>
    </a:accent3>
    <a:accent4>
      <a:srgbClr val="1D6FA9"/>
    </a:accent4>
    <a:accent5>
      <a:srgbClr val="B74919"/>
    </a:accent5>
    <a:accent6>
      <a:srgbClr val="F19D19"/>
    </a:accent6>
    <a:hlink>
      <a:srgbClr val="0563C1"/>
    </a:hlink>
    <a:folHlink>
      <a:srgbClr val="954F72"/>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Tema de Office">
    <a:dk1>
      <a:sysClr val="windowText" lastClr="000000"/>
    </a:dk1>
    <a:lt1>
      <a:sysClr val="window" lastClr="FFFFFF"/>
    </a:lt1>
    <a:dk2>
      <a:srgbClr val="44546A"/>
    </a:dk2>
    <a:lt2>
      <a:srgbClr val="E7E6E6"/>
    </a:lt2>
    <a:accent1>
      <a:srgbClr val="1D9A78"/>
    </a:accent1>
    <a:accent2>
      <a:srgbClr val="8BC145"/>
    </a:accent2>
    <a:accent3>
      <a:srgbClr val="36AFCE"/>
    </a:accent3>
    <a:accent4>
      <a:srgbClr val="1D6FA9"/>
    </a:accent4>
    <a:accent5>
      <a:srgbClr val="B74919"/>
    </a:accent5>
    <a:accent6>
      <a:srgbClr val="F19D19"/>
    </a:accent6>
    <a:hlink>
      <a:srgbClr val="0563C1"/>
    </a:hlink>
    <a:folHlink>
      <a:srgbClr val="954F72"/>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Tema de Office">
    <a:dk1>
      <a:sysClr val="windowText" lastClr="000000"/>
    </a:dk1>
    <a:lt1>
      <a:sysClr val="window" lastClr="FFFFFF"/>
    </a:lt1>
    <a:dk2>
      <a:srgbClr val="44546A"/>
    </a:dk2>
    <a:lt2>
      <a:srgbClr val="E7E6E6"/>
    </a:lt2>
    <a:accent1>
      <a:srgbClr val="1D9A78"/>
    </a:accent1>
    <a:accent2>
      <a:srgbClr val="8BC145"/>
    </a:accent2>
    <a:accent3>
      <a:srgbClr val="36AFCE"/>
    </a:accent3>
    <a:accent4>
      <a:srgbClr val="1D6FA9"/>
    </a:accent4>
    <a:accent5>
      <a:srgbClr val="B74919"/>
    </a:accent5>
    <a:accent6>
      <a:srgbClr val="F19D19"/>
    </a:accent6>
    <a:hlink>
      <a:srgbClr val="0563C1"/>
    </a:hlink>
    <a:folHlink>
      <a:srgbClr val="954F72"/>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Tema de Office">
    <a:dk1>
      <a:sysClr val="windowText" lastClr="000000"/>
    </a:dk1>
    <a:lt1>
      <a:sysClr val="window" lastClr="FFFFFF"/>
    </a:lt1>
    <a:dk2>
      <a:srgbClr val="44546A"/>
    </a:dk2>
    <a:lt2>
      <a:srgbClr val="E7E6E6"/>
    </a:lt2>
    <a:accent1>
      <a:srgbClr val="1D9A78"/>
    </a:accent1>
    <a:accent2>
      <a:srgbClr val="8BC145"/>
    </a:accent2>
    <a:accent3>
      <a:srgbClr val="36AFCE"/>
    </a:accent3>
    <a:accent4>
      <a:srgbClr val="1D6FA9"/>
    </a:accent4>
    <a:accent5>
      <a:srgbClr val="B74919"/>
    </a:accent5>
    <a:accent6>
      <a:srgbClr val="F19D19"/>
    </a:accent6>
    <a:hlink>
      <a:srgbClr val="0563C1"/>
    </a:hlink>
    <a:folHlink>
      <a:srgbClr val="954F72"/>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Tema de Office">
    <a:dk1>
      <a:sysClr val="windowText" lastClr="000000"/>
    </a:dk1>
    <a:lt1>
      <a:sysClr val="window" lastClr="FFFFFF"/>
    </a:lt1>
    <a:dk2>
      <a:srgbClr val="44546A"/>
    </a:dk2>
    <a:lt2>
      <a:srgbClr val="E7E6E6"/>
    </a:lt2>
    <a:accent1>
      <a:srgbClr val="1D9A78"/>
    </a:accent1>
    <a:accent2>
      <a:srgbClr val="8BC145"/>
    </a:accent2>
    <a:accent3>
      <a:srgbClr val="36AFCE"/>
    </a:accent3>
    <a:accent4>
      <a:srgbClr val="1D6FA9"/>
    </a:accent4>
    <a:accent5>
      <a:srgbClr val="B74919"/>
    </a:accent5>
    <a:accent6>
      <a:srgbClr val="F19D19"/>
    </a:accent6>
    <a:hlink>
      <a:srgbClr val="0563C1"/>
    </a:hlink>
    <a:folHlink>
      <a:srgbClr val="954F72"/>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Tema de Office">
    <a:dk1>
      <a:sysClr val="windowText" lastClr="000000"/>
    </a:dk1>
    <a:lt1>
      <a:sysClr val="window" lastClr="FFFFFF"/>
    </a:lt1>
    <a:dk2>
      <a:srgbClr val="44546A"/>
    </a:dk2>
    <a:lt2>
      <a:srgbClr val="E7E6E6"/>
    </a:lt2>
    <a:accent1>
      <a:srgbClr val="1D9A78"/>
    </a:accent1>
    <a:accent2>
      <a:srgbClr val="8BC145"/>
    </a:accent2>
    <a:accent3>
      <a:srgbClr val="36AFCE"/>
    </a:accent3>
    <a:accent4>
      <a:srgbClr val="1D6FA9"/>
    </a:accent4>
    <a:accent5>
      <a:srgbClr val="B74919"/>
    </a:accent5>
    <a:accent6>
      <a:srgbClr val="F19D19"/>
    </a:accent6>
    <a:hlink>
      <a:srgbClr val="0563C1"/>
    </a:hlink>
    <a:folHlink>
      <a:srgbClr val="954F72"/>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otalTime>15524</TotalTime>
  <Words>26195</Words>
  <Application>Microsoft Office PowerPoint</Application>
  <PresentationFormat>Personalizado</PresentationFormat>
  <Paragraphs>10364</Paragraphs>
  <Slides>157</Slides>
  <Notes>0</Notes>
  <HiddenSlides>0</HiddenSlides>
  <MMClips>0</MMClips>
  <ScaleCrop>false</ScaleCrop>
  <HeadingPairs>
    <vt:vector size="6" baseType="variant">
      <vt:variant>
        <vt:lpstr>Fuentes usadas</vt:lpstr>
      </vt:variant>
      <vt:variant>
        <vt:i4>14</vt:i4>
      </vt:variant>
      <vt:variant>
        <vt:lpstr>Tema</vt:lpstr>
      </vt:variant>
      <vt:variant>
        <vt:i4>2</vt:i4>
      </vt:variant>
      <vt:variant>
        <vt:lpstr>Títulos de diapositiva</vt:lpstr>
      </vt:variant>
      <vt:variant>
        <vt:i4>157</vt:i4>
      </vt:variant>
    </vt:vector>
  </HeadingPairs>
  <TitlesOfParts>
    <vt:vector size="173" baseType="lpstr">
      <vt:lpstr>Times New Roman</vt:lpstr>
      <vt:lpstr>Fira Sans Light</vt:lpstr>
      <vt:lpstr>Calibri</vt:lpstr>
      <vt:lpstr>Abadi</vt:lpstr>
      <vt:lpstr>Quicksand Medium</vt:lpstr>
      <vt:lpstr>Fira Sans Semi-Bold</vt:lpstr>
      <vt:lpstr>Calibri Light</vt:lpstr>
      <vt:lpstr>DM Sans Italics</vt:lpstr>
      <vt:lpstr>Aptos</vt:lpstr>
      <vt:lpstr>DM Sans</vt:lpstr>
      <vt:lpstr>Eastman Condensed Bold</vt:lpstr>
      <vt:lpstr>Arial</vt:lpstr>
      <vt:lpstr>Oswald Bold</vt:lpstr>
      <vt:lpstr>Eastman Condensed Bold Italics</vt:lpstr>
      <vt:lpstr>Office Theme</vt:lpstr>
      <vt:lpstr>1_Office Theme</vt:lpstr>
      <vt:lpstr>Presentación de PowerPoint</vt:lpstr>
      <vt:lpstr>Presentación de PowerPoint</vt:lpstr>
      <vt:lpstr>Presentación de PowerPoint</vt:lpstr>
      <vt:lpstr>Presentación de PowerPoint</vt:lpstr>
      <vt:lpstr>Presentación de PowerPoint</vt:lpstr>
      <vt:lpstr>CONTENIDO</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Congreso Mujeres Exitosas</dc:title>
  <dc:creator>erica imbrogiano pereira</dc:creator>
  <cp:lastModifiedBy>erica imbrogiano pereira</cp:lastModifiedBy>
  <cp:revision>191</cp:revision>
  <cp:lastPrinted>2024-04-12T14:40:06Z</cp:lastPrinted>
  <dcterms:created xsi:type="dcterms:W3CDTF">2006-08-16T00:00:00Z</dcterms:created>
  <dcterms:modified xsi:type="dcterms:W3CDTF">2024-04-15T15:07:42Z</dcterms:modified>
  <dc:identifier>DAFzx3VE9As</dc:identifier>
</cp:coreProperties>
</file>